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43"/>
  </p:notesMasterIdLst>
  <p:handoutMasterIdLst>
    <p:handoutMasterId r:id="rId44"/>
  </p:handoutMasterIdLst>
  <p:sldIdLst>
    <p:sldId id="257" r:id="rId2"/>
    <p:sldId id="321" r:id="rId3"/>
    <p:sldId id="337" r:id="rId4"/>
    <p:sldId id="339" r:id="rId5"/>
    <p:sldId id="340" r:id="rId6"/>
    <p:sldId id="260" r:id="rId7"/>
    <p:sldId id="341" r:id="rId8"/>
    <p:sldId id="261" r:id="rId9"/>
    <p:sldId id="312" r:id="rId10"/>
    <p:sldId id="262" r:id="rId11"/>
    <p:sldId id="263" r:id="rId12"/>
    <p:sldId id="265" r:id="rId13"/>
    <p:sldId id="286" r:id="rId14"/>
    <p:sldId id="266" r:id="rId15"/>
    <p:sldId id="268" r:id="rId16"/>
    <p:sldId id="285" r:id="rId17"/>
    <p:sldId id="317" r:id="rId18"/>
    <p:sldId id="318" r:id="rId19"/>
    <p:sldId id="319" r:id="rId20"/>
    <p:sldId id="287" r:id="rId21"/>
    <p:sldId id="288" r:id="rId22"/>
    <p:sldId id="342" r:id="rId23"/>
    <p:sldId id="289" r:id="rId24"/>
    <p:sldId id="320" r:id="rId25"/>
    <p:sldId id="348" r:id="rId26"/>
    <p:sldId id="350" r:id="rId27"/>
    <p:sldId id="343" r:id="rId28"/>
    <p:sldId id="326" r:id="rId29"/>
    <p:sldId id="334" r:id="rId30"/>
    <p:sldId id="327" r:id="rId31"/>
    <p:sldId id="328" r:id="rId32"/>
    <p:sldId id="336" r:id="rId33"/>
    <p:sldId id="344" r:id="rId34"/>
    <p:sldId id="302" r:id="rId35"/>
    <p:sldId id="272" r:id="rId36"/>
    <p:sldId id="301" r:id="rId37"/>
    <p:sldId id="329" r:id="rId38"/>
    <p:sldId id="330" r:id="rId39"/>
    <p:sldId id="331" r:id="rId40"/>
    <p:sldId id="332" r:id="rId41"/>
    <p:sldId id="275" r:id="rId42"/>
  </p:sldIdLst>
  <p:sldSz cx="12192000" cy="6858000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9" userDrawn="1">
          <p15:clr>
            <a:srgbClr val="A4A3A4"/>
          </p15:clr>
        </p15:guide>
        <p15:guide id="2" pos="39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6822"/>
    <a:srgbClr val="007E39"/>
    <a:srgbClr val="00CC00"/>
    <a:srgbClr val="339933"/>
    <a:srgbClr val="009900"/>
    <a:srgbClr val="349E34"/>
    <a:srgbClr val="0066FF"/>
    <a:srgbClr val="6699FF"/>
    <a:srgbClr val="3366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3" autoAdjust="0"/>
    <p:restoredTop sz="97523" autoAdjust="0"/>
  </p:normalViewPr>
  <p:slideViewPr>
    <p:cSldViewPr>
      <p:cViewPr varScale="1">
        <p:scale>
          <a:sx n="108" d="100"/>
          <a:sy n="108" d="100"/>
        </p:scale>
        <p:origin x="612" y="102"/>
      </p:cViewPr>
      <p:guideLst>
        <p:guide orient="horz" pos="2129"/>
        <p:guide pos="3900"/>
      </p:guideLst>
    </p:cSldViewPr>
  </p:slideViewPr>
  <p:outlineViewPr>
    <p:cViewPr>
      <p:scale>
        <a:sx n="33" d="100"/>
        <a:sy n="33" d="100"/>
      </p:scale>
      <p:origin x="0" y="-42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7" d="100"/>
          <a:sy n="127" d="100"/>
        </p:scale>
        <p:origin x="4884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E527A9-6035-46EF-A647-B3DF07F909DD}" type="doc">
      <dgm:prSet loTypeId="urn:microsoft.com/office/officeart/2005/8/layout/cycle3" loCatId="cycle" qsTypeId="urn:microsoft.com/office/officeart/2005/8/quickstyle/simple1#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CF439D5-3A3B-41A0-AF84-ECFEF70689C6}">
      <dgm:prSet phldrT="[文本]" custT="1"/>
      <dgm:spPr/>
      <dgm:t>
        <a:bodyPr/>
        <a:lstStyle/>
        <a:p>
          <a:r>
            <a:rPr lang="zh-CN" altLang="en-US" sz="105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机器数据采集</a:t>
          </a:r>
          <a:endParaRPr lang="zh-CN" altLang="en-US" sz="1050" b="1" dirty="0"/>
        </a:p>
      </dgm:t>
    </dgm:pt>
    <dgm:pt modelId="{21DCCD44-1222-4869-8D9C-BA2A45529D38}" type="parTrans" cxnId="{EE4D2088-4D53-4512-923E-FCD795750E31}">
      <dgm:prSet/>
      <dgm:spPr/>
      <dgm:t>
        <a:bodyPr/>
        <a:lstStyle/>
        <a:p>
          <a:endParaRPr lang="zh-CN" altLang="en-US" sz="2800" b="1"/>
        </a:p>
      </dgm:t>
    </dgm:pt>
    <dgm:pt modelId="{D8CBE135-C60F-47E8-A825-6848147F23F8}" type="sibTrans" cxnId="{EE4D2088-4D53-4512-923E-FCD795750E31}">
      <dgm:prSet custT="1"/>
      <dgm:spPr/>
      <dgm:t>
        <a:bodyPr/>
        <a:lstStyle/>
        <a:p>
          <a:endParaRPr lang="zh-CN" altLang="en-US" sz="2800" b="1"/>
        </a:p>
      </dgm:t>
    </dgm:pt>
    <dgm:pt modelId="{1C4E3768-92DD-4F12-AAD4-576D79D57F4D}">
      <dgm:prSet phldrT="[文本]" custT="1"/>
      <dgm:spPr/>
      <dgm:t>
        <a:bodyPr/>
        <a:lstStyle/>
        <a:p>
          <a:r>
            <a:rPr lang="zh-CN" altLang="en-US" sz="105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专有机器数据流提取存储</a:t>
          </a:r>
          <a:endParaRPr lang="zh-CN" altLang="en-US" sz="1050" b="1" dirty="0"/>
        </a:p>
      </dgm:t>
    </dgm:pt>
    <dgm:pt modelId="{403A822C-4CC9-4799-BB1F-779E8AC00A46}" type="parTrans" cxnId="{95C745F6-F953-445B-BA45-D743A83A2843}">
      <dgm:prSet/>
      <dgm:spPr/>
      <dgm:t>
        <a:bodyPr/>
        <a:lstStyle/>
        <a:p>
          <a:endParaRPr lang="zh-CN" altLang="en-US" sz="2800" b="1"/>
        </a:p>
      </dgm:t>
    </dgm:pt>
    <dgm:pt modelId="{80075A9A-BF0C-4C74-B250-76F80B9CA073}" type="sibTrans" cxnId="{95C745F6-F953-445B-BA45-D743A83A2843}">
      <dgm:prSet custT="1"/>
      <dgm:spPr/>
      <dgm:t>
        <a:bodyPr/>
        <a:lstStyle/>
        <a:p>
          <a:endParaRPr lang="zh-CN" altLang="en-US" sz="2800" b="1"/>
        </a:p>
      </dgm:t>
    </dgm:pt>
    <dgm:pt modelId="{E424CC67-B1CF-47B9-8FAF-524BBDDD0D43}">
      <dgm:prSet phldrT="[文本]" custT="1"/>
      <dgm:spPr/>
      <dgm:t>
        <a:bodyPr/>
        <a:lstStyle/>
        <a:p>
          <a:r>
            <a:rPr lang="zh-CN" altLang="en-US" sz="105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基于机器特征的算法和数据分析</a:t>
          </a:r>
          <a:endParaRPr lang="zh-CN" altLang="en-US" sz="1050" b="1" dirty="0"/>
        </a:p>
      </dgm:t>
    </dgm:pt>
    <dgm:pt modelId="{CD12256F-2E1C-4AE2-9562-6934C62E9546}" type="parTrans" cxnId="{B58F7AFB-1F68-4139-BE3E-C1A4F333B8CD}">
      <dgm:prSet/>
      <dgm:spPr/>
      <dgm:t>
        <a:bodyPr/>
        <a:lstStyle/>
        <a:p>
          <a:endParaRPr lang="zh-CN" altLang="en-US" sz="2800" b="1"/>
        </a:p>
      </dgm:t>
    </dgm:pt>
    <dgm:pt modelId="{D0A02383-C072-4D23-B0AE-80FB1A7DC7A1}" type="sibTrans" cxnId="{B58F7AFB-1F68-4139-BE3E-C1A4F333B8CD}">
      <dgm:prSet custT="1"/>
      <dgm:spPr/>
      <dgm:t>
        <a:bodyPr/>
        <a:lstStyle/>
        <a:p>
          <a:endParaRPr lang="zh-CN" altLang="en-US" sz="2800" b="1"/>
        </a:p>
      </dgm:t>
    </dgm:pt>
    <dgm:pt modelId="{E4A646FA-1079-481F-8DE6-47634532469A}">
      <dgm:prSet phldrT="[文本]" custT="1"/>
      <dgm:spPr/>
      <dgm:t>
        <a:bodyPr/>
        <a:lstStyle/>
        <a:p>
          <a:r>
            <a:rPr lang="zh-CN" altLang="en-US" sz="105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机器数据系统</a:t>
          </a:r>
          <a:endParaRPr lang="zh-CN" altLang="en-US" sz="1050" b="1" dirty="0"/>
        </a:p>
      </dgm:t>
    </dgm:pt>
    <dgm:pt modelId="{816CAEA0-86F8-4317-B2BF-14863A80C004}" type="parTrans" cxnId="{A9080F7B-9D63-471F-BBE9-A11C8DF307AD}">
      <dgm:prSet/>
      <dgm:spPr/>
      <dgm:t>
        <a:bodyPr/>
        <a:lstStyle/>
        <a:p>
          <a:endParaRPr lang="zh-CN" altLang="en-US" sz="2800" b="1"/>
        </a:p>
      </dgm:t>
    </dgm:pt>
    <dgm:pt modelId="{FE709919-5787-45F7-91B0-9313282810C9}" type="sibTrans" cxnId="{A9080F7B-9D63-471F-BBE9-A11C8DF307AD}">
      <dgm:prSet custT="1"/>
      <dgm:spPr/>
      <dgm:t>
        <a:bodyPr/>
        <a:lstStyle/>
        <a:p>
          <a:endParaRPr lang="zh-CN" altLang="en-US" sz="2800" b="1"/>
        </a:p>
      </dgm:t>
    </dgm:pt>
    <dgm:pt modelId="{44459F2F-CBFE-4258-8C48-4CDB79C23DBE}">
      <dgm:prSet phldrT="[文本]" custT="1"/>
      <dgm:spPr/>
      <dgm:t>
        <a:bodyPr/>
        <a:lstStyle/>
        <a:p>
          <a:r>
            <a:rPr lang="zh-CN" altLang="en-US" sz="105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可视远程和集中数据以及智能信息</a:t>
          </a:r>
          <a:endParaRPr lang="zh-CN" altLang="en-US" sz="1050" b="1" dirty="0"/>
        </a:p>
      </dgm:t>
    </dgm:pt>
    <dgm:pt modelId="{1BB8CBA3-B96E-4DDB-8885-CDF229CD209C}" type="parTrans" cxnId="{9173E13B-92BC-431E-B3AE-44E495A81214}">
      <dgm:prSet/>
      <dgm:spPr/>
      <dgm:t>
        <a:bodyPr/>
        <a:lstStyle/>
        <a:p>
          <a:endParaRPr lang="zh-CN" altLang="en-US" sz="2800" b="1"/>
        </a:p>
      </dgm:t>
    </dgm:pt>
    <dgm:pt modelId="{4CF43932-4603-4A2C-B41F-0F6B546FB546}" type="sibTrans" cxnId="{9173E13B-92BC-431E-B3AE-44E495A81214}">
      <dgm:prSet custT="1"/>
      <dgm:spPr/>
      <dgm:t>
        <a:bodyPr/>
        <a:lstStyle/>
        <a:p>
          <a:endParaRPr lang="zh-CN" altLang="en-US" sz="2800" b="1"/>
        </a:p>
      </dgm:t>
    </dgm:pt>
    <dgm:pt modelId="{869E8AC0-1FE1-4404-947E-341D74E10701}">
      <dgm:prSet phldrT="[文本]" custT="1"/>
      <dgm:spPr/>
      <dgm:t>
        <a:bodyPr/>
        <a:lstStyle/>
        <a:p>
          <a:r>
            <a:rPr lang="zh-CN" altLang="en-US" sz="105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各种基于机器以及机器上下文的分析模型</a:t>
          </a:r>
          <a:endParaRPr lang="zh-CN" altLang="en-US" sz="1050" b="1" dirty="0"/>
        </a:p>
      </dgm:t>
    </dgm:pt>
    <dgm:pt modelId="{0E09DBFD-D554-440E-AAE0-E5C07BC9FB36}" type="parTrans" cxnId="{630A224B-3BE8-447F-A3CE-6C4F1317EFDF}">
      <dgm:prSet/>
      <dgm:spPr/>
      <dgm:t>
        <a:bodyPr/>
        <a:lstStyle/>
        <a:p>
          <a:endParaRPr lang="zh-CN" altLang="en-US" sz="2800" b="1"/>
        </a:p>
      </dgm:t>
    </dgm:pt>
    <dgm:pt modelId="{7087081C-F117-4A9B-B80F-EB435D99DA5D}" type="sibTrans" cxnId="{630A224B-3BE8-447F-A3CE-6C4F1317EFDF}">
      <dgm:prSet custT="1"/>
      <dgm:spPr/>
      <dgm:t>
        <a:bodyPr/>
        <a:lstStyle/>
        <a:p>
          <a:endParaRPr lang="zh-CN" altLang="en-US" sz="2800" b="1"/>
        </a:p>
      </dgm:t>
    </dgm:pt>
    <dgm:pt modelId="{3DEAC5F3-962E-45CF-B8CC-061789BCB38F}">
      <dgm:prSet phldrT="[文本]" custT="1"/>
      <dgm:spPr/>
      <dgm:t>
        <a:bodyPr/>
        <a:lstStyle/>
        <a:p>
          <a:r>
            <a:rPr lang="zh-CN" altLang="en-US" sz="105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优化机器的数据流返回机器</a:t>
          </a:r>
          <a:endParaRPr lang="zh-CN" altLang="en-US" sz="1050" b="1" dirty="0"/>
        </a:p>
      </dgm:t>
    </dgm:pt>
    <dgm:pt modelId="{A99258DC-F86A-44D3-9AE5-EADBD9908635}" type="parTrans" cxnId="{284646C5-443B-4D56-8046-51CE8BA9589B}">
      <dgm:prSet/>
      <dgm:spPr/>
      <dgm:t>
        <a:bodyPr/>
        <a:lstStyle/>
        <a:p>
          <a:endParaRPr lang="zh-CN" altLang="en-US" sz="2800" b="1"/>
        </a:p>
      </dgm:t>
    </dgm:pt>
    <dgm:pt modelId="{FA3ADE87-5E28-43F2-9849-3FC508F15AD9}" type="sibTrans" cxnId="{284646C5-443B-4D56-8046-51CE8BA9589B}">
      <dgm:prSet custT="1"/>
      <dgm:spPr/>
      <dgm:t>
        <a:bodyPr/>
        <a:lstStyle/>
        <a:p>
          <a:endParaRPr lang="zh-CN" altLang="en-US" sz="2800" b="1"/>
        </a:p>
      </dgm:t>
    </dgm:pt>
    <dgm:pt modelId="{D901610E-A866-441E-A9C4-1C8FA376BBB6}">
      <dgm:prSet phldrT="[文本]" custT="1"/>
      <dgm:spPr/>
      <dgm:t>
        <a:bodyPr/>
        <a:lstStyle/>
        <a:p>
          <a:r>
            <a:rPr lang="zh-CN" altLang="en-US" sz="105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各种产生数据的机器</a:t>
          </a:r>
          <a:endParaRPr lang="zh-CN" altLang="en-US" sz="1050" b="1" dirty="0"/>
        </a:p>
      </dgm:t>
    </dgm:pt>
    <dgm:pt modelId="{98A22C23-E8EE-4D71-8BF9-72C739714107}" type="parTrans" cxnId="{56F22E08-7B54-485C-91D4-6BAA6A4E9CD4}">
      <dgm:prSet/>
      <dgm:spPr/>
      <dgm:t>
        <a:bodyPr/>
        <a:lstStyle/>
        <a:p>
          <a:endParaRPr lang="zh-CN" altLang="en-US" sz="2800" b="1"/>
        </a:p>
      </dgm:t>
    </dgm:pt>
    <dgm:pt modelId="{21503A4B-AE55-4504-B8D2-7CB464404CAE}" type="sibTrans" cxnId="{56F22E08-7B54-485C-91D4-6BAA6A4E9CD4}">
      <dgm:prSet custT="1"/>
      <dgm:spPr/>
      <dgm:t>
        <a:bodyPr/>
        <a:lstStyle/>
        <a:p>
          <a:endParaRPr lang="zh-CN" altLang="en-US" sz="3600" b="1">
            <a:latin typeface="+mj-ea"/>
            <a:ea typeface="+mj-ea"/>
          </a:endParaRPr>
        </a:p>
      </dgm:t>
    </dgm:pt>
    <dgm:pt modelId="{726E5209-0618-4533-BAD7-472FD11D1E54}" type="pres">
      <dgm:prSet presAssocID="{58E527A9-6035-46EF-A647-B3DF07F909D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E1F92C6-89F2-44C0-A986-BDDFF4C38775}" type="pres">
      <dgm:prSet presAssocID="{58E527A9-6035-46EF-A647-B3DF07F909DD}" presName="cycle" presStyleCnt="0"/>
      <dgm:spPr/>
      <dgm:t>
        <a:bodyPr/>
        <a:lstStyle/>
        <a:p>
          <a:endParaRPr lang="zh-CN" altLang="en-US"/>
        </a:p>
      </dgm:t>
    </dgm:pt>
    <dgm:pt modelId="{57C5CD3D-DB99-45A7-A2F8-C0864266AA63}" type="pres">
      <dgm:prSet presAssocID="{D901610E-A866-441E-A9C4-1C8FA376BBB6}" presName="nodeFirst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E5546E-8B93-453A-A302-7679497DA322}" type="pres">
      <dgm:prSet presAssocID="{21503A4B-AE55-4504-B8D2-7CB464404CAE}" presName="sibTransFirstNode" presStyleLbl="bgShp" presStyleIdx="0" presStyleCnt="1"/>
      <dgm:spPr/>
      <dgm:t>
        <a:bodyPr/>
        <a:lstStyle/>
        <a:p>
          <a:endParaRPr lang="zh-CN" altLang="en-US"/>
        </a:p>
      </dgm:t>
    </dgm:pt>
    <dgm:pt modelId="{C7BAA7F8-D3F7-4530-B4BB-824DE77A5EC5}" type="pres">
      <dgm:prSet presAssocID="{FCF439D5-3A3B-41A0-AF84-ECFEF70689C6}" presName="nodeFollowingNodes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FCBC2B-E0CD-4382-AD60-282FD982AC41}" type="pres">
      <dgm:prSet presAssocID="{1C4E3768-92DD-4F12-AAD4-576D79D57F4D}" presName="nodeFollowingNodes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D344BF-EEBF-4E9C-B4AA-D5E59698A1F4}" type="pres">
      <dgm:prSet presAssocID="{E424CC67-B1CF-47B9-8FAF-524BBDDD0D43}" presName="nodeFollowingNodes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D21D19-7FA8-41B7-8443-728D57654813}" type="pres">
      <dgm:prSet presAssocID="{E4A646FA-1079-481F-8DE6-47634532469A}" presName="nodeFollowingNodes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27F8E5-CD9E-42D8-82CC-0744A9394DA8}" type="pres">
      <dgm:prSet presAssocID="{44459F2F-CBFE-4258-8C48-4CDB79C23DBE}" presName="nodeFollowingNodes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705A0D-97A6-4414-87F4-3BAC58FB0323}" type="pres">
      <dgm:prSet presAssocID="{869E8AC0-1FE1-4404-947E-341D74E10701}" presName="nodeFollowingNodes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96DD9A-9E40-4103-8E59-E04EE7B7B90B}" type="pres">
      <dgm:prSet presAssocID="{3DEAC5F3-962E-45CF-B8CC-061789BCB38F}" presName="nodeFollowingNodes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86B12A2-5E7B-4F92-85A9-E088F74ACCB1}" type="presOf" srcId="{E4A646FA-1079-481F-8DE6-47634532469A}" destId="{AAD21D19-7FA8-41B7-8443-728D57654813}" srcOrd="0" destOrd="0" presId="urn:microsoft.com/office/officeart/2005/8/layout/cycle3"/>
    <dgm:cxn modelId="{F6B7628F-B795-4586-8284-C5BA057657EF}" type="presOf" srcId="{58E527A9-6035-46EF-A647-B3DF07F909DD}" destId="{726E5209-0618-4533-BAD7-472FD11D1E54}" srcOrd="0" destOrd="0" presId="urn:microsoft.com/office/officeart/2005/8/layout/cycle3"/>
    <dgm:cxn modelId="{53462CAD-1514-4EAF-8501-DA9C8D9903F6}" type="presOf" srcId="{44459F2F-CBFE-4258-8C48-4CDB79C23DBE}" destId="{2F27F8E5-CD9E-42D8-82CC-0744A9394DA8}" srcOrd="0" destOrd="0" presId="urn:microsoft.com/office/officeart/2005/8/layout/cycle3"/>
    <dgm:cxn modelId="{EE4D2088-4D53-4512-923E-FCD795750E31}" srcId="{58E527A9-6035-46EF-A647-B3DF07F909DD}" destId="{FCF439D5-3A3B-41A0-AF84-ECFEF70689C6}" srcOrd="1" destOrd="0" parTransId="{21DCCD44-1222-4869-8D9C-BA2A45529D38}" sibTransId="{D8CBE135-C60F-47E8-A825-6848147F23F8}"/>
    <dgm:cxn modelId="{630A224B-3BE8-447F-A3CE-6C4F1317EFDF}" srcId="{58E527A9-6035-46EF-A647-B3DF07F909DD}" destId="{869E8AC0-1FE1-4404-947E-341D74E10701}" srcOrd="6" destOrd="0" parTransId="{0E09DBFD-D554-440E-AAE0-E5C07BC9FB36}" sibTransId="{7087081C-F117-4A9B-B80F-EB435D99DA5D}"/>
    <dgm:cxn modelId="{B4C4BCB6-F686-40E0-A830-32B24C4574B4}" type="presOf" srcId="{869E8AC0-1FE1-4404-947E-341D74E10701}" destId="{1D705A0D-97A6-4414-87F4-3BAC58FB0323}" srcOrd="0" destOrd="0" presId="urn:microsoft.com/office/officeart/2005/8/layout/cycle3"/>
    <dgm:cxn modelId="{9173E13B-92BC-431E-B3AE-44E495A81214}" srcId="{58E527A9-6035-46EF-A647-B3DF07F909DD}" destId="{44459F2F-CBFE-4258-8C48-4CDB79C23DBE}" srcOrd="5" destOrd="0" parTransId="{1BB8CBA3-B96E-4DDB-8885-CDF229CD209C}" sibTransId="{4CF43932-4603-4A2C-B41F-0F6B546FB546}"/>
    <dgm:cxn modelId="{A0B6B1CF-80E9-427F-B5D1-D2ECC2EE0AD5}" type="presOf" srcId="{FCF439D5-3A3B-41A0-AF84-ECFEF70689C6}" destId="{C7BAA7F8-D3F7-4530-B4BB-824DE77A5EC5}" srcOrd="0" destOrd="0" presId="urn:microsoft.com/office/officeart/2005/8/layout/cycle3"/>
    <dgm:cxn modelId="{13B35834-B602-4149-BD1F-9FA8D290552F}" type="presOf" srcId="{3DEAC5F3-962E-45CF-B8CC-061789BCB38F}" destId="{4B96DD9A-9E40-4103-8E59-E04EE7B7B90B}" srcOrd="0" destOrd="0" presId="urn:microsoft.com/office/officeart/2005/8/layout/cycle3"/>
    <dgm:cxn modelId="{56F22E08-7B54-485C-91D4-6BAA6A4E9CD4}" srcId="{58E527A9-6035-46EF-A647-B3DF07F909DD}" destId="{D901610E-A866-441E-A9C4-1C8FA376BBB6}" srcOrd="0" destOrd="0" parTransId="{98A22C23-E8EE-4D71-8BF9-72C739714107}" sibTransId="{21503A4B-AE55-4504-B8D2-7CB464404CAE}"/>
    <dgm:cxn modelId="{2619BFDE-B5E4-49F2-9C35-0A97DB437135}" type="presOf" srcId="{E424CC67-B1CF-47B9-8FAF-524BBDDD0D43}" destId="{FCD344BF-EEBF-4E9C-B4AA-D5E59698A1F4}" srcOrd="0" destOrd="0" presId="urn:microsoft.com/office/officeart/2005/8/layout/cycle3"/>
    <dgm:cxn modelId="{A9080F7B-9D63-471F-BBE9-A11C8DF307AD}" srcId="{58E527A9-6035-46EF-A647-B3DF07F909DD}" destId="{E4A646FA-1079-481F-8DE6-47634532469A}" srcOrd="4" destOrd="0" parTransId="{816CAEA0-86F8-4317-B2BF-14863A80C004}" sibTransId="{FE709919-5787-45F7-91B0-9313282810C9}"/>
    <dgm:cxn modelId="{45B66C5F-F3F9-4F3B-9DD0-1488A49BD55F}" type="presOf" srcId="{1C4E3768-92DD-4F12-AAD4-576D79D57F4D}" destId="{85FCBC2B-E0CD-4382-AD60-282FD982AC41}" srcOrd="0" destOrd="0" presId="urn:microsoft.com/office/officeart/2005/8/layout/cycle3"/>
    <dgm:cxn modelId="{95C745F6-F953-445B-BA45-D743A83A2843}" srcId="{58E527A9-6035-46EF-A647-B3DF07F909DD}" destId="{1C4E3768-92DD-4F12-AAD4-576D79D57F4D}" srcOrd="2" destOrd="0" parTransId="{403A822C-4CC9-4799-BB1F-779E8AC00A46}" sibTransId="{80075A9A-BF0C-4C74-B250-76F80B9CA073}"/>
    <dgm:cxn modelId="{C6B73CF2-F09B-4530-9B9F-A7DEC14A3793}" type="presOf" srcId="{21503A4B-AE55-4504-B8D2-7CB464404CAE}" destId="{B9E5546E-8B93-453A-A302-7679497DA322}" srcOrd="0" destOrd="0" presId="urn:microsoft.com/office/officeart/2005/8/layout/cycle3"/>
    <dgm:cxn modelId="{284646C5-443B-4D56-8046-51CE8BA9589B}" srcId="{58E527A9-6035-46EF-A647-B3DF07F909DD}" destId="{3DEAC5F3-962E-45CF-B8CC-061789BCB38F}" srcOrd="7" destOrd="0" parTransId="{A99258DC-F86A-44D3-9AE5-EADBD9908635}" sibTransId="{FA3ADE87-5E28-43F2-9849-3FC508F15AD9}"/>
    <dgm:cxn modelId="{6C2165DC-27FD-4B2A-9B2B-3FC3411E62F6}" type="presOf" srcId="{D901610E-A866-441E-A9C4-1C8FA376BBB6}" destId="{57C5CD3D-DB99-45A7-A2F8-C0864266AA63}" srcOrd="0" destOrd="0" presId="urn:microsoft.com/office/officeart/2005/8/layout/cycle3"/>
    <dgm:cxn modelId="{B58F7AFB-1F68-4139-BE3E-C1A4F333B8CD}" srcId="{58E527A9-6035-46EF-A647-B3DF07F909DD}" destId="{E424CC67-B1CF-47B9-8FAF-524BBDDD0D43}" srcOrd="3" destOrd="0" parTransId="{CD12256F-2E1C-4AE2-9562-6934C62E9546}" sibTransId="{D0A02383-C072-4D23-B0AE-80FB1A7DC7A1}"/>
    <dgm:cxn modelId="{9DFB8907-7D9A-4DB2-9FE8-E68E0F8D1A64}" type="presParOf" srcId="{726E5209-0618-4533-BAD7-472FD11D1E54}" destId="{EE1F92C6-89F2-44C0-A986-BDDFF4C38775}" srcOrd="0" destOrd="0" presId="urn:microsoft.com/office/officeart/2005/8/layout/cycle3"/>
    <dgm:cxn modelId="{91FBB914-5E5C-409B-BAFE-3C4C5F509095}" type="presParOf" srcId="{EE1F92C6-89F2-44C0-A986-BDDFF4C38775}" destId="{57C5CD3D-DB99-45A7-A2F8-C0864266AA63}" srcOrd="0" destOrd="0" presId="urn:microsoft.com/office/officeart/2005/8/layout/cycle3"/>
    <dgm:cxn modelId="{ECC0AE4C-460B-47D5-8BF9-28F603F56072}" type="presParOf" srcId="{EE1F92C6-89F2-44C0-A986-BDDFF4C38775}" destId="{B9E5546E-8B93-453A-A302-7679497DA322}" srcOrd="1" destOrd="0" presId="urn:microsoft.com/office/officeart/2005/8/layout/cycle3"/>
    <dgm:cxn modelId="{694D35D1-14AE-4E5C-8750-298838BE0DEE}" type="presParOf" srcId="{EE1F92C6-89F2-44C0-A986-BDDFF4C38775}" destId="{C7BAA7F8-D3F7-4530-B4BB-824DE77A5EC5}" srcOrd="2" destOrd="0" presId="urn:microsoft.com/office/officeart/2005/8/layout/cycle3"/>
    <dgm:cxn modelId="{1F395B09-A140-4857-9948-DC092DCE4AC5}" type="presParOf" srcId="{EE1F92C6-89F2-44C0-A986-BDDFF4C38775}" destId="{85FCBC2B-E0CD-4382-AD60-282FD982AC41}" srcOrd="3" destOrd="0" presId="urn:microsoft.com/office/officeart/2005/8/layout/cycle3"/>
    <dgm:cxn modelId="{4E1E22CE-C9B4-48C7-80BD-53A82B062FBE}" type="presParOf" srcId="{EE1F92C6-89F2-44C0-A986-BDDFF4C38775}" destId="{FCD344BF-EEBF-4E9C-B4AA-D5E59698A1F4}" srcOrd="4" destOrd="0" presId="urn:microsoft.com/office/officeart/2005/8/layout/cycle3"/>
    <dgm:cxn modelId="{CE0D23BC-78B1-4B39-92CD-77562A611B2C}" type="presParOf" srcId="{EE1F92C6-89F2-44C0-A986-BDDFF4C38775}" destId="{AAD21D19-7FA8-41B7-8443-728D57654813}" srcOrd="5" destOrd="0" presId="urn:microsoft.com/office/officeart/2005/8/layout/cycle3"/>
    <dgm:cxn modelId="{D0419D05-AF6A-4539-885E-4C3A0B768AA3}" type="presParOf" srcId="{EE1F92C6-89F2-44C0-A986-BDDFF4C38775}" destId="{2F27F8E5-CD9E-42D8-82CC-0744A9394DA8}" srcOrd="6" destOrd="0" presId="urn:microsoft.com/office/officeart/2005/8/layout/cycle3"/>
    <dgm:cxn modelId="{8BB8BFF5-7B76-47F7-96C4-757DF810DB46}" type="presParOf" srcId="{EE1F92C6-89F2-44C0-A986-BDDFF4C38775}" destId="{1D705A0D-97A6-4414-87F4-3BAC58FB0323}" srcOrd="7" destOrd="0" presId="urn:microsoft.com/office/officeart/2005/8/layout/cycle3"/>
    <dgm:cxn modelId="{B3012A94-D162-4A75-BE9C-61909CCFC4E7}" type="presParOf" srcId="{EE1F92C6-89F2-44C0-A986-BDDFF4C38775}" destId="{4B96DD9A-9E40-4103-8E59-E04EE7B7B90B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D401A0-4D1A-4A46-81AE-89F3F2BCA275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A9883A7-1AF0-4499-A464-9C49A947B60E}">
      <dgm:prSet phldrT="[文本]" custT="1"/>
      <dgm:spPr/>
      <dgm:t>
        <a:bodyPr/>
        <a:lstStyle/>
        <a:p>
          <a:pPr algn="ctr">
            <a:lnSpc>
              <a:spcPts val="2800"/>
            </a:lnSpc>
          </a:pPr>
          <a:r>
            <a:rPr lang="zh-CN" altLang="en-US" sz="4000" b="1" dirty="0" smtClean="0">
              <a:solidFill>
                <a:srgbClr val="FFFF00"/>
              </a:solidFill>
              <a:latin typeface="+mj-ea"/>
              <a:ea typeface="+mj-ea"/>
            </a:rPr>
            <a:t>跨界</a:t>
          </a:r>
          <a:endParaRPr lang="en-US" altLang="zh-CN" sz="4000" b="1" dirty="0" smtClean="0">
            <a:solidFill>
              <a:srgbClr val="FFFF00"/>
            </a:solidFill>
            <a:latin typeface="+mj-ea"/>
            <a:ea typeface="+mj-ea"/>
          </a:endParaRPr>
        </a:p>
        <a:p>
          <a:pPr algn="ctr">
            <a:lnSpc>
              <a:spcPts val="2800"/>
            </a:lnSpc>
          </a:pPr>
          <a:r>
            <a:rPr lang="zh-CN" altLang="en-US" sz="4000" b="1" dirty="0" smtClean="0">
              <a:solidFill>
                <a:srgbClr val="FFFF00"/>
              </a:solidFill>
              <a:latin typeface="+mj-ea"/>
              <a:ea typeface="+mj-ea"/>
            </a:rPr>
            <a:t>团队</a:t>
          </a:r>
          <a:endParaRPr lang="en-US" altLang="zh-CN" sz="4000" b="1" dirty="0" smtClean="0">
            <a:solidFill>
              <a:srgbClr val="FFFF00"/>
            </a:solidFill>
            <a:latin typeface="+mj-ea"/>
            <a:ea typeface="+mj-ea"/>
          </a:endParaRPr>
        </a:p>
      </dgm:t>
    </dgm:pt>
    <dgm:pt modelId="{81352773-D397-4430-A206-CF7A6CCE8643}" type="parTrans" cxnId="{26BE2D32-EA9C-4F5F-AF4A-E427FE94D674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BC464B97-C3B2-438B-A210-EA2871533C3B}" type="sibTrans" cxnId="{26BE2D32-EA9C-4F5F-AF4A-E427FE94D674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4F0C88A4-6230-4061-BD7A-AA66BC93290C}">
      <dgm:prSet phldrT="[文本]"/>
      <dgm:spPr/>
      <dgm:t>
        <a:bodyPr/>
        <a:lstStyle/>
        <a:p>
          <a:r>
            <a:rPr lang="zh-CN" altLang="en-US" b="1" dirty="0" smtClean="0">
              <a:latin typeface="+mj-ea"/>
              <a:ea typeface="+mj-ea"/>
            </a:rPr>
            <a:t>智能制造专家</a:t>
          </a:r>
          <a:endParaRPr lang="zh-CN" altLang="en-US" b="1" dirty="0">
            <a:latin typeface="+mj-ea"/>
            <a:ea typeface="+mj-ea"/>
          </a:endParaRPr>
        </a:p>
      </dgm:t>
    </dgm:pt>
    <dgm:pt modelId="{01AE1668-2683-41E7-959D-1EFA58978A2B}" type="parTrans" cxnId="{7BEBA3D0-36BD-4B7E-84CB-58B26700F81C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CDDC9DC8-FFBC-444E-9F41-4D6E03467E92}" type="sibTrans" cxnId="{7BEBA3D0-36BD-4B7E-84CB-58B26700F81C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233146AB-F15C-40D0-8CB8-333A71143A3C}">
      <dgm:prSet phldrT="[文本]"/>
      <dgm:spPr/>
      <dgm:t>
        <a:bodyPr/>
        <a:lstStyle/>
        <a:p>
          <a:r>
            <a:rPr lang="zh-CN" altLang="en-US" b="1" dirty="0" smtClean="0">
              <a:latin typeface="+mj-ea"/>
              <a:ea typeface="+mj-ea"/>
            </a:rPr>
            <a:t>时序数据库专家</a:t>
          </a:r>
          <a:endParaRPr lang="zh-CN" altLang="en-US" b="1" dirty="0">
            <a:latin typeface="+mj-ea"/>
            <a:ea typeface="+mj-ea"/>
          </a:endParaRPr>
        </a:p>
      </dgm:t>
    </dgm:pt>
    <dgm:pt modelId="{F9BCF8D8-E752-42EE-B6E4-F6664688F549}" type="parTrans" cxnId="{E52B4104-1628-4DA6-99FE-12FE3FED461D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7E5D800D-2009-456E-928C-413AA51951C0}" type="sibTrans" cxnId="{E52B4104-1628-4DA6-99FE-12FE3FED461D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3170C1F5-C353-4892-ABC5-761E79B00105}">
      <dgm:prSet phldrT="[文本]"/>
      <dgm:spPr/>
      <dgm:t>
        <a:bodyPr/>
        <a:lstStyle/>
        <a:p>
          <a:r>
            <a:rPr lang="en-US" altLang="zh-CN" b="1" dirty="0" smtClean="0">
              <a:latin typeface="+mj-ea"/>
              <a:ea typeface="+mj-ea"/>
            </a:rPr>
            <a:t>IT</a:t>
          </a:r>
          <a:r>
            <a:rPr lang="zh-CN" altLang="en-US" b="1" dirty="0" smtClean="0">
              <a:latin typeface="+mj-ea"/>
              <a:ea typeface="+mj-ea"/>
            </a:rPr>
            <a:t>公司运营高管</a:t>
          </a:r>
          <a:endParaRPr lang="en-US" altLang="zh-CN" b="1" dirty="0" smtClean="0">
            <a:latin typeface="+mj-ea"/>
            <a:ea typeface="+mj-ea"/>
          </a:endParaRPr>
        </a:p>
      </dgm:t>
    </dgm:pt>
    <dgm:pt modelId="{AC1FDB93-4232-4CF6-AB3F-DD354E689479}" type="parTrans" cxnId="{77766E0D-F85F-4699-8B67-A6CF6B7AC4C9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81FEAF2C-1BA2-4B29-A056-5EF4DAC3FDFC}" type="sibTrans" cxnId="{77766E0D-F85F-4699-8B67-A6CF6B7AC4C9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C7E42015-FEA8-4299-A137-940AF76190E1}">
      <dgm:prSet phldrT="[文本]"/>
      <dgm:spPr/>
      <dgm:t>
        <a:bodyPr/>
        <a:lstStyle/>
        <a:p>
          <a:r>
            <a:rPr lang="zh-CN" altLang="en-US" b="1" dirty="0" smtClean="0">
              <a:latin typeface="微软雅黑" pitchFamily="34" charset="-122"/>
              <a:ea typeface="微软雅黑" pitchFamily="34" charset="-122"/>
            </a:rPr>
            <a:t>自动控制领域专家</a:t>
          </a:r>
          <a:endParaRPr lang="zh-CN" altLang="en-US" b="1" dirty="0">
            <a:latin typeface="+mj-ea"/>
            <a:ea typeface="+mj-ea"/>
          </a:endParaRPr>
        </a:p>
      </dgm:t>
    </dgm:pt>
    <dgm:pt modelId="{5A9DB525-4571-4582-9821-97C5367F0AB8}" type="parTrans" cxnId="{00FC4352-2C57-45C0-87FA-E2D4438C4506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933F5D6D-608C-4805-9C01-AFAAE0E8DA1A}" type="sibTrans" cxnId="{00FC4352-2C57-45C0-87FA-E2D4438C4506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96F0C1ED-9B61-435D-8C5F-568D30F52FFC}">
      <dgm:prSet phldrT="[文本]"/>
      <dgm:spPr/>
      <dgm:t>
        <a:bodyPr/>
        <a:lstStyle/>
        <a:p>
          <a:r>
            <a:rPr lang="en-US" altLang="zh-CN" b="1" dirty="0" smtClean="0">
              <a:latin typeface="+mj-ea"/>
              <a:ea typeface="+mj-ea"/>
            </a:rPr>
            <a:t>ICT</a:t>
          </a:r>
          <a:r>
            <a:rPr lang="zh-CN" altLang="en-US" b="1" dirty="0" smtClean="0">
              <a:latin typeface="+mj-ea"/>
              <a:ea typeface="+mj-ea"/>
            </a:rPr>
            <a:t>公司技术专家</a:t>
          </a:r>
          <a:endParaRPr lang="en-US" altLang="zh-CN" b="1" dirty="0" smtClean="0">
            <a:latin typeface="+mj-ea"/>
            <a:ea typeface="+mj-ea"/>
          </a:endParaRPr>
        </a:p>
      </dgm:t>
    </dgm:pt>
    <dgm:pt modelId="{25B036B9-817C-4966-A1C7-B4E13ED0F621}" type="parTrans" cxnId="{C7691906-BE0B-40B0-A568-1EF867DF7351}">
      <dgm:prSet/>
      <dgm:spPr/>
      <dgm:t>
        <a:bodyPr/>
        <a:lstStyle/>
        <a:p>
          <a:endParaRPr lang="zh-CN" altLang="en-US"/>
        </a:p>
      </dgm:t>
    </dgm:pt>
    <dgm:pt modelId="{EB7CD4F5-D567-4FB2-B75C-71239C4A8FEC}" type="sibTrans" cxnId="{C7691906-BE0B-40B0-A568-1EF867DF7351}">
      <dgm:prSet/>
      <dgm:spPr/>
      <dgm:t>
        <a:bodyPr/>
        <a:lstStyle/>
        <a:p>
          <a:endParaRPr lang="zh-CN" altLang="en-US"/>
        </a:p>
      </dgm:t>
    </dgm:pt>
    <dgm:pt modelId="{BB0E99E5-DFED-4899-8F8E-62DA7C4100FB}" type="pres">
      <dgm:prSet presAssocID="{DCD401A0-4D1A-4A46-81AE-89F3F2BCA27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1C57E6-3EA2-4742-A0F5-FBA66578B922}" type="pres">
      <dgm:prSet presAssocID="{2A9883A7-1AF0-4499-A464-9C49A947B60E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E4317CB7-4378-4D30-919B-A2E6D965F99B}" type="pres">
      <dgm:prSet presAssocID="{4F0C88A4-6230-4061-BD7A-AA66BC93290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8F8A57-50BD-42CB-A88B-6CA157307142}" type="pres">
      <dgm:prSet presAssocID="{4F0C88A4-6230-4061-BD7A-AA66BC93290C}" presName="dummy" presStyleCnt="0"/>
      <dgm:spPr/>
    </dgm:pt>
    <dgm:pt modelId="{E49302CC-FDBE-499C-9126-2439139C00C0}" type="pres">
      <dgm:prSet presAssocID="{CDDC9DC8-FFBC-444E-9F41-4D6E03467E92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22528EE8-F547-4FF7-868E-158CB07AE111}" type="pres">
      <dgm:prSet presAssocID="{233146AB-F15C-40D0-8CB8-333A71143A3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738384-AF9D-4914-8CFB-D5689D852D02}" type="pres">
      <dgm:prSet presAssocID="{233146AB-F15C-40D0-8CB8-333A71143A3C}" presName="dummy" presStyleCnt="0"/>
      <dgm:spPr/>
    </dgm:pt>
    <dgm:pt modelId="{945AC8E2-5D41-4599-99FB-CFBD1B357289}" type="pres">
      <dgm:prSet presAssocID="{7E5D800D-2009-456E-928C-413AA51951C0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B773C101-D21D-48AD-AD50-05C0125E68A2}" type="pres">
      <dgm:prSet presAssocID="{3170C1F5-C353-4892-ABC5-761E79B0010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62EFB4-6B81-4820-84ED-BDE5CFB7005F}" type="pres">
      <dgm:prSet presAssocID="{3170C1F5-C353-4892-ABC5-761E79B00105}" presName="dummy" presStyleCnt="0"/>
      <dgm:spPr/>
    </dgm:pt>
    <dgm:pt modelId="{31C9213E-90C8-4315-BE94-B009446ECFAE}" type="pres">
      <dgm:prSet presAssocID="{81FEAF2C-1BA2-4B29-A056-5EF4DAC3FDFC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D2132875-F7F4-4D45-A673-E64A9B0BF844}" type="pres">
      <dgm:prSet presAssocID="{96F0C1ED-9B61-435D-8C5F-568D30F52FF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591B29-3E0C-42FA-8133-23860007D8C9}" type="pres">
      <dgm:prSet presAssocID="{96F0C1ED-9B61-435D-8C5F-568D30F52FFC}" presName="dummy" presStyleCnt="0"/>
      <dgm:spPr/>
    </dgm:pt>
    <dgm:pt modelId="{4E936F83-F1AB-439A-93B3-B493AD28DD9B}" type="pres">
      <dgm:prSet presAssocID="{EB7CD4F5-D567-4FB2-B75C-71239C4A8FEC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A12DC43B-8980-4EC3-9FE0-30952074AC9B}" type="pres">
      <dgm:prSet presAssocID="{C7E42015-FEA8-4299-A137-940AF76190E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74DEAF-06ED-48DD-B5CB-49067902C2CD}" type="pres">
      <dgm:prSet presAssocID="{C7E42015-FEA8-4299-A137-940AF76190E1}" presName="dummy" presStyleCnt="0"/>
      <dgm:spPr/>
    </dgm:pt>
    <dgm:pt modelId="{46A37AC3-0A6E-4635-AB2D-0CD36A8554AE}" type="pres">
      <dgm:prSet presAssocID="{933F5D6D-608C-4805-9C01-AFAAE0E8DA1A}" presName="sibTrans" presStyleLbl="sibTrans2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77766E0D-F85F-4699-8B67-A6CF6B7AC4C9}" srcId="{2A9883A7-1AF0-4499-A464-9C49A947B60E}" destId="{3170C1F5-C353-4892-ABC5-761E79B00105}" srcOrd="2" destOrd="0" parTransId="{AC1FDB93-4232-4CF6-AB3F-DD354E689479}" sibTransId="{81FEAF2C-1BA2-4B29-A056-5EF4DAC3FDFC}"/>
    <dgm:cxn modelId="{11A351A3-279A-48DA-8F5E-4A8AC77DEBA6}" type="presOf" srcId="{233146AB-F15C-40D0-8CB8-333A71143A3C}" destId="{22528EE8-F547-4FF7-868E-158CB07AE111}" srcOrd="0" destOrd="0" presId="urn:microsoft.com/office/officeart/2005/8/layout/radial6"/>
    <dgm:cxn modelId="{00FC4352-2C57-45C0-87FA-E2D4438C4506}" srcId="{2A9883A7-1AF0-4499-A464-9C49A947B60E}" destId="{C7E42015-FEA8-4299-A137-940AF76190E1}" srcOrd="4" destOrd="0" parTransId="{5A9DB525-4571-4582-9821-97C5367F0AB8}" sibTransId="{933F5D6D-608C-4805-9C01-AFAAE0E8DA1A}"/>
    <dgm:cxn modelId="{7BEBA3D0-36BD-4B7E-84CB-58B26700F81C}" srcId="{2A9883A7-1AF0-4499-A464-9C49A947B60E}" destId="{4F0C88A4-6230-4061-BD7A-AA66BC93290C}" srcOrd="0" destOrd="0" parTransId="{01AE1668-2683-41E7-959D-1EFA58978A2B}" sibTransId="{CDDC9DC8-FFBC-444E-9F41-4D6E03467E92}"/>
    <dgm:cxn modelId="{13FCF3CD-B403-4AE8-A56E-518BFF95C071}" type="presOf" srcId="{CDDC9DC8-FFBC-444E-9F41-4D6E03467E92}" destId="{E49302CC-FDBE-499C-9126-2439139C00C0}" srcOrd="0" destOrd="0" presId="urn:microsoft.com/office/officeart/2005/8/layout/radial6"/>
    <dgm:cxn modelId="{F3212E73-6156-4534-A5AD-58666BC2E912}" type="presOf" srcId="{3170C1F5-C353-4892-ABC5-761E79B00105}" destId="{B773C101-D21D-48AD-AD50-05C0125E68A2}" srcOrd="0" destOrd="0" presId="urn:microsoft.com/office/officeart/2005/8/layout/radial6"/>
    <dgm:cxn modelId="{BA73CCA4-A194-4C22-A9E7-A87DE29E48A8}" type="presOf" srcId="{81FEAF2C-1BA2-4B29-A056-5EF4DAC3FDFC}" destId="{31C9213E-90C8-4315-BE94-B009446ECFAE}" srcOrd="0" destOrd="0" presId="urn:microsoft.com/office/officeart/2005/8/layout/radial6"/>
    <dgm:cxn modelId="{E52B4104-1628-4DA6-99FE-12FE3FED461D}" srcId="{2A9883A7-1AF0-4499-A464-9C49A947B60E}" destId="{233146AB-F15C-40D0-8CB8-333A71143A3C}" srcOrd="1" destOrd="0" parTransId="{F9BCF8D8-E752-42EE-B6E4-F6664688F549}" sibTransId="{7E5D800D-2009-456E-928C-413AA51951C0}"/>
    <dgm:cxn modelId="{3A1B1B2E-B63D-40A9-BA95-68B32B239DB4}" type="presOf" srcId="{EB7CD4F5-D567-4FB2-B75C-71239C4A8FEC}" destId="{4E936F83-F1AB-439A-93B3-B493AD28DD9B}" srcOrd="0" destOrd="0" presId="urn:microsoft.com/office/officeart/2005/8/layout/radial6"/>
    <dgm:cxn modelId="{C38EF4AB-8815-4F99-9558-0901B4657DF0}" type="presOf" srcId="{2A9883A7-1AF0-4499-A464-9C49A947B60E}" destId="{291C57E6-3EA2-4742-A0F5-FBA66578B922}" srcOrd="0" destOrd="0" presId="urn:microsoft.com/office/officeart/2005/8/layout/radial6"/>
    <dgm:cxn modelId="{02BC9B49-2FDE-4711-99B3-60B90FFC7C9F}" type="presOf" srcId="{7E5D800D-2009-456E-928C-413AA51951C0}" destId="{945AC8E2-5D41-4599-99FB-CFBD1B357289}" srcOrd="0" destOrd="0" presId="urn:microsoft.com/office/officeart/2005/8/layout/radial6"/>
    <dgm:cxn modelId="{E42F0221-F505-42B0-9894-7691B34D5C1C}" type="presOf" srcId="{DCD401A0-4D1A-4A46-81AE-89F3F2BCA275}" destId="{BB0E99E5-DFED-4899-8F8E-62DA7C4100FB}" srcOrd="0" destOrd="0" presId="urn:microsoft.com/office/officeart/2005/8/layout/radial6"/>
    <dgm:cxn modelId="{26BE2D32-EA9C-4F5F-AF4A-E427FE94D674}" srcId="{DCD401A0-4D1A-4A46-81AE-89F3F2BCA275}" destId="{2A9883A7-1AF0-4499-A464-9C49A947B60E}" srcOrd="0" destOrd="0" parTransId="{81352773-D397-4430-A206-CF7A6CCE8643}" sibTransId="{BC464B97-C3B2-438B-A210-EA2871533C3B}"/>
    <dgm:cxn modelId="{C7691906-BE0B-40B0-A568-1EF867DF7351}" srcId="{2A9883A7-1AF0-4499-A464-9C49A947B60E}" destId="{96F0C1ED-9B61-435D-8C5F-568D30F52FFC}" srcOrd="3" destOrd="0" parTransId="{25B036B9-817C-4966-A1C7-B4E13ED0F621}" sibTransId="{EB7CD4F5-D567-4FB2-B75C-71239C4A8FEC}"/>
    <dgm:cxn modelId="{7ADA7B26-6ABA-4542-92C9-D2FDFBEF9599}" type="presOf" srcId="{4F0C88A4-6230-4061-BD7A-AA66BC93290C}" destId="{E4317CB7-4378-4D30-919B-A2E6D965F99B}" srcOrd="0" destOrd="0" presId="urn:microsoft.com/office/officeart/2005/8/layout/radial6"/>
    <dgm:cxn modelId="{5AB5B258-9911-4916-BD6D-494302C81816}" type="presOf" srcId="{C7E42015-FEA8-4299-A137-940AF76190E1}" destId="{A12DC43B-8980-4EC3-9FE0-30952074AC9B}" srcOrd="0" destOrd="0" presId="urn:microsoft.com/office/officeart/2005/8/layout/radial6"/>
    <dgm:cxn modelId="{73D04910-97B2-4D48-8AA6-E6DEF296EADE}" type="presOf" srcId="{96F0C1ED-9B61-435D-8C5F-568D30F52FFC}" destId="{D2132875-F7F4-4D45-A673-E64A9B0BF844}" srcOrd="0" destOrd="0" presId="urn:microsoft.com/office/officeart/2005/8/layout/radial6"/>
    <dgm:cxn modelId="{F44BA3AA-28AA-42E5-BFBD-ED77A508B020}" type="presOf" srcId="{933F5D6D-608C-4805-9C01-AFAAE0E8DA1A}" destId="{46A37AC3-0A6E-4635-AB2D-0CD36A8554AE}" srcOrd="0" destOrd="0" presId="urn:microsoft.com/office/officeart/2005/8/layout/radial6"/>
    <dgm:cxn modelId="{80EF18A9-D6CF-4A46-88A6-57BDE40C8926}" type="presParOf" srcId="{BB0E99E5-DFED-4899-8F8E-62DA7C4100FB}" destId="{291C57E6-3EA2-4742-A0F5-FBA66578B922}" srcOrd="0" destOrd="0" presId="urn:microsoft.com/office/officeart/2005/8/layout/radial6"/>
    <dgm:cxn modelId="{5F4BCC24-C71C-40CD-A642-E3E549103DAB}" type="presParOf" srcId="{BB0E99E5-DFED-4899-8F8E-62DA7C4100FB}" destId="{E4317CB7-4378-4D30-919B-A2E6D965F99B}" srcOrd="1" destOrd="0" presId="urn:microsoft.com/office/officeart/2005/8/layout/radial6"/>
    <dgm:cxn modelId="{11D37183-7063-4D5F-99A0-3E0A24E8617F}" type="presParOf" srcId="{BB0E99E5-DFED-4899-8F8E-62DA7C4100FB}" destId="{6D8F8A57-50BD-42CB-A88B-6CA157307142}" srcOrd="2" destOrd="0" presId="urn:microsoft.com/office/officeart/2005/8/layout/radial6"/>
    <dgm:cxn modelId="{167C0DAE-B058-4C1B-BA40-FA0266D35828}" type="presParOf" srcId="{BB0E99E5-DFED-4899-8F8E-62DA7C4100FB}" destId="{E49302CC-FDBE-499C-9126-2439139C00C0}" srcOrd="3" destOrd="0" presId="urn:microsoft.com/office/officeart/2005/8/layout/radial6"/>
    <dgm:cxn modelId="{89DFFCAA-9BCB-413F-82E9-FFAFD675849B}" type="presParOf" srcId="{BB0E99E5-DFED-4899-8F8E-62DA7C4100FB}" destId="{22528EE8-F547-4FF7-868E-158CB07AE111}" srcOrd="4" destOrd="0" presId="urn:microsoft.com/office/officeart/2005/8/layout/radial6"/>
    <dgm:cxn modelId="{A9E475C4-22B9-4EDF-AD44-6723EFC9813E}" type="presParOf" srcId="{BB0E99E5-DFED-4899-8F8E-62DA7C4100FB}" destId="{CB738384-AF9D-4914-8CFB-D5689D852D02}" srcOrd="5" destOrd="0" presId="urn:microsoft.com/office/officeart/2005/8/layout/radial6"/>
    <dgm:cxn modelId="{D35E96BF-4E3D-4305-8524-6ADC93812550}" type="presParOf" srcId="{BB0E99E5-DFED-4899-8F8E-62DA7C4100FB}" destId="{945AC8E2-5D41-4599-99FB-CFBD1B357289}" srcOrd="6" destOrd="0" presId="urn:microsoft.com/office/officeart/2005/8/layout/radial6"/>
    <dgm:cxn modelId="{DCF716A1-F1E4-4D41-AA35-427AB5B9C21A}" type="presParOf" srcId="{BB0E99E5-DFED-4899-8F8E-62DA7C4100FB}" destId="{B773C101-D21D-48AD-AD50-05C0125E68A2}" srcOrd="7" destOrd="0" presId="urn:microsoft.com/office/officeart/2005/8/layout/radial6"/>
    <dgm:cxn modelId="{6105821C-6C7F-4CF5-85F3-C647FB5B105B}" type="presParOf" srcId="{BB0E99E5-DFED-4899-8F8E-62DA7C4100FB}" destId="{4D62EFB4-6B81-4820-84ED-BDE5CFB7005F}" srcOrd="8" destOrd="0" presId="urn:microsoft.com/office/officeart/2005/8/layout/radial6"/>
    <dgm:cxn modelId="{5F2EE79F-946E-4CBA-BC6C-A720EDFDBD3D}" type="presParOf" srcId="{BB0E99E5-DFED-4899-8F8E-62DA7C4100FB}" destId="{31C9213E-90C8-4315-BE94-B009446ECFAE}" srcOrd="9" destOrd="0" presId="urn:microsoft.com/office/officeart/2005/8/layout/radial6"/>
    <dgm:cxn modelId="{84B8F776-5024-4045-9048-8686A5885282}" type="presParOf" srcId="{BB0E99E5-DFED-4899-8F8E-62DA7C4100FB}" destId="{D2132875-F7F4-4D45-A673-E64A9B0BF844}" srcOrd="10" destOrd="0" presId="urn:microsoft.com/office/officeart/2005/8/layout/radial6"/>
    <dgm:cxn modelId="{F05441AB-B081-40D9-8DA5-ACA98E145026}" type="presParOf" srcId="{BB0E99E5-DFED-4899-8F8E-62DA7C4100FB}" destId="{CA591B29-3E0C-42FA-8133-23860007D8C9}" srcOrd="11" destOrd="0" presId="urn:microsoft.com/office/officeart/2005/8/layout/radial6"/>
    <dgm:cxn modelId="{9F8C4908-1FBA-486F-8F9E-DE83B5EB6ADF}" type="presParOf" srcId="{BB0E99E5-DFED-4899-8F8E-62DA7C4100FB}" destId="{4E936F83-F1AB-439A-93B3-B493AD28DD9B}" srcOrd="12" destOrd="0" presId="urn:microsoft.com/office/officeart/2005/8/layout/radial6"/>
    <dgm:cxn modelId="{B465DD70-F522-40AE-8F2D-11CB4A2A3DB2}" type="presParOf" srcId="{BB0E99E5-DFED-4899-8F8E-62DA7C4100FB}" destId="{A12DC43B-8980-4EC3-9FE0-30952074AC9B}" srcOrd="13" destOrd="0" presId="urn:microsoft.com/office/officeart/2005/8/layout/radial6"/>
    <dgm:cxn modelId="{279AD529-2670-42E3-985B-1CFAA49D177B}" type="presParOf" srcId="{BB0E99E5-DFED-4899-8F8E-62DA7C4100FB}" destId="{B074DEAF-06ED-48DD-B5CB-49067902C2CD}" srcOrd="14" destOrd="0" presId="urn:microsoft.com/office/officeart/2005/8/layout/radial6"/>
    <dgm:cxn modelId="{287CC52B-A4D7-4EAF-9B71-5AB2CEA3ED64}" type="presParOf" srcId="{BB0E99E5-DFED-4899-8F8E-62DA7C4100FB}" destId="{46A37AC3-0A6E-4635-AB2D-0CD36A8554AE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B49257-6C72-4426-A2E8-6E9A078AD588}" type="doc">
      <dgm:prSet loTypeId="urn:microsoft.com/office/officeart/2005/8/layout/gear1#1" loCatId="cycle" qsTypeId="urn:microsoft.com/office/officeart/2005/8/quickstyle/3d2#1" qsCatId="3D" csTypeId="urn:microsoft.com/office/officeart/2005/8/colors/colorful5#1" csCatId="colorful" phldr="1"/>
      <dgm:spPr/>
    </dgm:pt>
    <dgm:pt modelId="{EB4C99B9-E49D-4186-813C-66C3F21E52A1}">
      <dgm:prSet phldrT="[文本]"/>
      <dgm:spPr/>
      <dgm:t>
        <a:bodyPr/>
        <a:lstStyle/>
        <a:p>
          <a:r>
            <a:rPr lang="zh-CN" altLang="en-US" b="1" dirty="0" smtClean="0">
              <a:solidFill>
                <a:srgbClr val="FFC000"/>
              </a:solidFill>
              <a:latin typeface="+mj-ea"/>
              <a:ea typeface="+mj-ea"/>
            </a:rPr>
            <a:t>行业</a:t>
          </a:r>
          <a:endParaRPr lang="zh-CN" altLang="en-US" b="1" dirty="0">
            <a:solidFill>
              <a:srgbClr val="FFC000"/>
            </a:solidFill>
            <a:latin typeface="+mj-ea"/>
            <a:ea typeface="+mj-ea"/>
          </a:endParaRPr>
        </a:p>
      </dgm:t>
    </dgm:pt>
    <dgm:pt modelId="{60EC841D-D95B-4C40-AB45-1771198E2D13}" type="parTrans" cxnId="{5207E0B2-57B1-4BDB-A09A-16297A104B46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09D9C8C0-BA47-4E99-A782-A9AF3CD4BD10}" type="sibTrans" cxnId="{5207E0B2-57B1-4BDB-A09A-16297A104B46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A4042096-94CE-4BCC-8A43-2C117708F161}">
      <dgm:prSet phldrT="[文本]"/>
      <dgm:spPr/>
      <dgm:t>
        <a:bodyPr/>
        <a:lstStyle/>
        <a:p>
          <a:r>
            <a:rPr lang="zh-CN" altLang="en-US" b="1" dirty="0" smtClean="0">
              <a:solidFill>
                <a:srgbClr val="FF0000"/>
              </a:solidFill>
              <a:latin typeface="+mj-ea"/>
              <a:ea typeface="+mj-ea"/>
            </a:rPr>
            <a:t>平台</a:t>
          </a:r>
          <a:endParaRPr lang="zh-CN" altLang="en-US" b="1" dirty="0">
            <a:solidFill>
              <a:srgbClr val="FF0000"/>
            </a:solidFill>
            <a:latin typeface="+mj-ea"/>
            <a:ea typeface="+mj-ea"/>
          </a:endParaRPr>
        </a:p>
      </dgm:t>
    </dgm:pt>
    <dgm:pt modelId="{47D2DD28-FB90-4DBF-96AD-905E3F5F449C}" type="parTrans" cxnId="{D2FA432E-439D-45D4-82D1-23FC6E0B758D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D8CEAEA0-FDD3-4615-A9AA-1946C80C2876}" type="sibTrans" cxnId="{D2FA432E-439D-45D4-82D1-23FC6E0B758D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7DA35B1E-8B82-41A6-BFD7-AC2018328F6C}">
      <dgm:prSet phldrT="[文本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  <a:latin typeface="+mj-ea"/>
              <a:ea typeface="+mj-ea"/>
            </a:rPr>
            <a:t>专家</a:t>
          </a:r>
          <a:endParaRPr lang="zh-CN" altLang="en-US" b="1" dirty="0">
            <a:solidFill>
              <a:srgbClr val="FFFF00"/>
            </a:solidFill>
            <a:latin typeface="+mj-ea"/>
            <a:ea typeface="+mj-ea"/>
          </a:endParaRPr>
        </a:p>
      </dgm:t>
    </dgm:pt>
    <dgm:pt modelId="{CE05D38A-C795-4463-A8AD-9718D819B148}" type="parTrans" cxnId="{3FDF5366-AA33-4270-ACA9-D264D3871958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88FE04AB-D008-4712-BB16-2CEB848A9FA5}" type="sibTrans" cxnId="{3FDF5366-AA33-4270-ACA9-D264D3871958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1661CA29-2A11-4DBD-ABAF-3B0E08B05AC4}" type="pres">
      <dgm:prSet presAssocID="{2EB49257-6C72-4426-A2E8-6E9A078AD58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AD80265-555E-4626-8B7D-ED9715B97EBB}" type="pres">
      <dgm:prSet presAssocID="{EB4C99B9-E49D-4186-813C-66C3F21E52A1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0DBD7B1-4DCF-4ED2-831C-F0207874BB6A}" type="pres">
      <dgm:prSet presAssocID="{EB4C99B9-E49D-4186-813C-66C3F21E52A1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4A8CBB9F-5CF9-4898-9825-14B50E2209D8}" type="pres">
      <dgm:prSet presAssocID="{EB4C99B9-E49D-4186-813C-66C3F21E52A1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D136AB44-EBFC-44EA-A968-96A49B624325}" type="pres">
      <dgm:prSet presAssocID="{A4042096-94CE-4BCC-8A43-2C117708F161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7E11F0-BDCE-4306-9118-E5DCF536530E}" type="pres">
      <dgm:prSet presAssocID="{A4042096-94CE-4BCC-8A43-2C117708F161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914D20CF-6E3A-4527-8948-138A20ADBEBF}" type="pres">
      <dgm:prSet presAssocID="{A4042096-94CE-4BCC-8A43-2C117708F161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D68A3BD6-4D19-4432-88B7-B8A3DC3AEF01}" type="pres">
      <dgm:prSet presAssocID="{7DA35B1E-8B82-41A6-BFD7-AC2018328F6C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E1BA90B1-7D32-4E8C-A02E-51EE576970A9}" type="pres">
      <dgm:prSet presAssocID="{7DA35B1E-8B82-41A6-BFD7-AC2018328F6C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EE2673-B3FB-4FD7-9F1D-6A8F17C642FC}" type="pres">
      <dgm:prSet presAssocID="{7DA35B1E-8B82-41A6-BFD7-AC2018328F6C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C92C6FDE-010E-49F5-B9F6-5E1C81F84834}" type="pres">
      <dgm:prSet presAssocID="{7DA35B1E-8B82-41A6-BFD7-AC2018328F6C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87EC0BC9-1C10-4373-86B3-6FC36D30BF9D}" type="pres">
      <dgm:prSet presAssocID="{09D9C8C0-BA47-4E99-A782-A9AF3CD4BD10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C1B11D0-BFA6-4C87-8ABB-EC67DAAB009D}" type="pres">
      <dgm:prSet presAssocID="{D8CEAEA0-FDD3-4615-A9AA-1946C80C2876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51DC6F15-BEDB-4D01-9F49-1D8B4D6ED379}" type="pres">
      <dgm:prSet presAssocID="{88FE04AB-D008-4712-BB16-2CEB848A9FA5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80A6A71-3CDE-4787-A04F-6E0E56CD9C4D}" type="presOf" srcId="{7DA35B1E-8B82-41A6-BFD7-AC2018328F6C}" destId="{D6EE2673-B3FB-4FD7-9F1D-6A8F17C642FC}" srcOrd="2" destOrd="0" presId="urn:microsoft.com/office/officeart/2005/8/layout/gear1#1"/>
    <dgm:cxn modelId="{A70902C3-A759-4512-9BB4-B6D620AD5931}" type="presOf" srcId="{A4042096-94CE-4BCC-8A43-2C117708F161}" destId="{914D20CF-6E3A-4527-8948-138A20ADBEBF}" srcOrd="2" destOrd="0" presId="urn:microsoft.com/office/officeart/2005/8/layout/gear1#1"/>
    <dgm:cxn modelId="{495ACE54-DF5C-41D6-AE60-EDB22BCF869D}" type="presOf" srcId="{EB4C99B9-E49D-4186-813C-66C3F21E52A1}" destId="{70DBD7B1-4DCF-4ED2-831C-F0207874BB6A}" srcOrd="1" destOrd="0" presId="urn:microsoft.com/office/officeart/2005/8/layout/gear1#1"/>
    <dgm:cxn modelId="{D2FA432E-439D-45D4-82D1-23FC6E0B758D}" srcId="{2EB49257-6C72-4426-A2E8-6E9A078AD588}" destId="{A4042096-94CE-4BCC-8A43-2C117708F161}" srcOrd="1" destOrd="0" parTransId="{47D2DD28-FB90-4DBF-96AD-905E3F5F449C}" sibTransId="{D8CEAEA0-FDD3-4615-A9AA-1946C80C2876}"/>
    <dgm:cxn modelId="{3FDF5366-AA33-4270-ACA9-D264D3871958}" srcId="{2EB49257-6C72-4426-A2E8-6E9A078AD588}" destId="{7DA35B1E-8B82-41A6-BFD7-AC2018328F6C}" srcOrd="2" destOrd="0" parTransId="{CE05D38A-C795-4463-A8AD-9718D819B148}" sibTransId="{88FE04AB-D008-4712-BB16-2CEB848A9FA5}"/>
    <dgm:cxn modelId="{5207E0B2-57B1-4BDB-A09A-16297A104B46}" srcId="{2EB49257-6C72-4426-A2E8-6E9A078AD588}" destId="{EB4C99B9-E49D-4186-813C-66C3F21E52A1}" srcOrd="0" destOrd="0" parTransId="{60EC841D-D95B-4C40-AB45-1771198E2D13}" sibTransId="{09D9C8C0-BA47-4E99-A782-A9AF3CD4BD10}"/>
    <dgm:cxn modelId="{1464E619-4C23-47FA-9C4E-9E9E6BB52181}" type="presOf" srcId="{A4042096-94CE-4BCC-8A43-2C117708F161}" destId="{C07E11F0-BDCE-4306-9118-E5DCF536530E}" srcOrd="1" destOrd="0" presId="urn:microsoft.com/office/officeart/2005/8/layout/gear1#1"/>
    <dgm:cxn modelId="{6EE27A1E-42A0-42D8-828E-2E6D105365D3}" type="presOf" srcId="{7DA35B1E-8B82-41A6-BFD7-AC2018328F6C}" destId="{E1BA90B1-7D32-4E8C-A02E-51EE576970A9}" srcOrd="1" destOrd="0" presId="urn:microsoft.com/office/officeart/2005/8/layout/gear1#1"/>
    <dgm:cxn modelId="{CCBF3915-3E1C-448B-A4CB-FA19E7B5864C}" type="presOf" srcId="{D8CEAEA0-FDD3-4615-A9AA-1946C80C2876}" destId="{6C1B11D0-BFA6-4C87-8ABB-EC67DAAB009D}" srcOrd="0" destOrd="0" presId="urn:microsoft.com/office/officeart/2005/8/layout/gear1#1"/>
    <dgm:cxn modelId="{3B0CF1FE-5FC8-4A6D-9574-9C38047BFAD1}" type="presOf" srcId="{09D9C8C0-BA47-4E99-A782-A9AF3CD4BD10}" destId="{87EC0BC9-1C10-4373-86B3-6FC36D30BF9D}" srcOrd="0" destOrd="0" presId="urn:microsoft.com/office/officeart/2005/8/layout/gear1#1"/>
    <dgm:cxn modelId="{E6B2F950-8DC4-4212-B754-BDEB7669AA7D}" type="presOf" srcId="{A4042096-94CE-4BCC-8A43-2C117708F161}" destId="{D136AB44-EBFC-44EA-A968-96A49B624325}" srcOrd="0" destOrd="0" presId="urn:microsoft.com/office/officeart/2005/8/layout/gear1#1"/>
    <dgm:cxn modelId="{2E0A197D-2C87-4480-9C7E-1B51548C48EF}" type="presOf" srcId="{EB4C99B9-E49D-4186-813C-66C3F21E52A1}" destId="{DAD80265-555E-4626-8B7D-ED9715B97EBB}" srcOrd="0" destOrd="0" presId="urn:microsoft.com/office/officeart/2005/8/layout/gear1#1"/>
    <dgm:cxn modelId="{6B039186-78CA-4AA2-93FF-77063AFFD077}" type="presOf" srcId="{7DA35B1E-8B82-41A6-BFD7-AC2018328F6C}" destId="{D68A3BD6-4D19-4432-88B7-B8A3DC3AEF01}" srcOrd="0" destOrd="0" presId="urn:microsoft.com/office/officeart/2005/8/layout/gear1#1"/>
    <dgm:cxn modelId="{19711974-3D72-44D1-80EA-8BFE988D9619}" type="presOf" srcId="{7DA35B1E-8B82-41A6-BFD7-AC2018328F6C}" destId="{C92C6FDE-010E-49F5-B9F6-5E1C81F84834}" srcOrd="3" destOrd="0" presId="urn:microsoft.com/office/officeart/2005/8/layout/gear1#1"/>
    <dgm:cxn modelId="{0E4711C7-4459-435C-B483-E74B360AA8E0}" type="presOf" srcId="{2EB49257-6C72-4426-A2E8-6E9A078AD588}" destId="{1661CA29-2A11-4DBD-ABAF-3B0E08B05AC4}" srcOrd="0" destOrd="0" presId="urn:microsoft.com/office/officeart/2005/8/layout/gear1#1"/>
    <dgm:cxn modelId="{6B862118-C87D-4A2E-94E1-44E05F56716A}" type="presOf" srcId="{EB4C99B9-E49D-4186-813C-66C3F21E52A1}" destId="{4A8CBB9F-5CF9-4898-9825-14B50E2209D8}" srcOrd="2" destOrd="0" presId="urn:microsoft.com/office/officeart/2005/8/layout/gear1#1"/>
    <dgm:cxn modelId="{05E9694E-B28E-4CCA-B68F-EC96543CB0D4}" type="presOf" srcId="{88FE04AB-D008-4712-BB16-2CEB848A9FA5}" destId="{51DC6F15-BEDB-4D01-9F49-1D8B4D6ED379}" srcOrd="0" destOrd="0" presId="urn:microsoft.com/office/officeart/2005/8/layout/gear1#1"/>
    <dgm:cxn modelId="{C635D955-AB22-4C6D-9572-A1744F660050}" type="presParOf" srcId="{1661CA29-2A11-4DBD-ABAF-3B0E08B05AC4}" destId="{DAD80265-555E-4626-8B7D-ED9715B97EBB}" srcOrd="0" destOrd="0" presId="urn:microsoft.com/office/officeart/2005/8/layout/gear1#1"/>
    <dgm:cxn modelId="{5C771084-2718-451D-AF40-D6E97A5D7615}" type="presParOf" srcId="{1661CA29-2A11-4DBD-ABAF-3B0E08B05AC4}" destId="{70DBD7B1-4DCF-4ED2-831C-F0207874BB6A}" srcOrd="1" destOrd="0" presId="urn:microsoft.com/office/officeart/2005/8/layout/gear1#1"/>
    <dgm:cxn modelId="{842BD5B2-C7CD-409F-86B1-43DF52740FEC}" type="presParOf" srcId="{1661CA29-2A11-4DBD-ABAF-3B0E08B05AC4}" destId="{4A8CBB9F-5CF9-4898-9825-14B50E2209D8}" srcOrd="2" destOrd="0" presId="urn:microsoft.com/office/officeart/2005/8/layout/gear1#1"/>
    <dgm:cxn modelId="{7B235B41-8B9D-4BC4-973B-00BD834106C6}" type="presParOf" srcId="{1661CA29-2A11-4DBD-ABAF-3B0E08B05AC4}" destId="{D136AB44-EBFC-44EA-A968-96A49B624325}" srcOrd="3" destOrd="0" presId="urn:microsoft.com/office/officeart/2005/8/layout/gear1#1"/>
    <dgm:cxn modelId="{601B3C41-0148-48EE-9576-0777419843B2}" type="presParOf" srcId="{1661CA29-2A11-4DBD-ABAF-3B0E08B05AC4}" destId="{C07E11F0-BDCE-4306-9118-E5DCF536530E}" srcOrd="4" destOrd="0" presId="urn:microsoft.com/office/officeart/2005/8/layout/gear1#1"/>
    <dgm:cxn modelId="{FCC87066-DFC6-4BF1-A281-14D86767BA9C}" type="presParOf" srcId="{1661CA29-2A11-4DBD-ABAF-3B0E08B05AC4}" destId="{914D20CF-6E3A-4527-8948-138A20ADBEBF}" srcOrd="5" destOrd="0" presId="urn:microsoft.com/office/officeart/2005/8/layout/gear1#1"/>
    <dgm:cxn modelId="{733570C2-54C4-4911-A54A-58F1D57C1D78}" type="presParOf" srcId="{1661CA29-2A11-4DBD-ABAF-3B0E08B05AC4}" destId="{D68A3BD6-4D19-4432-88B7-B8A3DC3AEF01}" srcOrd="6" destOrd="0" presId="urn:microsoft.com/office/officeart/2005/8/layout/gear1#1"/>
    <dgm:cxn modelId="{57AAD359-E031-4E88-89BF-832E2E315499}" type="presParOf" srcId="{1661CA29-2A11-4DBD-ABAF-3B0E08B05AC4}" destId="{E1BA90B1-7D32-4E8C-A02E-51EE576970A9}" srcOrd="7" destOrd="0" presId="urn:microsoft.com/office/officeart/2005/8/layout/gear1#1"/>
    <dgm:cxn modelId="{6E32B53A-49C7-4D49-8293-EC0877CE6FBA}" type="presParOf" srcId="{1661CA29-2A11-4DBD-ABAF-3B0E08B05AC4}" destId="{D6EE2673-B3FB-4FD7-9F1D-6A8F17C642FC}" srcOrd="8" destOrd="0" presId="urn:microsoft.com/office/officeart/2005/8/layout/gear1#1"/>
    <dgm:cxn modelId="{AAE3A1B8-BD1D-4810-85C5-079FBDCA5202}" type="presParOf" srcId="{1661CA29-2A11-4DBD-ABAF-3B0E08B05AC4}" destId="{C92C6FDE-010E-49F5-B9F6-5E1C81F84834}" srcOrd="9" destOrd="0" presId="urn:microsoft.com/office/officeart/2005/8/layout/gear1#1"/>
    <dgm:cxn modelId="{1BEE1F48-6BAA-46AE-9817-80BA4E094B23}" type="presParOf" srcId="{1661CA29-2A11-4DBD-ABAF-3B0E08B05AC4}" destId="{87EC0BC9-1C10-4373-86B3-6FC36D30BF9D}" srcOrd="10" destOrd="0" presId="urn:microsoft.com/office/officeart/2005/8/layout/gear1#1"/>
    <dgm:cxn modelId="{FBA60D21-DF19-4E91-9324-D6CEE577430A}" type="presParOf" srcId="{1661CA29-2A11-4DBD-ABAF-3B0E08B05AC4}" destId="{6C1B11D0-BFA6-4C87-8ABB-EC67DAAB009D}" srcOrd="11" destOrd="0" presId="urn:microsoft.com/office/officeart/2005/8/layout/gear1#1"/>
    <dgm:cxn modelId="{0E6040B6-56C2-443E-B10E-22458FC3D2C5}" type="presParOf" srcId="{1661CA29-2A11-4DBD-ABAF-3B0E08B05AC4}" destId="{51DC6F15-BEDB-4D01-9F49-1D8B4D6ED379}" srcOrd="12" destOrd="0" presId="urn:microsoft.com/office/officeart/2005/8/layout/gear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E122C7-AB05-4A64-9954-A5AE46FC7F6B}" type="doc">
      <dgm:prSet loTypeId="urn:microsoft.com/office/officeart/2005/8/layout/radial6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0E0A763C-F03E-4C33-BF7B-72918B616F58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rgbClr val="009900"/>
              </a:solidFill>
              <a:latin typeface="+mj-ea"/>
              <a:ea typeface="+mj-ea"/>
            </a:rPr>
            <a:t>合作创新</a:t>
          </a:r>
          <a:r>
            <a:rPr lang="en-US" altLang="zh-CN" sz="2000" b="1" dirty="0" smtClean="0">
              <a:solidFill>
                <a:srgbClr val="009900"/>
              </a:solidFill>
              <a:latin typeface="+mj-ea"/>
              <a:ea typeface="+mj-ea"/>
            </a:rPr>
            <a:t>  </a:t>
          </a:r>
          <a:r>
            <a:rPr lang="zh-CN" altLang="en-US" sz="2000" b="1" dirty="0" smtClean="0">
              <a:solidFill>
                <a:srgbClr val="009900"/>
              </a:solidFill>
              <a:latin typeface="+mj-ea"/>
              <a:ea typeface="+mj-ea"/>
            </a:rPr>
            <a:t>共建生态</a:t>
          </a:r>
          <a:endParaRPr lang="zh-CN" altLang="en-US" sz="2000" b="1" dirty="0">
            <a:solidFill>
              <a:srgbClr val="009900"/>
            </a:solidFill>
            <a:latin typeface="+mj-ea"/>
            <a:ea typeface="+mj-ea"/>
          </a:endParaRPr>
        </a:p>
      </dgm:t>
    </dgm:pt>
    <dgm:pt modelId="{15E566E0-9A8B-4286-AF89-5D283F026B60}" type="parTrans" cxnId="{6688A029-5D88-4146-849F-C5BCC4F41342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E6BD173D-A703-4BFE-BB2D-A4C1447E571E}" type="sibTrans" cxnId="{6688A029-5D88-4146-849F-C5BCC4F41342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029E62BD-0944-4C13-BDCD-899672012C60}">
      <dgm:prSet phldrT="[文本]" custT="1"/>
      <dgm:spPr/>
      <dgm:t>
        <a:bodyPr/>
        <a:lstStyle/>
        <a:p>
          <a:r>
            <a:rPr lang="zh-CN" altLang="en-US" sz="1600" b="1" dirty="0" smtClean="0">
              <a:latin typeface="+mj-ea"/>
              <a:ea typeface="+mj-ea"/>
            </a:rPr>
            <a:t>咨询和战略合作伙伴</a:t>
          </a:r>
          <a:endParaRPr lang="zh-CN" altLang="en-US" sz="1600" b="1" dirty="0">
            <a:latin typeface="+mj-ea"/>
            <a:ea typeface="+mj-ea"/>
          </a:endParaRPr>
        </a:p>
      </dgm:t>
    </dgm:pt>
    <dgm:pt modelId="{E600BB1C-E05D-4179-8476-5ED40CDB130D}" type="parTrans" cxnId="{776FBEE1-8BBB-4A2D-A978-0C12AB6CBB6F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62383845-3C8D-4FE3-AAE2-32432E6B4C8E}" type="sibTrans" cxnId="{776FBEE1-8BBB-4A2D-A978-0C12AB6CBB6F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D414F1D4-91CA-4C43-9A1A-9026FD0D5FA2}">
      <dgm:prSet phldrT="[文本]" custT="1"/>
      <dgm:spPr/>
      <dgm:t>
        <a:bodyPr/>
        <a:lstStyle/>
        <a:p>
          <a:r>
            <a:rPr lang="zh-CN" altLang="en-US" sz="1600" b="1" dirty="0" smtClean="0">
              <a:latin typeface="+mj-ea"/>
              <a:ea typeface="+mj-ea"/>
            </a:rPr>
            <a:t>系统集成商</a:t>
          </a:r>
          <a:endParaRPr lang="zh-CN" altLang="en-US" sz="1600" b="1" dirty="0">
            <a:latin typeface="+mj-ea"/>
            <a:ea typeface="+mj-ea"/>
          </a:endParaRPr>
        </a:p>
      </dgm:t>
    </dgm:pt>
    <dgm:pt modelId="{18220FED-15DF-4644-8147-A42AA3849593}" type="parTrans" cxnId="{7BB9D219-6AB2-46DA-A9B3-3E4214CFC75A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6245458F-F33B-445B-A460-A64DBEEBAC00}" type="sibTrans" cxnId="{7BB9D219-6AB2-46DA-A9B3-3E4214CFC75A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0217E647-D87B-4E47-A4E5-C2C87806837B}">
      <dgm:prSet phldrT="[文本]" custT="1"/>
      <dgm:spPr/>
      <dgm:t>
        <a:bodyPr/>
        <a:lstStyle/>
        <a:p>
          <a:r>
            <a:rPr lang="zh-CN" altLang="en-US" sz="1600" b="1" dirty="0" smtClean="0">
              <a:latin typeface="+mj-ea"/>
              <a:ea typeface="+mj-ea"/>
            </a:rPr>
            <a:t>技术提供商 </a:t>
          </a:r>
          <a:endParaRPr lang="zh-CN" altLang="en-US" sz="1600" b="1" dirty="0">
            <a:latin typeface="+mj-ea"/>
            <a:ea typeface="+mj-ea"/>
          </a:endParaRPr>
        </a:p>
      </dgm:t>
    </dgm:pt>
    <dgm:pt modelId="{D44C3E37-0239-47AF-A10C-0ADFC725D324}" type="parTrans" cxnId="{25847E28-C364-4D34-A110-D95AAFA1E0AE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A40A3E9A-6EC2-483E-A89E-508B1E00FE93}" type="sibTrans" cxnId="{25847E28-C364-4D34-A110-D95AAFA1E0AE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02FBD7AB-ED0D-4A91-A139-A0629DAC0BE3}">
      <dgm:prSet phldrT="[文本]" custT="1"/>
      <dgm:spPr/>
      <dgm:t>
        <a:bodyPr/>
        <a:lstStyle/>
        <a:p>
          <a:r>
            <a:rPr lang="zh-CN" altLang="en-US" sz="1600" b="1" dirty="0" smtClean="0">
              <a:latin typeface="+mj-ea"/>
              <a:ea typeface="+mj-ea"/>
            </a:rPr>
            <a:t>基础设施即服务 提供商 </a:t>
          </a:r>
          <a:endParaRPr lang="zh-CN" altLang="en-US" sz="1600" b="1" dirty="0">
            <a:latin typeface="+mj-ea"/>
            <a:ea typeface="+mj-ea"/>
          </a:endParaRPr>
        </a:p>
      </dgm:t>
    </dgm:pt>
    <dgm:pt modelId="{0525A664-02FB-493F-900A-981887F8E38F}" type="parTrans" cxnId="{0142AF2E-D504-4317-93FC-5202CD95DCC3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4A9F918F-F985-45FC-8DDE-110CCE94FCBA}" type="sibTrans" cxnId="{0142AF2E-D504-4317-93FC-5202CD95DCC3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CB4C0F5B-775C-4749-A73D-16B06740DCAC}">
      <dgm:prSet phldrT="[文本]" custT="1"/>
      <dgm:spPr/>
      <dgm:t>
        <a:bodyPr/>
        <a:lstStyle/>
        <a:p>
          <a:r>
            <a:rPr lang="zh-CN" altLang="en-US" sz="1600" b="1" dirty="0" smtClean="0">
              <a:latin typeface="+mj-ea"/>
              <a:ea typeface="+mj-ea"/>
            </a:rPr>
            <a:t>数据采集开发者 </a:t>
          </a:r>
          <a:endParaRPr lang="zh-CN" altLang="en-US" sz="1600" b="1" dirty="0">
            <a:latin typeface="+mj-ea"/>
            <a:ea typeface="+mj-ea"/>
          </a:endParaRPr>
        </a:p>
      </dgm:t>
    </dgm:pt>
    <dgm:pt modelId="{A45E25E4-C48C-4293-B498-D1B075A9BB17}" type="parTrans" cxnId="{B138BE6B-AFAD-43DD-A90B-412AA4F2FB29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9434D0E7-6AF3-424A-85B1-B70D8194BA9C}" type="sibTrans" cxnId="{B138BE6B-AFAD-43DD-A90B-412AA4F2FB29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E9094619-72E6-45DD-9312-D7066D7EDDB1}">
      <dgm:prSet phldrT="[文本]" custT="1"/>
      <dgm:spPr/>
      <dgm:t>
        <a:bodyPr/>
        <a:lstStyle/>
        <a:p>
          <a:r>
            <a:rPr lang="zh-CN" altLang="en-US" sz="1600" b="1" dirty="0" smtClean="0">
              <a:latin typeface="+mj-ea"/>
              <a:ea typeface="+mj-ea"/>
            </a:rPr>
            <a:t>应用开发者</a:t>
          </a:r>
          <a:endParaRPr lang="zh-CN" altLang="en-US" sz="1600" b="1" dirty="0">
            <a:latin typeface="+mj-ea"/>
            <a:ea typeface="+mj-ea"/>
          </a:endParaRPr>
        </a:p>
      </dgm:t>
    </dgm:pt>
    <dgm:pt modelId="{4499F474-F47A-4329-B195-26C0EA07583C}" type="parTrans" cxnId="{888C74E6-51C0-4576-A372-A51D995B3F79}">
      <dgm:prSet/>
      <dgm:spPr/>
      <dgm:t>
        <a:bodyPr/>
        <a:lstStyle/>
        <a:p>
          <a:endParaRPr lang="zh-CN" altLang="en-US"/>
        </a:p>
      </dgm:t>
    </dgm:pt>
    <dgm:pt modelId="{70C852C8-1DA0-4C47-A304-7BB0E2DF9425}" type="sibTrans" cxnId="{888C74E6-51C0-4576-A372-A51D995B3F79}">
      <dgm:prSet/>
      <dgm:spPr/>
      <dgm:t>
        <a:bodyPr/>
        <a:lstStyle/>
        <a:p>
          <a:endParaRPr lang="zh-CN" altLang="en-US"/>
        </a:p>
      </dgm:t>
    </dgm:pt>
    <dgm:pt modelId="{E3DB70BC-B0DB-4186-B42F-EAD53C717391}" type="pres">
      <dgm:prSet presAssocID="{B7E122C7-AB05-4A64-9954-A5AE46FC7F6B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C1CDC81-F425-4B00-A142-E8D98F0F32E5}" type="pres">
      <dgm:prSet presAssocID="{0E0A763C-F03E-4C33-BF7B-72918B616F58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B2064C43-D5D5-4EDE-AB78-F449389D9685}" type="pres">
      <dgm:prSet presAssocID="{029E62BD-0944-4C13-BDCD-899672012C60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611E32-9C62-4620-82D3-E57461DC872A}" type="pres">
      <dgm:prSet presAssocID="{029E62BD-0944-4C13-BDCD-899672012C60}" presName="dummy" presStyleCnt="0"/>
      <dgm:spPr/>
    </dgm:pt>
    <dgm:pt modelId="{26164355-B28A-474E-962D-B13CA2E5DBBA}" type="pres">
      <dgm:prSet presAssocID="{62383845-3C8D-4FE3-AAE2-32432E6B4C8E}" presName="sibTrans" presStyleLbl="sibTrans2D1" presStyleIdx="0" presStyleCnt="6"/>
      <dgm:spPr/>
      <dgm:t>
        <a:bodyPr/>
        <a:lstStyle/>
        <a:p>
          <a:endParaRPr lang="zh-CN" altLang="en-US"/>
        </a:p>
      </dgm:t>
    </dgm:pt>
    <dgm:pt modelId="{A549B8B9-0C9C-4A31-8379-B5CE1D003F93}" type="pres">
      <dgm:prSet presAssocID="{E9094619-72E6-45DD-9312-D7066D7EDDB1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85A9D9-DBA3-4780-9CB2-7D7A131306F7}" type="pres">
      <dgm:prSet presAssocID="{E9094619-72E6-45DD-9312-D7066D7EDDB1}" presName="dummy" presStyleCnt="0"/>
      <dgm:spPr/>
    </dgm:pt>
    <dgm:pt modelId="{2FE238FD-C742-4F66-9D7F-C451328C2F69}" type="pres">
      <dgm:prSet presAssocID="{70C852C8-1DA0-4C47-A304-7BB0E2DF9425}" presName="sibTrans" presStyleLbl="sibTrans2D1" presStyleIdx="1" presStyleCnt="6"/>
      <dgm:spPr/>
      <dgm:t>
        <a:bodyPr/>
        <a:lstStyle/>
        <a:p>
          <a:endParaRPr lang="zh-CN" altLang="en-US"/>
        </a:p>
      </dgm:t>
    </dgm:pt>
    <dgm:pt modelId="{B4DAEA45-10D4-4454-B164-166FB2CD2233}" type="pres">
      <dgm:prSet presAssocID="{D414F1D4-91CA-4C43-9A1A-9026FD0D5FA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600DC7-F7EB-420D-B1BB-33F090C39BF7}" type="pres">
      <dgm:prSet presAssocID="{D414F1D4-91CA-4C43-9A1A-9026FD0D5FA2}" presName="dummy" presStyleCnt="0"/>
      <dgm:spPr/>
    </dgm:pt>
    <dgm:pt modelId="{3FCE98E8-A8AB-4B5C-A09D-EF940C12BD38}" type="pres">
      <dgm:prSet presAssocID="{6245458F-F33B-445B-A460-A64DBEEBAC00}" presName="sibTrans" presStyleLbl="sibTrans2D1" presStyleIdx="2" presStyleCnt="6"/>
      <dgm:spPr/>
      <dgm:t>
        <a:bodyPr/>
        <a:lstStyle/>
        <a:p>
          <a:endParaRPr lang="zh-CN" altLang="en-US"/>
        </a:p>
      </dgm:t>
    </dgm:pt>
    <dgm:pt modelId="{3662EECE-DD73-497C-A0E2-E95479A9413C}" type="pres">
      <dgm:prSet presAssocID="{0217E647-D87B-4E47-A4E5-C2C87806837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4474EB-41D9-4A4D-82B0-11A710B96972}" type="pres">
      <dgm:prSet presAssocID="{0217E647-D87B-4E47-A4E5-C2C87806837B}" presName="dummy" presStyleCnt="0"/>
      <dgm:spPr/>
    </dgm:pt>
    <dgm:pt modelId="{58E9449A-D9CB-47C2-8A93-2B96D7C4CE76}" type="pres">
      <dgm:prSet presAssocID="{A40A3E9A-6EC2-483E-A89E-508B1E00FE93}" presName="sibTrans" presStyleLbl="sibTrans2D1" presStyleIdx="3" presStyleCnt="6"/>
      <dgm:spPr/>
      <dgm:t>
        <a:bodyPr/>
        <a:lstStyle/>
        <a:p>
          <a:endParaRPr lang="zh-CN" altLang="en-US"/>
        </a:p>
      </dgm:t>
    </dgm:pt>
    <dgm:pt modelId="{C7775467-395F-4557-9042-852A46A1464C}" type="pres">
      <dgm:prSet presAssocID="{02FBD7AB-ED0D-4A91-A139-A0629DAC0BE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405906-94D1-4F1F-992E-D1A22C38FD1C}" type="pres">
      <dgm:prSet presAssocID="{02FBD7AB-ED0D-4A91-A139-A0629DAC0BE3}" presName="dummy" presStyleCnt="0"/>
      <dgm:spPr/>
    </dgm:pt>
    <dgm:pt modelId="{E46FCAA3-7560-4223-8D53-7DDD8DC0711D}" type="pres">
      <dgm:prSet presAssocID="{4A9F918F-F985-45FC-8DDE-110CCE94FCBA}" presName="sibTrans" presStyleLbl="sibTrans2D1" presStyleIdx="4" presStyleCnt="6"/>
      <dgm:spPr/>
      <dgm:t>
        <a:bodyPr/>
        <a:lstStyle/>
        <a:p>
          <a:endParaRPr lang="zh-CN" altLang="en-US"/>
        </a:p>
      </dgm:t>
    </dgm:pt>
    <dgm:pt modelId="{A723E794-DD08-4728-B800-BF53636D517F}" type="pres">
      <dgm:prSet presAssocID="{CB4C0F5B-775C-4749-A73D-16B06740DCAC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96DCF5-D219-4F62-A93B-01009B33C2A0}" type="pres">
      <dgm:prSet presAssocID="{CB4C0F5B-775C-4749-A73D-16B06740DCAC}" presName="dummy" presStyleCnt="0"/>
      <dgm:spPr/>
    </dgm:pt>
    <dgm:pt modelId="{9A0056E8-A468-47D7-982B-9449FFB89DD7}" type="pres">
      <dgm:prSet presAssocID="{9434D0E7-6AF3-424A-85B1-B70D8194BA9C}" presName="sibTrans" presStyleLbl="sibTrans2D1" presStyleIdx="5" presStyleCnt="6"/>
      <dgm:spPr/>
      <dgm:t>
        <a:bodyPr/>
        <a:lstStyle/>
        <a:p>
          <a:endParaRPr lang="zh-CN" altLang="en-US"/>
        </a:p>
      </dgm:t>
    </dgm:pt>
  </dgm:ptLst>
  <dgm:cxnLst>
    <dgm:cxn modelId="{3DD3EB48-5620-4FF2-BAB7-C11079075CDD}" type="presOf" srcId="{E9094619-72E6-45DD-9312-D7066D7EDDB1}" destId="{A549B8B9-0C9C-4A31-8379-B5CE1D003F93}" srcOrd="0" destOrd="0" presId="urn:microsoft.com/office/officeart/2005/8/layout/radial6"/>
    <dgm:cxn modelId="{4D3A52DA-DFEE-4672-8191-48E75914F958}" type="presOf" srcId="{CB4C0F5B-775C-4749-A73D-16B06740DCAC}" destId="{A723E794-DD08-4728-B800-BF53636D517F}" srcOrd="0" destOrd="0" presId="urn:microsoft.com/office/officeart/2005/8/layout/radial6"/>
    <dgm:cxn modelId="{776FBEE1-8BBB-4A2D-A978-0C12AB6CBB6F}" srcId="{0E0A763C-F03E-4C33-BF7B-72918B616F58}" destId="{029E62BD-0944-4C13-BDCD-899672012C60}" srcOrd="0" destOrd="0" parTransId="{E600BB1C-E05D-4179-8476-5ED40CDB130D}" sibTransId="{62383845-3C8D-4FE3-AAE2-32432E6B4C8E}"/>
    <dgm:cxn modelId="{300F1D36-9796-4769-BD8E-0E0745D1B17D}" type="presOf" srcId="{6245458F-F33B-445B-A460-A64DBEEBAC00}" destId="{3FCE98E8-A8AB-4B5C-A09D-EF940C12BD38}" srcOrd="0" destOrd="0" presId="urn:microsoft.com/office/officeart/2005/8/layout/radial6"/>
    <dgm:cxn modelId="{60F3DC58-F30A-4EA2-A93D-5524A54C66B6}" type="presOf" srcId="{4A9F918F-F985-45FC-8DDE-110CCE94FCBA}" destId="{E46FCAA3-7560-4223-8D53-7DDD8DC0711D}" srcOrd="0" destOrd="0" presId="urn:microsoft.com/office/officeart/2005/8/layout/radial6"/>
    <dgm:cxn modelId="{0142AF2E-D504-4317-93FC-5202CD95DCC3}" srcId="{0E0A763C-F03E-4C33-BF7B-72918B616F58}" destId="{02FBD7AB-ED0D-4A91-A139-A0629DAC0BE3}" srcOrd="4" destOrd="0" parTransId="{0525A664-02FB-493F-900A-981887F8E38F}" sibTransId="{4A9F918F-F985-45FC-8DDE-110CCE94FCBA}"/>
    <dgm:cxn modelId="{5F4CE7BE-00A5-453F-8644-D2D4F2D3DC1A}" type="presOf" srcId="{70C852C8-1DA0-4C47-A304-7BB0E2DF9425}" destId="{2FE238FD-C742-4F66-9D7F-C451328C2F69}" srcOrd="0" destOrd="0" presId="urn:microsoft.com/office/officeart/2005/8/layout/radial6"/>
    <dgm:cxn modelId="{34C6BC34-9BD0-4E81-8E66-F20934FF313F}" type="presOf" srcId="{B7E122C7-AB05-4A64-9954-A5AE46FC7F6B}" destId="{E3DB70BC-B0DB-4186-B42F-EAD53C717391}" srcOrd="0" destOrd="0" presId="urn:microsoft.com/office/officeart/2005/8/layout/radial6"/>
    <dgm:cxn modelId="{6077481F-FF69-45F1-96FB-9F4FF5B8C651}" type="presOf" srcId="{0E0A763C-F03E-4C33-BF7B-72918B616F58}" destId="{3C1CDC81-F425-4B00-A142-E8D98F0F32E5}" srcOrd="0" destOrd="0" presId="urn:microsoft.com/office/officeart/2005/8/layout/radial6"/>
    <dgm:cxn modelId="{888C74E6-51C0-4576-A372-A51D995B3F79}" srcId="{0E0A763C-F03E-4C33-BF7B-72918B616F58}" destId="{E9094619-72E6-45DD-9312-D7066D7EDDB1}" srcOrd="1" destOrd="0" parTransId="{4499F474-F47A-4329-B195-26C0EA07583C}" sibTransId="{70C852C8-1DA0-4C47-A304-7BB0E2DF9425}"/>
    <dgm:cxn modelId="{B70B3904-7A1C-4347-BE49-39A9782AF5ED}" type="presOf" srcId="{D414F1D4-91CA-4C43-9A1A-9026FD0D5FA2}" destId="{B4DAEA45-10D4-4454-B164-166FB2CD2233}" srcOrd="0" destOrd="0" presId="urn:microsoft.com/office/officeart/2005/8/layout/radial6"/>
    <dgm:cxn modelId="{B138BE6B-AFAD-43DD-A90B-412AA4F2FB29}" srcId="{0E0A763C-F03E-4C33-BF7B-72918B616F58}" destId="{CB4C0F5B-775C-4749-A73D-16B06740DCAC}" srcOrd="5" destOrd="0" parTransId="{A45E25E4-C48C-4293-B498-D1B075A9BB17}" sibTransId="{9434D0E7-6AF3-424A-85B1-B70D8194BA9C}"/>
    <dgm:cxn modelId="{6688A029-5D88-4146-849F-C5BCC4F41342}" srcId="{B7E122C7-AB05-4A64-9954-A5AE46FC7F6B}" destId="{0E0A763C-F03E-4C33-BF7B-72918B616F58}" srcOrd="0" destOrd="0" parTransId="{15E566E0-9A8B-4286-AF89-5D283F026B60}" sibTransId="{E6BD173D-A703-4BFE-BB2D-A4C1447E571E}"/>
    <dgm:cxn modelId="{450C4778-508A-4665-A9DF-E8E19C0F8299}" type="presOf" srcId="{A40A3E9A-6EC2-483E-A89E-508B1E00FE93}" destId="{58E9449A-D9CB-47C2-8A93-2B96D7C4CE76}" srcOrd="0" destOrd="0" presId="urn:microsoft.com/office/officeart/2005/8/layout/radial6"/>
    <dgm:cxn modelId="{0E371625-123D-493C-B00D-FD3490A653E6}" type="presOf" srcId="{02FBD7AB-ED0D-4A91-A139-A0629DAC0BE3}" destId="{C7775467-395F-4557-9042-852A46A1464C}" srcOrd="0" destOrd="0" presId="urn:microsoft.com/office/officeart/2005/8/layout/radial6"/>
    <dgm:cxn modelId="{6C9F06DB-9B69-4AFB-9F24-1BDEBF347B4B}" type="presOf" srcId="{62383845-3C8D-4FE3-AAE2-32432E6B4C8E}" destId="{26164355-B28A-474E-962D-B13CA2E5DBBA}" srcOrd="0" destOrd="0" presId="urn:microsoft.com/office/officeart/2005/8/layout/radial6"/>
    <dgm:cxn modelId="{25847E28-C364-4D34-A110-D95AAFA1E0AE}" srcId="{0E0A763C-F03E-4C33-BF7B-72918B616F58}" destId="{0217E647-D87B-4E47-A4E5-C2C87806837B}" srcOrd="3" destOrd="0" parTransId="{D44C3E37-0239-47AF-A10C-0ADFC725D324}" sibTransId="{A40A3E9A-6EC2-483E-A89E-508B1E00FE93}"/>
    <dgm:cxn modelId="{4C00963D-22C9-4E18-A627-51229366E0F5}" type="presOf" srcId="{0217E647-D87B-4E47-A4E5-C2C87806837B}" destId="{3662EECE-DD73-497C-A0E2-E95479A9413C}" srcOrd="0" destOrd="0" presId="urn:microsoft.com/office/officeart/2005/8/layout/radial6"/>
    <dgm:cxn modelId="{7BB9D219-6AB2-46DA-A9B3-3E4214CFC75A}" srcId="{0E0A763C-F03E-4C33-BF7B-72918B616F58}" destId="{D414F1D4-91CA-4C43-9A1A-9026FD0D5FA2}" srcOrd="2" destOrd="0" parTransId="{18220FED-15DF-4644-8147-A42AA3849593}" sibTransId="{6245458F-F33B-445B-A460-A64DBEEBAC00}"/>
    <dgm:cxn modelId="{1DED78AF-4762-4C5B-AD7B-0FD047F16675}" type="presOf" srcId="{029E62BD-0944-4C13-BDCD-899672012C60}" destId="{B2064C43-D5D5-4EDE-AB78-F449389D9685}" srcOrd="0" destOrd="0" presId="urn:microsoft.com/office/officeart/2005/8/layout/radial6"/>
    <dgm:cxn modelId="{1A1DFF06-9689-4F0F-990B-12AEAB4643BE}" type="presOf" srcId="{9434D0E7-6AF3-424A-85B1-B70D8194BA9C}" destId="{9A0056E8-A468-47D7-982B-9449FFB89DD7}" srcOrd="0" destOrd="0" presId="urn:microsoft.com/office/officeart/2005/8/layout/radial6"/>
    <dgm:cxn modelId="{5CA16017-2DBD-48C1-9C70-A8AD898D6C9B}" type="presParOf" srcId="{E3DB70BC-B0DB-4186-B42F-EAD53C717391}" destId="{3C1CDC81-F425-4B00-A142-E8D98F0F32E5}" srcOrd="0" destOrd="0" presId="urn:microsoft.com/office/officeart/2005/8/layout/radial6"/>
    <dgm:cxn modelId="{48DC4AF9-1164-4EB1-9877-B811F5552E99}" type="presParOf" srcId="{E3DB70BC-B0DB-4186-B42F-EAD53C717391}" destId="{B2064C43-D5D5-4EDE-AB78-F449389D9685}" srcOrd="1" destOrd="0" presId="urn:microsoft.com/office/officeart/2005/8/layout/radial6"/>
    <dgm:cxn modelId="{A951321C-DFE0-4FCF-9301-BAC0711AFAB3}" type="presParOf" srcId="{E3DB70BC-B0DB-4186-B42F-EAD53C717391}" destId="{7E611E32-9C62-4620-82D3-E57461DC872A}" srcOrd="2" destOrd="0" presId="urn:microsoft.com/office/officeart/2005/8/layout/radial6"/>
    <dgm:cxn modelId="{E2E45EF6-AE88-453A-8B7E-348B46B252F4}" type="presParOf" srcId="{E3DB70BC-B0DB-4186-B42F-EAD53C717391}" destId="{26164355-B28A-474E-962D-B13CA2E5DBBA}" srcOrd="3" destOrd="0" presId="urn:microsoft.com/office/officeart/2005/8/layout/radial6"/>
    <dgm:cxn modelId="{D70E4FA0-3F3A-451A-9C38-BC0E63180DC6}" type="presParOf" srcId="{E3DB70BC-B0DB-4186-B42F-EAD53C717391}" destId="{A549B8B9-0C9C-4A31-8379-B5CE1D003F93}" srcOrd="4" destOrd="0" presId="urn:microsoft.com/office/officeart/2005/8/layout/radial6"/>
    <dgm:cxn modelId="{4C6F51B9-1ADC-4D56-8639-789956EA6AFA}" type="presParOf" srcId="{E3DB70BC-B0DB-4186-B42F-EAD53C717391}" destId="{6585A9D9-DBA3-4780-9CB2-7D7A131306F7}" srcOrd="5" destOrd="0" presId="urn:microsoft.com/office/officeart/2005/8/layout/radial6"/>
    <dgm:cxn modelId="{DD08CF18-E55B-43E6-AF30-36D727675B84}" type="presParOf" srcId="{E3DB70BC-B0DB-4186-B42F-EAD53C717391}" destId="{2FE238FD-C742-4F66-9D7F-C451328C2F69}" srcOrd="6" destOrd="0" presId="urn:microsoft.com/office/officeart/2005/8/layout/radial6"/>
    <dgm:cxn modelId="{418ACA0E-8254-4AC6-8E3A-A6229AC240C1}" type="presParOf" srcId="{E3DB70BC-B0DB-4186-B42F-EAD53C717391}" destId="{B4DAEA45-10D4-4454-B164-166FB2CD2233}" srcOrd="7" destOrd="0" presId="urn:microsoft.com/office/officeart/2005/8/layout/radial6"/>
    <dgm:cxn modelId="{86EEE6EF-0F54-4F64-8630-7EC4D8C7A259}" type="presParOf" srcId="{E3DB70BC-B0DB-4186-B42F-EAD53C717391}" destId="{47600DC7-F7EB-420D-B1BB-33F090C39BF7}" srcOrd="8" destOrd="0" presId="urn:microsoft.com/office/officeart/2005/8/layout/radial6"/>
    <dgm:cxn modelId="{D8A2A2DB-5C19-4672-B707-1282AA10AD5F}" type="presParOf" srcId="{E3DB70BC-B0DB-4186-B42F-EAD53C717391}" destId="{3FCE98E8-A8AB-4B5C-A09D-EF940C12BD38}" srcOrd="9" destOrd="0" presId="urn:microsoft.com/office/officeart/2005/8/layout/radial6"/>
    <dgm:cxn modelId="{E96213C4-7FC3-4979-9D22-E49DDC5FCFD1}" type="presParOf" srcId="{E3DB70BC-B0DB-4186-B42F-EAD53C717391}" destId="{3662EECE-DD73-497C-A0E2-E95479A9413C}" srcOrd="10" destOrd="0" presId="urn:microsoft.com/office/officeart/2005/8/layout/radial6"/>
    <dgm:cxn modelId="{916D6CE3-ACD6-43D5-AFB2-28AA7C11F152}" type="presParOf" srcId="{E3DB70BC-B0DB-4186-B42F-EAD53C717391}" destId="{2C4474EB-41D9-4A4D-82B0-11A710B96972}" srcOrd="11" destOrd="0" presId="urn:microsoft.com/office/officeart/2005/8/layout/radial6"/>
    <dgm:cxn modelId="{DA70357A-BB9F-4777-9386-91DF3F9726FC}" type="presParOf" srcId="{E3DB70BC-B0DB-4186-B42F-EAD53C717391}" destId="{58E9449A-D9CB-47C2-8A93-2B96D7C4CE76}" srcOrd="12" destOrd="0" presId="urn:microsoft.com/office/officeart/2005/8/layout/radial6"/>
    <dgm:cxn modelId="{73738AFD-18F6-4826-B98B-6E803EFFDCBC}" type="presParOf" srcId="{E3DB70BC-B0DB-4186-B42F-EAD53C717391}" destId="{C7775467-395F-4557-9042-852A46A1464C}" srcOrd="13" destOrd="0" presId="urn:microsoft.com/office/officeart/2005/8/layout/radial6"/>
    <dgm:cxn modelId="{EF0DB91B-1D15-4FB4-9C8A-119CCA78737E}" type="presParOf" srcId="{E3DB70BC-B0DB-4186-B42F-EAD53C717391}" destId="{9B405906-94D1-4F1F-992E-D1A22C38FD1C}" srcOrd="14" destOrd="0" presId="urn:microsoft.com/office/officeart/2005/8/layout/radial6"/>
    <dgm:cxn modelId="{EF4A7F2A-4318-4D44-9EBD-4F5A8B73D1AC}" type="presParOf" srcId="{E3DB70BC-B0DB-4186-B42F-EAD53C717391}" destId="{E46FCAA3-7560-4223-8D53-7DDD8DC0711D}" srcOrd="15" destOrd="0" presId="urn:microsoft.com/office/officeart/2005/8/layout/radial6"/>
    <dgm:cxn modelId="{DFF4B104-86EC-401A-AE00-FB17A3243FF9}" type="presParOf" srcId="{E3DB70BC-B0DB-4186-B42F-EAD53C717391}" destId="{A723E794-DD08-4728-B800-BF53636D517F}" srcOrd="16" destOrd="0" presId="urn:microsoft.com/office/officeart/2005/8/layout/radial6"/>
    <dgm:cxn modelId="{B07CE418-805C-4F3B-AD19-325622DD6002}" type="presParOf" srcId="{E3DB70BC-B0DB-4186-B42F-EAD53C717391}" destId="{1896DCF5-D219-4F62-A93B-01009B33C2A0}" srcOrd="17" destOrd="0" presId="urn:microsoft.com/office/officeart/2005/8/layout/radial6"/>
    <dgm:cxn modelId="{7AC8DD3E-F7D5-4091-8AFA-C81431ADAADE}" type="presParOf" srcId="{E3DB70BC-B0DB-4186-B42F-EAD53C717391}" destId="{9A0056E8-A468-47D7-982B-9449FFB89DD7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#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srcNode" val="gear1srcNode"/>
          <dgm:param type="dstNode" val="gear1dstNode"/>
          <dgm:param type="connRout" val="curv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srcNode" val="gear2srcNode"/>
          <dgm:param type="dstNode" val="gear2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srcNode" val="gear3srcNode"/>
          <dgm:param type="dstNode" val="gear3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6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/>
          </a:p>
        </p:txBody>
      </p:sp>
      <p:sp>
        <p:nvSpPr>
          <p:cNvPr id="1048977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0799F-AD85-4B01-84B8-EDB3C9D4DCC3}" type="datetimeFigureOut">
              <a:rPr lang="zh-CN" altLang="en-US" smtClean="0"/>
              <a:pPr/>
              <a:t>2021/7/15</a:t>
            </a:fld>
            <a:endParaRPr lang="zh-CN" altLang="en-US" dirty="0"/>
          </a:p>
        </p:txBody>
      </p:sp>
      <p:sp>
        <p:nvSpPr>
          <p:cNvPr id="1048978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979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B0995-EF6A-4A71-926F-8CED2D6602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965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97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88E81-00B6-4DB1-A0D2-002DB79B8F98}" type="datetimeFigureOut">
              <a:rPr lang="zh-CN" altLang="en-US" smtClean="0"/>
              <a:pPr/>
              <a:t>2021/7/15</a:t>
            </a:fld>
            <a:endParaRPr lang="zh-CN" altLang="en-US"/>
          </a:p>
        </p:txBody>
      </p:sp>
      <p:sp>
        <p:nvSpPr>
          <p:cNvPr id="104897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97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97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97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F7DD3-9E11-488C-8531-967043E841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343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5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F7DD3-9E11-488C-8531-967043E841F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964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F7DD3-9E11-488C-8531-967043E841F4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275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F7DD3-9E11-488C-8531-967043E841F4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076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F7DD3-9E11-488C-8531-967043E841F4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599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8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90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验证前面的优势</a:t>
            </a:r>
            <a:endParaRPr lang="en-US" altLang="zh-CN" dirty="0" smtClean="0"/>
          </a:p>
          <a:p>
            <a:r>
              <a:rPr lang="zh-CN" altLang="en-US" dirty="0" smtClean="0"/>
              <a:t>和什么样的客户合作，做了什么，达到什么样的水平和深度，和长期性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总体控制在</a:t>
            </a:r>
            <a:r>
              <a:rPr lang="en-US" altLang="zh-CN" dirty="0" smtClean="0"/>
              <a:t>15</a:t>
            </a:r>
            <a:r>
              <a:rPr lang="zh-CN" altLang="en-US" dirty="0" smtClean="0"/>
              <a:t>页之内</a:t>
            </a:r>
            <a:endParaRPr lang="zh-CN" altLang="en-US" dirty="0"/>
          </a:p>
        </p:txBody>
      </p:sp>
      <p:sp>
        <p:nvSpPr>
          <p:cNvPr id="104891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F7DD3-9E11-488C-8531-967043E841F4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498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8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89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验证前面的优势</a:t>
            </a:r>
            <a:endParaRPr lang="en-US" altLang="zh-CN" dirty="0" smtClean="0"/>
          </a:p>
          <a:p>
            <a:r>
              <a:rPr lang="zh-CN" altLang="en-US" dirty="0" smtClean="0"/>
              <a:t>和什么样的客户合作，做了什么，达到什么样的水平和深度，和长期性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总体控制在</a:t>
            </a:r>
            <a:r>
              <a:rPr lang="en-US" altLang="zh-CN" dirty="0" smtClean="0"/>
              <a:t>15</a:t>
            </a:r>
            <a:r>
              <a:rPr lang="zh-CN" altLang="en-US" dirty="0" smtClean="0"/>
              <a:t>页之内</a:t>
            </a:r>
            <a:endParaRPr lang="zh-CN" altLang="en-US" dirty="0"/>
          </a:p>
        </p:txBody>
      </p:sp>
      <p:sp>
        <p:nvSpPr>
          <p:cNvPr id="104890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F7DD3-9E11-488C-8531-967043E841F4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07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F7DD3-9E11-488C-8531-967043E841F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276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F7DD3-9E11-488C-8531-967043E841F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11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1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1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F7DD3-9E11-488C-8531-967043E841F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996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F7DD3-9E11-488C-8531-967043E841F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975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F7DD3-9E11-488C-8531-967043E841F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30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F7DD3-9E11-488C-8531-967043E841F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068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F7DD3-9E11-488C-8531-967043E841F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590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F7DD3-9E11-488C-8531-967043E841F4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275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2" descr="C:\pptwork\0808\다시 손보기\view_biz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"/>
            <a:ext cx="12192000" cy="68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3" descr="C:\pptwork\801\편집배경용\view_biz0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6" y="1628800"/>
            <a:ext cx="11255418" cy="252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pptwork\801\편집배경용\view_biz0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8"/>
            <a:ext cx="3944493" cy="3717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81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C9EFD-1872-45B0-B3B9-C34169CE3A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5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19356-3FF7-44F8-ABF8-B15696D222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86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图片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 advTm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0B7B-AB85-4A2F-8937-FCAF7B2498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C:\pptwork\0808\다시 손보기\view_biz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671"/>
            <a:ext cx="12192000" cy="57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9" descr="C:\pptwork\801\편집배경용\view_biz_2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" y="0"/>
            <a:ext cx="1271453" cy="1052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306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2C6D-26F6-4D42-87E5-D8102EAA86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7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9C50-77E4-46DD-8728-D60027BF56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57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C170-4E63-43E1-810A-58C0880906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66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78327-75E5-4F9B-81EF-5E348A9D7F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79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BA19E-F71A-47BB-98A0-21341A3A2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68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19F04-703B-4692-98BB-BF5D064E63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4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55E66-8CC1-4852-9B71-4B9BDAE9F0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89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19356-3FF7-44F8-ABF8-B15696D222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9"/>
          <p:cNvSpPr txBox="1">
            <a:spLocks noChangeArrowheads="1"/>
          </p:cNvSpPr>
          <p:nvPr userDrawn="1"/>
        </p:nvSpPr>
        <p:spPr bwMode="auto">
          <a:xfrm>
            <a:off x="9948619" y="188652"/>
            <a:ext cx="198002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eaLnBrk="1" hangingPunct="1"/>
            <a:r>
              <a:rPr lang="zh-CN" altLang="en-US" sz="1400" b="1" dirty="0" smtClean="0">
                <a:solidFill>
                  <a:schemeClr val="bg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上海数全软件有限公司</a:t>
            </a:r>
          </a:p>
        </p:txBody>
      </p:sp>
    </p:spTree>
    <p:extLst>
      <p:ext uri="{BB962C8B-B14F-4D97-AF65-F5344CB8AC3E}">
        <p14:creationId xmlns:p14="http://schemas.microsoft.com/office/powerpoint/2010/main" val="1040726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2.wdp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13" Type="http://schemas.openxmlformats.org/officeDocument/2006/relationships/image" Target="../media/image75.jpeg"/><Relationship Id="rId18" Type="http://schemas.openxmlformats.org/officeDocument/2006/relationships/image" Target="../media/image80.jpeg"/><Relationship Id="rId26" Type="http://schemas.openxmlformats.org/officeDocument/2006/relationships/image" Target="../media/image88.jpeg"/><Relationship Id="rId3" Type="http://schemas.openxmlformats.org/officeDocument/2006/relationships/image" Target="../media/image66.jpeg"/><Relationship Id="rId21" Type="http://schemas.openxmlformats.org/officeDocument/2006/relationships/image" Target="../media/image83.jpeg"/><Relationship Id="rId7" Type="http://schemas.openxmlformats.org/officeDocument/2006/relationships/image" Target="../media/image70.jpeg"/><Relationship Id="rId12" Type="http://schemas.openxmlformats.org/officeDocument/2006/relationships/image" Target="../media/image49.png"/><Relationship Id="rId17" Type="http://schemas.openxmlformats.org/officeDocument/2006/relationships/image" Target="../media/image79.jpeg"/><Relationship Id="rId25" Type="http://schemas.openxmlformats.org/officeDocument/2006/relationships/image" Target="../media/image87.jpeg"/><Relationship Id="rId2" Type="http://schemas.openxmlformats.org/officeDocument/2006/relationships/image" Target="../media/image65.jpeg"/><Relationship Id="rId16" Type="http://schemas.openxmlformats.org/officeDocument/2006/relationships/image" Target="../media/image78.jpeg"/><Relationship Id="rId20" Type="http://schemas.openxmlformats.org/officeDocument/2006/relationships/image" Target="../media/image82.jpe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11" Type="http://schemas.openxmlformats.org/officeDocument/2006/relationships/image" Target="../media/image74.jpeg"/><Relationship Id="rId24" Type="http://schemas.openxmlformats.org/officeDocument/2006/relationships/image" Target="../media/image86.jpeg"/><Relationship Id="rId5" Type="http://schemas.openxmlformats.org/officeDocument/2006/relationships/image" Target="../media/image68.png"/><Relationship Id="rId15" Type="http://schemas.openxmlformats.org/officeDocument/2006/relationships/image" Target="../media/image77.jpeg"/><Relationship Id="rId23" Type="http://schemas.openxmlformats.org/officeDocument/2006/relationships/image" Target="../media/image85.jpeg"/><Relationship Id="rId28" Type="http://schemas.openxmlformats.org/officeDocument/2006/relationships/image" Target="../media/image90.jpeg"/><Relationship Id="rId10" Type="http://schemas.openxmlformats.org/officeDocument/2006/relationships/image" Target="../media/image73.jpeg"/><Relationship Id="rId19" Type="http://schemas.openxmlformats.org/officeDocument/2006/relationships/image" Target="../media/image81.jpeg"/><Relationship Id="rId4" Type="http://schemas.openxmlformats.org/officeDocument/2006/relationships/image" Target="../media/image67.jpeg"/><Relationship Id="rId9" Type="http://schemas.openxmlformats.org/officeDocument/2006/relationships/image" Target="../media/image72.jpeg"/><Relationship Id="rId14" Type="http://schemas.openxmlformats.org/officeDocument/2006/relationships/image" Target="../media/image76.jpeg"/><Relationship Id="rId22" Type="http://schemas.openxmlformats.org/officeDocument/2006/relationships/image" Target="../media/image84.jpeg"/><Relationship Id="rId27" Type="http://schemas.openxmlformats.org/officeDocument/2006/relationships/image" Target="../media/image8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jpeg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44.png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6.png"/><Relationship Id="rId11" Type="http://schemas.openxmlformats.org/officeDocument/2006/relationships/image" Target="../media/image109.png"/><Relationship Id="rId5" Type="http://schemas.openxmlformats.org/officeDocument/2006/relationships/image" Target="../media/image105.png"/><Relationship Id="rId10" Type="http://schemas.microsoft.com/office/2007/relationships/hdphoto" Target="../media/hdphoto4.wdp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microsoft.com/office/2007/relationships/hdphoto" Target="../media/hdphoto6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jpeg"/><Relationship Id="rId4" Type="http://schemas.openxmlformats.org/officeDocument/2006/relationships/image" Target="../media/image112.png"/><Relationship Id="rId9" Type="http://schemas.microsoft.com/office/2007/relationships/hdphoto" Target="../media/hdphoto7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microsoft.com/office/2007/relationships/hdphoto" Target="../media/hdphoto8.wdp"/><Relationship Id="rId7" Type="http://schemas.openxmlformats.org/officeDocument/2006/relationships/image" Target="../media/image11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microsoft.com/office/2007/relationships/hdphoto" Target="../media/hdphoto10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file://localhost/Users/502376046/Box%20Sync/M%20M%20PPT%20decks/Graphic1-Connectivity_green.png" TargetMode="External"/><Relationship Id="rId9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15480" y="1916832"/>
            <a:ext cx="10225136" cy="1307791"/>
          </a:xfrm>
        </p:spPr>
        <p:txBody>
          <a:bodyPr>
            <a:noAutofit/>
          </a:bodyPr>
          <a:lstStyle/>
          <a:p>
            <a:r>
              <a:rPr lang="zh-CN" altLang="en-US" sz="48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 err="1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HiProcessor</a:t>
            </a:r>
            <a:r>
              <a:rPr lang="en-US" altLang="zh-CN" sz="4800" b="1" baseline="30000" dirty="0" err="1" smtClean="0">
                <a:solidFill>
                  <a:srgbClr val="007E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</a:t>
            </a:r>
            <a:r>
              <a:rPr lang="zh-CN" altLang="en-US" sz="48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工业物联网平台</a:t>
            </a:r>
            <a:endParaRPr lang="zh-CN" altLang="zh-CN" sz="4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88" name="Rectangle 3"/>
          <p:cNvSpPr txBox="1">
            <a:spLocks noChangeArrowheads="1"/>
          </p:cNvSpPr>
          <p:nvPr/>
        </p:nvSpPr>
        <p:spPr bwMode="auto">
          <a:xfrm>
            <a:off x="4871864" y="5852654"/>
            <a:ext cx="3201844" cy="4074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r" rtl="0" eaLnBrk="0" fontAlgn="base" latinLnBrk="1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200" baseline="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altLang="zh-CN" sz="2400" b="1" kern="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400" b="1" kern="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kern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zh-CN" sz="2400" b="1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89" name="Rectangle 3"/>
          <p:cNvSpPr txBox="1">
            <a:spLocks noChangeArrowheads="1"/>
          </p:cNvSpPr>
          <p:nvPr/>
        </p:nvSpPr>
        <p:spPr bwMode="auto">
          <a:xfrm>
            <a:off x="4007768" y="4725144"/>
            <a:ext cx="5040548" cy="4074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r" rtl="0" eaLnBrk="0" fontAlgn="base" latinLnBrk="1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200" baseline="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zh-CN" altLang="en-US" sz="2800" b="1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上海数全软件有限公司</a:t>
            </a:r>
            <a:endParaRPr lang="en-US" altLang="zh-CN" sz="2800" b="1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www.processdb.cn</a:t>
            </a:r>
            <a:endParaRPr lang="zh-CN" altLang="zh-CN" sz="2400" b="1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WordArt 2"/>
          <p:cNvSpPr>
            <a:spLocks noChangeArrowheads="1" noChangeShapeType="1"/>
          </p:cNvSpPr>
          <p:nvPr/>
        </p:nvSpPr>
        <p:spPr bwMode="auto">
          <a:xfrm>
            <a:off x="6456040" y="3573016"/>
            <a:ext cx="5040560" cy="504056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4800" b="1" spc="50" baseline="30000" dirty="0" smtClean="0">
                <a:ln w="11430"/>
                <a:solidFill>
                  <a:srgbClr val="007E3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一点物联  一站智能  数全掌握</a:t>
            </a:r>
            <a:endParaRPr lang="zh-CN" altLang="en-US" sz="4800" b="1" spc="50" baseline="30000" dirty="0">
              <a:ln w="11430"/>
              <a:solidFill>
                <a:srgbClr val="007E39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6322" name="Picture 2" descr="http://19516712.s21i.faiusr.com/4/ABUIABAEGAAguu7M8wUooNr8nAIwpwg44gI.png"/>
          <p:cNvPicPr>
            <a:picLocks noChangeAspect="1" noChangeArrowheads="1"/>
          </p:cNvPicPr>
          <p:nvPr/>
        </p:nvPicPr>
        <p:blipFill>
          <a:blip r:embed="rId3" cstate="print"/>
          <a:srcRect r="67285"/>
          <a:stretch>
            <a:fillRect/>
          </a:stretch>
        </p:blipFill>
        <p:spPr bwMode="auto">
          <a:xfrm>
            <a:off x="3719736" y="4700575"/>
            <a:ext cx="943726" cy="9606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 4"/>
          <p:cNvGrpSpPr/>
          <p:nvPr/>
        </p:nvGrpSpPr>
        <p:grpSpPr>
          <a:xfrm>
            <a:off x="695292" y="1316514"/>
            <a:ext cx="10441268" cy="5136822"/>
            <a:chOff x="583532" y="1122764"/>
            <a:chExt cx="8275974" cy="5103526"/>
          </a:xfrm>
        </p:grpSpPr>
        <p:sp>
          <p:nvSpPr>
            <p:cNvPr id="294" name="Rectangle 3"/>
            <p:cNvSpPr/>
            <p:nvPr/>
          </p:nvSpPr>
          <p:spPr>
            <a:xfrm>
              <a:off x="583532" y="6010085"/>
              <a:ext cx="4572000" cy="216205"/>
            </a:xfrm>
            <a:prstGeom prst="rect">
              <a:avLst/>
            </a:prstGeom>
          </p:spPr>
          <p:txBody>
            <a:bodyPr>
              <a:no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E Inspira Pitch" pitchFamily="34" charset="0"/>
                </a:rPr>
                <a:t>Example SCADA system implementation</a:t>
              </a:r>
            </a:p>
          </p:txBody>
        </p:sp>
        <p:sp>
          <p:nvSpPr>
            <p:cNvPr id="295" name="Rounded Rectangle 5"/>
            <p:cNvSpPr/>
            <p:nvPr/>
          </p:nvSpPr>
          <p:spPr>
            <a:xfrm>
              <a:off x="7477463" y="3987323"/>
              <a:ext cx="802938" cy="1914621"/>
            </a:xfrm>
            <a:prstGeom prst="roundRect">
              <a:avLst>
                <a:gd name="adj" fmla="val 4971"/>
              </a:avLst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96" name="Rounded Rectangle 6"/>
            <p:cNvSpPr/>
            <p:nvPr/>
          </p:nvSpPr>
          <p:spPr>
            <a:xfrm>
              <a:off x="5808606" y="1168203"/>
              <a:ext cx="1778710" cy="922780"/>
            </a:xfrm>
            <a:prstGeom prst="roundRect">
              <a:avLst>
                <a:gd name="adj" fmla="val 4971"/>
              </a:avLst>
            </a:prstGeom>
            <a:solidFill>
              <a:srgbClr val="F2F2F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97" name="Rounded Rectangle 7"/>
            <p:cNvSpPr/>
            <p:nvPr/>
          </p:nvSpPr>
          <p:spPr>
            <a:xfrm>
              <a:off x="3623496" y="3769611"/>
              <a:ext cx="1660570" cy="2269405"/>
            </a:xfrm>
            <a:prstGeom prst="roundRect">
              <a:avLst>
                <a:gd name="adj" fmla="val 4971"/>
              </a:avLst>
            </a:prstGeom>
            <a:solidFill>
              <a:srgbClr val="F2F2F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98" name="Rounded Rectangle 8"/>
            <p:cNvSpPr/>
            <p:nvPr/>
          </p:nvSpPr>
          <p:spPr>
            <a:xfrm>
              <a:off x="639321" y="3769611"/>
              <a:ext cx="1660570" cy="2269405"/>
            </a:xfrm>
            <a:prstGeom prst="roundRect">
              <a:avLst>
                <a:gd name="adj" fmla="val 4971"/>
              </a:avLst>
            </a:prstGeom>
            <a:solidFill>
              <a:srgbClr val="F2F2F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99" name="Rounded Rectangle 9"/>
            <p:cNvSpPr/>
            <p:nvPr/>
          </p:nvSpPr>
          <p:spPr>
            <a:xfrm>
              <a:off x="2530197" y="4845632"/>
              <a:ext cx="872759" cy="625415"/>
            </a:xfrm>
            <a:prstGeom prst="roundRect">
              <a:avLst>
                <a:gd name="adj" fmla="val 4971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0" name="Rounded Rectangle 10"/>
            <p:cNvSpPr/>
            <p:nvPr/>
          </p:nvSpPr>
          <p:spPr>
            <a:xfrm>
              <a:off x="1032295" y="1528169"/>
              <a:ext cx="3725205" cy="1783149"/>
            </a:xfrm>
            <a:prstGeom prst="roundRect">
              <a:avLst>
                <a:gd name="adj" fmla="val 4971"/>
              </a:avLst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1" name="Rounded Rectangle 11"/>
            <p:cNvSpPr/>
            <p:nvPr/>
          </p:nvSpPr>
          <p:spPr>
            <a:xfrm>
              <a:off x="888044" y="1675897"/>
              <a:ext cx="3725205" cy="1689325"/>
            </a:xfrm>
            <a:prstGeom prst="roundRect">
              <a:avLst>
                <a:gd name="adj" fmla="val 4971"/>
              </a:avLst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pic>
          <p:nvPicPr>
            <p:cNvPr id="302" name="Picture 6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0045" y="4424818"/>
              <a:ext cx="532987" cy="532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3" name="Picture 7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8349" y="4943168"/>
              <a:ext cx="292738" cy="292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4" name="Oval 16"/>
            <p:cNvSpPr/>
            <p:nvPr/>
          </p:nvSpPr>
          <p:spPr>
            <a:xfrm>
              <a:off x="7639590" y="2469770"/>
              <a:ext cx="192705" cy="192705"/>
            </a:xfrm>
            <a:prstGeom prst="ellipse">
              <a:avLst/>
            </a:prstGeom>
            <a:solidFill>
              <a:srgbClr val="32A01E"/>
            </a:solidFill>
            <a:ln w="952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050" dirty="0" smtClean="0">
                  <a:solidFill>
                    <a:srgbClr val="FFFFFF"/>
                  </a:solidFill>
                </a:rPr>
                <a:t>H</a:t>
              </a: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5" name="TextBox 17"/>
            <p:cNvSpPr txBox="1"/>
            <p:nvPr/>
          </p:nvSpPr>
          <p:spPr bwMode="gray">
            <a:xfrm>
              <a:off x="7790288" y="2468882"/>
              <a:ext cx="1069218" cy="1723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altLang="zh-CN" sz="1200" b="1" dirty="0" err="1" smtClean="0">
                  <a:solidFill>
                    <a:srgbClr val="575757"/>
                  </a:solidFill>
                  <a:latin typeface="GE Inspira"/>
                </a:rPr>
                <a:t>HiProcessor</a:t>
              </a:r>
              <a:endParaRPr lang="en-US" sz="1200" b="1" dirty="0" smtClean="0">
                <a:solidFill>
                  <a:srgbClr val="575757"/>
                </a:solidFill>
                <a:latin typeface="GE Inspira"/>
              </a:endParaRPr>
            </a:p>
          </p:txBody>
        </p:sp>
        <p:sp>
          <p:nvSpPr>
            <p:cNvPr id="306" name="TextBox 18"/>
            <p:cNvSpPr txBox="1"/>
            <p:nvPr/>
          </p:nvSpPr>
          <p:spPr bwMode="gray">
            <a:xfrm>
              <a:off x="7589642" y="3950280"/>
              <a:ext cx="559572" cy="1094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900" b="1" dirty="0" smtClean="0">
                  <a:solidFill>
                    <a:srgbClr val="000000">
                      <a:lumMod val="50000"/>
                      <a:lumOff val="50000"/>
                    </a:srgbClr>
                  </a:solidFill>
                  <a:latin typeface="GE Inspira"/>
                </a:rPr>
                <a:t>ERP / CRM</a:t>
              </a:r>
            </a:p>
          </p:txBody>
        </p:sp>
        <p:grpSp>
          <p:nvGrpSpPr>
            <p:cNvPr id="307" name="Group 19"/>
            <p:cNvGrpSpPr/>
            <p:nvPr/>
          </p:nvGrpSpPr>
          <p:grpSpPr>
            <a:xfrm>
              <a:off x="2797452" y="3533139"/>
              <a:ext cx="299228" cy="552422"/>
              <a:chOff x="3079699" y="3277209"/>
              <a:chExt cx="475488" cy="877825"/>
            </a:xfrm>
          </p:grpSpPr>
          <p:sp>
            <p:nvSpPr>
              <p:cNvPr id="565" name="Trapezoid 20"/>
              <p:cNvSpPr/>
              <p:nvPr/>
            </p:nvSpPr>
            <p:spPr>
              <a:xfrm>
                <a:off x="3079699" y="3920948"/>
                <a:ext cx="475488" cy="234086"/>
              </a:xfrm>
              <a:prstGeom prst="trapezoid">
                <a:avLst/>
              </a:prstGeom>
              <a:solidFill>
                <a:schemeClr val="bg1"/>
              </a:solidFill>
              <a:ln w="2857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66" name="Arc 21"/>
              <p:cNvSpPr/>
              <p:nvPr/>
            </p:nvSpPr>
            <p:spPr>
              <a:xfrm>
                <a:off x="3171139" y="3364992"/>
                <a:ext cx="292608" cy="292608"/>
              </a:xfrm>
              <a:prstGeom prst="arc">
                <a:avLst>
                  <a:gd name="adj1" fmla="val 12821392"/>
                  <a:gd name="adj2" fmla="val 19424774"/>
                </a:avLst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7" name="Arc 22"/>
              <p:cNvSpPr/>
              <p:nvPr/>
            </p:nvSpPr>
            <p:spPr>
              <a:xfrm>
                <a:off x="3109570" y="3277209"/>
                <a:ext cx="415747" cy="415747"/>
              </a:xfrm>
              <a:prstGeom prst="arc">
                <a:avLst>
                  <a:gd name="adj1" fmla="val 12821392"/>
                  <a:gd name="adj2" fmla="val 19424774"/>
                </a:avLst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68" name="Group 23"/>
              <p:cNvGrpSpPr/>
              <p:nvPr/>
            </p:nvGrpSpPr>
            <p:grpSpPr>
              <a:xfrm>
                <a:off x="3215640" y="3568599"/>
                <a:ext cx="203607" cy="454762"/>
                <a:chOff x="3204058" y="3568598"/>
                <a:chExt cx="203607" cy="672999"/>
              </a:xfrm>
            </p:grpSpPr>
            <p:cxnSp>
              <p:nvCxnSpPr>
                <p:cNvPr id="570" name="Straight Connector 25"/>
                <p:cNvCxnSpPr/>
                <p:nvPr/>
              </p:nvCxnSpPr>
              <p:spPr>
                <a:xfrm flipH="1">
                  <a:off x="3204058" y="3568598"/>
                  <a:ext cx="65838" cy="672999"/>
                </a:xfrm>
                <a:prstGeom prst="line">
                  <a:avLst/>
                </a:prstGeom>
                <a:ln w="19050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Straight Connector 26"/>
                <p:cNvCxnSpPr/>
                <p:nvPr/>
              </p:nvCxnSpPr>
              <p:spPr>
                <a:xfrm>
                  <a:off x="3341827" y="3568598"/>
                  <a:ext cx="65838" cy="672999"/>
                </a:xfrm>
                <a:prstGeom prst="line">
                  <a:avLst/>
                </a:prstGeom>
                <a:ln w="19050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Straight Connector 27"/>
                <p:cNvCxnSpPr/>
                <p:nvPr/>
              </p:nvCxnSpPr>
              <p:spPr>
                <a:xfrm>
                  <a:off x="3254655" y="3719170"/>
                  <a:ext cx="102413" cy="73152"/>
                </a:xfrm>
                <a:prstGeom prst="line">
                  <a:avLst/>
                </a:prstGeom>
                <a:ln w="19050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Straight Connector 28"/>
                <p:cNvCxnSpPr/>
                <p:nvPr/>
              </p:nvCxnSpPr>
              <p:spPr>
                <a:xfrm flipH="1">
                  <a:off x="3254655" y="3719170"/>
                  <a:ext cx="102413" cy="73152"/>
                </a:xfrm>
                <a:prstGeom prst="line">
                  <a:avLst/>
                </a:prstGeom>
                <a:ln w="19050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74" name="Group 29"/>
                <p:cNvGrpSpPr/>
                <p:nvPr/>
              </p:nvGrpSpPr>
              <p:grpSpPr>
                <a:xfrm>
                  <a:off x="3238806" y="3856940"/>
                  <a:ext cx="133502" cy="95359"/>
                  <a:chOff x="3231490" y="3856940"/>
                  <a:chExt cx="102413" cy="73152"/>
                </a:xfrm>
              </p:grpSpPr>
              <p:cxnSp>
                <p:nvCxnSpPr>
                  <p:cNvPr id="575" name="Straight Connector 30"/>
                  <p:cNvCxnSpPr/>
                  <p:nvPr/>
                </p:nvCxnSpPr>
                <p:spPr>
                  <a:xfrm>
                    <a:off x="3231490" y="3856940"/>
                    <a:ext cx="102413" cy="73152"/>
                  </a:xfrm>
                  <a:prstGeom prst="line">
                    <a:avLst/>
                  </a:prstGeom>
                  <a:ln w="19050">
                    <a:solidFill>
                      <a:srgbClr val="57575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6" name="Straight Connector 31"/>
                  <p:cNvCxnSpPr/>
                  <p:nvPr/>
                </p:nvCxnSpPr>
                <p:spPr>
                  <a:xfrm flipH="1">
                    <a:off x="3231490" y="3856940"/>
                    <a:ext cx="102413" cy="73152"/>
                  </a:xfrm>
                  <a:prstGeom prst="line">
                    <a:avLst/>
                  </a:prstGeom>
                  <a:ln w="19050">
                    <a:solidFill>
                      <a:srgbClr val="57575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69" name="Oval 24"/>
              <p:cNvSpPr/>
              <p:nvPr/>
            </p:nvSpPr>
            <p:spPr>
              <a:xfrm>
                <a:off x="3247949" y="3451556"/>
                <a:ext cx="138989" cy="13898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08" name="Group 32"/>
            <p:cNvGrpSpPr/>
            <p:nvPr/>
          </p:nvGrpSpPr>
          <p:grpSpPr>
            <a:xfrm>
              <a:off x="1229196" y="4296059"/>
              <a:ext cx="380057" cy="231246"/>
              <a:chOff x="854659" y="4411066"/>
              <a:chExt cx="432816" cy="263347"/>
            </a:xfrm>
          </p:grpSpPr>
          <p:sp>
            <p:nvSpPr>
              <p:cNvPr id="557" name="Rectangle 33"/>
              <p:cNvSpPr/>
              <p:nvPr/>
            </p:nvSpPr>
            <p:spPr>
              <a:xfrm>
                <a:off x="855879" y="4411066"/>
                <a:ext cx="431596" cy="26334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8" name="Rectangle 34"/>
              <p:cNvSpPr/>
              <p:nvPr/>
            </p:nvSpPr>
            <p:spPr>
              <a:xfrm>
                <a:off x="854659" y="4417163"/>
                <a:ext cx="431596" cy="67056"/>
              </a:xfrm>
              <a:prstGeom prst="rect">
                <a:avLst/>
              </a:prstGeom>
              <a:solidFill>
                <a:srgbClr val="575757"/>
              </a:solid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59" name="Straight Connector 35"/>
              <p:cNvCxnSpPr/>
              <p:nvPr/>
            </p:nvCxnSpPr>
            <p:spPr>
              <a:xfrm>
                <a:off x="912695" y="4468855"/>
                <a:ext cx="1" cy="204825"/>
              </a:xfrm>
              <a:prstGeom prst="line">
                <a:avLst/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Connector 36"/>
              <p:cNvCxnSpPr/>
              <p:nvPr/>
            </p:nvCxnSpPr>
            <p:spPr>
              <a:xfrm>
                <a:off x="975850" y="4468855"/>
                <a:ext cx="1" cy="204825"/>
              </a:xfrm>
              <a:prstGeom prst="line">
                <a:avLst/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Connector 37"/>
              <p:cNvCxnSpPr/>
              <p:nvPr/>
            </p:nvCxnSpPr>
            <p:spPr>
              <a:xfrm>
                <a:off x="1039005" y="4468855"/>
                <a:ext cx="1" cy="204825"/>
              </a:xfrm>
              <a:prstGeom prst="line">
                <a:avLst/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Straight Connector 38"/>
              <p:cNvCxnSpPr/>
              <p:nvPr/>
            </p:nvCxnSpPr>
            <p:spPr>
              <a:xfrm>
                <a:off x="1102160" y="4468855"/>
                <a:ext cx="1" cy="204825"/>
              </a:xfrm>
              <a:prstGeom prst="line">
                <a:avLst/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Straight Connector 39"/>
              <p:cNvCxnSpPr/>
              <p:nvPr/>
            </p:nvCxnSpPr>
            <p:spPr>
              <a:xfrm>
                <a:off x="1165315" y="4468855"/>
                <a:ext cx="1" cy="204825"/>
              </a:xfrm>
              <a:prstGeom prst="line">
                <a:avLst/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Straight Connector 40"/>
              <p:cNvCxnSpPr/>
              <p:nvPr/>
            </p:nvCxnSpPr>
            <p:spPr>
              <a:xfrm>
                <a:off x="1228468" y="4468855"/>
                <a:ext cx="1" cy="204825"/>
              </a:xfrm>
              <a:prstGeom prst="line">
                <a:avLst/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41"/>
            <p:cNvGrpSpPr/>
            <p:nvPr/>
          </p:nvGrpSpPr>
          <p:grpSpPr>
            <a:xfrm>
              <a:off x="4261891" y="4296059"/>
              <a:ext cx="380057" cy="231246"/>
              <a:chOff x="854659" y="4411066"/>
              <a:chExt cx="432816" cy="263347"/>
            </a:xfrm>
          </p:grpSpPr>
          <p:sp>
            <p:nvSpPr>
              <p:cNvPr id="549" name="Rectangle 42"/>
              <p:cNvSpPr/>
              <p:nvPr/>
            </p:nvSpPr>
            <p:spPr>
              <a:xfrm>
                <a:off x="855879" y="4411066"/>
                <a:ext cx="431596" cy="26334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0" name="Rectangle 43"/>
              <p:cNvSpPr/>
              <p:nvPr/>
            </p:nvSpPr>
            <p:spPr>
              <a:xfrm>
                <a:off x="854659" y="4417163"/>
                <a:ext cx="431596" cy="67056"/>
              </a:xfrm>
              <a:prstGeom prst="rect">
                <a:avLst/>
              </a:prstGeom>
              <a:solidFill>
                <a:srgbClr val="575757"/>
              </a:solid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51" name="Straight Connector 44"/>
              <p:cNvCxnSpPr/>
              <p:nvPr/>
            </p:nvCxnSpPr>
            <p:spPr>
              <a:xfrm>
                <a:off x="912695" y="4468855"/>
                <a:ext cx="1" cy="204825"/>
              </a:xfrm>
              <a:prstGeom prst="line">
                <a:avLst/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Connector 45"/>
              <p:cNvCxnSpPr/>
              <p:nvPr/>
            </p:nvCxnSpPr>
            <p:spPr>
              <a:xfrm>
                <a:off x="975850" y="4468855"/>
                <a:ext cx="1" cy="204825"/>
              </a:xfrm>
              <a:prstGeom prst="line">
                <a:avLst/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46"/>
              <p:cNvCxnSpPr/>
              <p:nvPr/>
            </p:nvCxnSpPr>
            <p:spPr>
              <a:xfrm>
                <a:off x="1039005" y="4468855"/>
                <a:ext cx="1" cy="204825"/>
              </a:xfrm>
              <a:prstGeom prst="line">
                <a:avLst/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47"/>
              <p:cNvCxnSpPr/>
              <p:nvPr/>
            </p:nvCxnSpPr>
            <p:spPr>
              <a:xfrm>
                <a:off x="1102160" y="4468855"/>
                <a:ext cx="1" cy="204825"/>
              </a:xfrm>
              <a:prstGeom prst="line">
                <a:avLst/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48"/>
              <p:cNvCxnSpPr/>
              <p:nvPr/>
            </p:nvCxnSpPr>
            <p:spPr>
              <a:xfrm>
                <a:off x="1165315" y="4468855"/>
                <a:ext cx="1" cy="204825"/>
              </a:xfrm>
              <a:prstGeom prst="line">
                <a:avLst/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49"/>
              <p:cNvCxnSpPr/>
              <p:nvPr/>
            </p:nvCxnSpPr>
            <p:spPr>
              <a:xfrm>
                <a:off x="1228468" y="4468855"/>
                <a:ext cx="1" cy="204825"/>
              </a:xfrm>
              <a:prstGeom prst="line">
                <a:avLst/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50"/>
            <p:cNvGrpSpPr/>
            <p:nvPr/>
          </p:nvGrpSpPr>
          <p:grpSpPr>
            <a:xfrm>
              <a:off x="1531863" y="4860880"/>
              <a:ext cx="243638" cy="181533"/>
              <a:chOff x="1144988" y="4929810"/>
              <a:chExt cx="405516" cy="302148"/>
            </a:xfrm>
          </p:grpSpPr>
          <p:sp>
            <p:nvSpPr>
              <p:cNvPr id="542" name="Trapezoid 51"/>
              <p:cNvSpPr/>
              <p:nvPr/>
            </p:nvSpPr>
            <p:spPr>
              <a:xfrm>
                <a:off x="1232452" y="5144494"/>
                <a:ext cx="230588" cy="87464"/>
              </a:xfrm>
              <a:prstGeom prst="trapezoid">
                <a:avLst/>
              </a:prstGeom>
              <a:solidFill>
                <a:schemeClr val="bg1"/>
              </a:solid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43" name="Straight Connector 52"/>
              <p:cNvCxnSpPr/>
              <p:nvPr/>
            </p:nvCxnSpPr>
            <p:spPr>
              <a:xfrm>
                <a:off x="1144988" y="5064981"/>
                <a:ext cx="405516" cy="0"/>
              </a:xfrm>
              <a:prstGeom prst="line">
                <a:avLst/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4" name="Oval 53"/>
              <p:cNvSpPr/>
              <p:nvPr/>
            </p:nvSpPr>
            <p:spPr>
              <a:xfrm>
                <a:off x="1212574" y="4929810"/>
                <a:ext cx="270344" cy="27034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45" name="Group 54"/>
              <p:cNvGrpSpPr/>
              <p:nvPr/>
            </p:nvGrpSpPr>
            <p:grpSpPr>
              <a:xfrm>
                <a:off x="1260282" y="4977517"/>
                <a:ext cx="174928" cy="174928"/>
                <a:chOff x="1637969" y="4975529"/>
                <a:chExt cx="174928" cy="174928"/>
              </a:xfrm>
            </p:grpSpPr>
            <p:cxnSp>
              <p:nvCxnSpPr>
                <p:cNvPr id="546" name="Straight Connector 55"/>
                <p:cNvCxnSpPr/>
                <p:nvPr/>
              </p:nvCxnSpPr>
              <p:spPr>
                <a:xfrm>
                  <a:off x="1637969" y="5062993"/>
                  <a:ext cx="174928" cy="0"/>
                </a:xfrm>
                <a:prstGeom prst="line">
                  <a:avLst/>
                </a:prstGeom>
                <a:ln w="19050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Straight Connector 56"/>
                <p:cNvCxnSpPr/>
                <p:nvPr/>
              </p:nvCxnSpPr>
              <p:spPr>
                <a:xfrm rot="2700000">
                  <a:off x="1637969" y="5062993"/>
                  <a:ext cx="174928" cy="0"/>
                </a:xfrm>
                <a:prstGeom prst="line">
                  <a:avLst/>
                </a:prstGeom>
                <a:ln w="19050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Straight Connector 57"/>
                <p:cNvCxnSpPr/>
                <p:nvPr/>
              </p:nvCxnSpPr>
              <p:spPr>
                <a:xfrm rot="18900000" flipH="1">
                  <a:off x="1637969" y="5062993"/>
                  <a:ext cx="174928" cy="0"/>
                </a:xfrm>
                <a:prstGeom prst="line">
                  <a:avLst/>
                </a:prstGeom>
                <a:ln w="19050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1" name="Group 58"/>
            <p:cNvGrpSpPr/>
            <p:nvPr/>
          </p:nvGrpSpPr>
          <p:grpSpPr>
            <a:xfrm>
              <a:off x="1093159" y="4881815"/>
              <a:ext cx="218955" cy="105905"/>
              <a:chOff x="645383" y="4993419"/>
              <a:chExt cx="364433" cy="176271"/>
            </a:xfrm>
          </p:grpSpPr>
          <p:sp>
            <p:nvSpPr>
              <p:cNvPr id="539" name="Isosceles Triangle 59"/>
              <p:cNvSpPr/>
              <p:nvPr/>
            </p:nvSpPr>
            <p:spPr>
              <a:xfrm rot="16200000">
                <a:off x="843937" y="5003810"/>
                <a:ext cx="156832" cy="174927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0" name="Isosceles Triangle 60"/>
              <p:cNvSpPr/>
              <p:nvPr/>
            </p:nvSpPr>
            <p:spPr>
              <a:xfrm rot="5400000" flipH="1">
                <a:off x="654431" y="5003793"/>
                <a:ext cx="156832" cy="174927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41" name="Straight Connector 61"/>
              <p:cNvCxnSpPr/>
              <p:nvPr/>
            </p:nvCxnSpPr>
            <p:spPr>
              <a:xfrm>
                <a:off x="827600" y="4993419"/>
                <a:ext cx="0" cy="103367"/>
              </a:xfrm>
              <a:prstGeom prst="line">
                <a:avLst/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2" name="Group 62"/>
            <p:cNvGrpSpPr/>
            <p:nvPr/>
          </p:nvGrpSpPr>
          <p:grpSpPr>
            <a:xfrm>
              <a:off x="739080" y="5404127"/>
              <a:ext cx="437967" cy="208556"/>
              <a:chOff x="83127" y="5427023"/>
              <a:chExt cx="498764" cy="237507"/>
            </a:xfrm>
          </p:grpSpPr>
          <p:sp>
            <p:nvSpPr>
              <p:cNvPr id="534" name="Rectangle 63"/>
              <p:cNvSpPr/>
              <p:nvPr/>
            </p:nvSpPr>
            <p:spPr>
              <a:xfrm>
                <a:off x="83127" y="5427023"/>
                <a:ext cx="498764" cy="23750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35" name="TextBox 64"/>
              <p:cNvSpPr txBox="1"/>
              <p:nvPr/>
            </p:nvSpPr>
            <p:spPr>
              <a:xfrm>
                <a:off x="492827" y="5545779"/>
                <a:ext cx="64120" cy="112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800" dirty="0">
                    <a:solidFill>
                      <a:schemeClr val="accent5"/>
                    </a:solidFill>
                    <a:latin typeface="GE Inspira Medium"/>
                  </a:rPr>
                  <a:t>L</a:t>
                </a:r>
                <a:endParaRPr lang="en-US" sz="800" dirty="0" smtClean="0">
                  <a:solidFill>
                    <a:schemeClr val="accent5"/>
                  </a:solidFill>
                  <a:latin typeface="GE Inspira Medium"/>
                </a:endParaRPr>
              </a:p>
            </p:txBody>
          </p:sp>
          <p:grpSp>
            <p:nvGrpSpPr>
              <p:cNvPr id="536" name="Group 65"/>
              <p:cNvGrpSpPr/>
              <p:nvPr/>
            </p:nvGrpSpPr>
            <p:grpSpPr>
              <a:xfrm>
                <a:off x="154379" y="5466453"/>
                <a:ext cx="124690" cy="156513"/>
                <a:chOff x="154379" y="5460515"/>
                <a:chExt cx="124690" cy="156513"/>
              </a:xfrm>
            </p:grpSpPr>
            <p:sp>
              <p:nvSpPr>
                <p:cNvPr id="537" name="Oval 66"/>
                <p:cNvSpPr/>
                <p:nvPr/>
              </p:nvSpPr>
              <p:spPr>
                <a:xfrm>
                  <a:off x="154379" y="5557652"/>
                  <a:ext cx="124690" cy="5937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5757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</a:pPr>
                  <a:endParaRPr lang="en-US" sz="2400" dirty="0" smtClean="0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538" name="Straight Connector 67"/>
                <p:cNvCxnSpPr/>
                <p:nvPr/>
              </p:nvCxnSpPr>
              <p:spPr>
                <a:xfrm>
                  <a:off x="214042" y="5460515"/>
                  <a:ext cx="0" cy="103367"/>
                </a:xfrm>
                <a:prstGeom prst="line">
                  <a:avLst/>
                </a:prstGeom>
                <a:ln w="19050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3" name="Group 68"/>
            <p:cNvGrpSpPr/>
            <p:nvPr/>
          </p:nvGrpSpPr>
          <p:grpSpPr>
            <a:xfrm>
              <a:off x="1258730" y="5404127"/>
              <a:ext cx="437967" cy="208556"/>
              <a:chOff x="674914" y="5413169"/>
              <a:chExt cx="498764" cy="237507"/>
            </a:xfrm>
          </p:grpSpPr>
          <p:sp>
            <p:nvSpPr>
              <p:cNvPr id="531" name="Rectangle 69"/>
              <p:cNvSpPr/>
              <p:nvPr/>
            </p:nvSpPr>
            <p:spPr>
              <a:xfrm>
                <a:off x="674914" y="5413169"/>
                <a:ext cx="498764" cy="23750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32" name="TextBox 70"/>
              <p:cNvSpPr txBox="1"/>
              <p:nvPr/>
            </p:nvSpPr>
            <p:spPr>
              <a:xfrm>
                <a:off x="1084614" y="5531925"/>
                <a:ext cx="64120" cy="112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800" dirty="0" smtClean="0">
                    <a:solidFill>
                      <a:srgbClr val="575757"/>
                    </a:solidFill>
                    <a:latin typeface="GE Inspira Medium"/>
                  </a:rPr>
                  <a:t>P</a:t>
                </a:r>
              </a:p>
            </p:txBody>
          </p:sp>
          <p:sp>
            <p:nvSpPr>
              <p:cNvPr id="533" name="Freeform 71"/>
              <p:cNvSpPr/>
              <p:nvPr/>
            </p:nvSpPr>
            <p:spPr>
              <a:xfrm>
                <a:off x="745404" y="5470413"/>
                <a:ext cx="258518" cy="130633"/>
              </a:xfrm>
              <a:custGeom>
                <a:avLst/>
                <a:gdLst>
                  <a:gd name="connsiteX0" fmla="*/ 0 w 231569"/>
                  <a:gd name="connsiteY0" fmla="*/ 6 h 124697"/>
                  <a:gd name="connsiteX1" fmla="*/ 23751 w 231569"/>
                  <a:gd name="connsiteY1" fmla="*/ 124697 h 124697"/>
                  <a:gd name="connsiteX2" fmla="*/ 65315 w 231569"/>
                  <a:gd name="connsiteY2" fmla="*/ 6 h 124697"/>
                  <a:gd name="connsiteX3" fmla="*/ 118754 w 231569"/>
                  <a:gd name="connsiteY3" fmla="*/ 118759 h 124697"/>
                  <a:gd name="connsiteX4" fmla="*/ 142504 w 231569"/>
                  <a:gd name="connsiteY4" fmla="*/ 11881 h 124697"/>
                  <a:gd name="connsiteX5" fmla="*/ 201881 w 231569"/>
                  <a:gd name="connsiteY5" fmla="*/ 118759 h 124697"/>
                  <a:gd name="connsiteX6" fmla="*/ 231569 w 231569"/>
                  <a:gd name="connsiteY6" fmla="*/ 17819 h 124697"/>
                  <a:gd name="connsiteX0-1" fmla="*/ 0 w 231569"/>
                  <a:gd name="connsiteY0-2" fmla="*/ 5938 h 130629"/>
                  <a:gd name="connsiteX1-3" fmla="*/ 23751 w 231569"/>
                  <a:gd name="connsiteY1-4" fmla="*/ 130629 h 130629"/>
                  <a:gd name="connsiteX2-5" fmla="*/ 65315 w 231569"/>
                  <a:gd name="connsiteY2-6" fmla="*/ 5938 h 130629"/>
                  <a:gd name="connsiteX3-7" fmla="*/ 118754 w 231569"/>
                  <a:gd name="connsiteY3-8" fmla="*/ 124691 h 130629"/>
                  <a:gd name="connsiteX4-9" fmla="*/ 160317 w 231569"/>
                  <a:gd name="connsiteY4-10" fmla="*/ 0 h 130629"/>
                  <a:gd name="connsiteX5-11" fmla="*/ 201881 w 231569"/>
                  <a:gd name="connsiteY5-12" fmla="*/ 124691 h 130629"/>
                  <a:gd name="connsiteX6-13" fmla="*/ 231569 w 231569"/>
                  <a:gd name="connsiteY6-14" fmla="*/ 23751 h 130629"/>
                  <a:gd name="connsiteX0-15" fmla="*/ 0 w 243445"/>
                  <a:gd name="connsiteY0-16" fmla="*/ 5938 h 130629"/>
                  <a:gd name="connsiteX1-17" fmla="*/ 23751 w 243445"/>
                  <a:gd name="connsiteY1-18" fmla="*/ 130629 h 130629"/>
                  <a:gd name="connsiteX2-19" fmla="*/ 65315 w 243445"/>
                  <a:gd name="connsiteY2-20" fmla="*/ 5938 h 130629"/>
                  <a:gd name="connsiteX3-21" fmla="*/ 118754 w 243445"/>
                  <a:gd name="connsiteY3-22" fmla="*/ 124691 h 130629"/>
                  <a:gd name="connsiteX4-23" fmla="*/ 160317 w 243445"/>
                  <a:gd name="connsiteY4-24" fmla="*/ 0 h 130629"/>
                  <a:gd name="connsiteX5-25" fmla="*/ 201881 w 243445"/>
                  <a:gd name="connsiteY5-26" fmla="*/ 124691 h 130629"/>
                  <a:gd name="connsiteX6-27" fmla="*/ 243445 w 243445"/>
                  <a:gd name="connsiteY6-28" fmla="*/ 11876 h 130629"/>
                  <a:gd name="connsiteX0-29" fmla="*/ 0 w 258518"/>
                  <a:gd name="connsiteY0-30" fmla="*/ 914 h 130633"/>
                  <a:gd name="connsiteX1-31" fmla="*/ 38824 w 258518"/>
                  <a:gd name="connsiteY1-32" fmla="*/ 130629 h 130633"/>
                  <a:gd name="connsiteX2-33" fmla="*/ 80388 w 258518"/>
                  <a:gd name="connsiteY2-34" fmla="*/ 5938 h 130633"/>
                  <a:gd name="connsiteX3-35" fmla="*/ 133827 w 258518"/>
                  <a:gd name="connsiteY3-36" fmla="*/ 124691 h 130633"/>
                  <a:gd name="connsiteX4-37" fmla="*/ 175390 w 258518"/>
                  <a:gd name="connsiteY4-38" fmla="*/ 0 h 130633"/>
                  <a:gd name="connsiteX5-39" fmla="*/ 216954 w 258518"/>
                  <a:gd name="connsiteY5-40" fmla="*/ 124691 h 130633"/>
                  <a:gd name="connsiteX6-41" fmla="*/ 258518 w 258518"/>
                  <a:gd name="connsiteY6-42" fmla="*/ 11876 h 1306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258518" h="130633">
                    <a:moveTo>
                      <a:pt x="0" y="914"/>
                    </a:moveTo>
                    <a:cubicBezTo>
                      <a:pt x="6432" y="63259"/>
                      <a:pt x="25426" y="129792"/>
                      <a:pt x="38824" y="130629"/>
                    </a:cubicBezTo>
                    <a:cubicBezTo>
                      <a:pt x="52222" y="131466"/>
                      <a:pt x="64554" y="6928"/>
                      <a:pt x="80388" y="5938"/>
                    </a:cubicBezTo>
                    <a:cubicBezTo>
                      <a:pt x="96222" y="4948"/>
                      <a:pt x="117993" y="125681"/>
                      <a:pt x="133827" y="124691"/>
                    </a:cubicBezTo>
                    <a:cubicBezTo>
                      <a:pt x="149661" y="123701"/>
                      <a:pt x="161536" y="0"/>
                      <a:pt x="175390" y="0"/>
                    </a:cubicBezTo>
                    <a:cubicBezTo>
                      <a:pt x="189244" y="0"/>
                      <a:pt x="203099" y="122712"/>
                      <a:pt x="216954" y="124691"/>
                    </a:cubicBezTo>
                    <a:cubicBezTo>
                      <a:pt x="230809" y="126670"/>
                      <a:pt x="251096" y="62841"/>
                      <a:pt x="258518" y="11876"/>
                    </a:cubicBezTo>
                  </a:path>
                </a:pathLst>
              </a:custGeom>
              <a:noFill/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14" name="Group 72"/>
            <p:cNvGrpSpPr/>
            <p:nvPr/>
          </p:nvGrpSpPr>
          <p:grpSpPr>
            <a:xfrm>
              <a:off x="1766143" y="5404127"/>
              <a:ext cx="437967" cy="208556"/>
              <a:chOff x="1252764" y="5413169"/>
              <a:chExt cx="498764" cy="237507"/>
            </a:xfrm>
          </p:grpSpPr>
          <p:grpSp>
            <p:nvGrpSpPr>
              <p:cNvPr id="524" name="Group 73"/>
              <p:cNvGrpSpPr/>
              <p:nvPr/>
            </p:nvGrpSpPr>
            <p:grpSpPr>
              <a:xfrm>
                <a:off x="1252764" y="5413169"/>
                <a:ext cx="498764" cy="237507"/>
                <a:chOff x="1252764" y="5419519"/>
                <a:chExt cx="498764" cy="237507"/>
              </a:xfrm>
            </p:grpSpPr>
            <p:sp>
              <p:nvSpPr>
                <p:cNvPr id="529" name="Rectangle 78"/>
                <p:cNvSpPr/>
                <p:nvPr/>
              </p:nvSpPr>
              <p:spPr>
                <a:xfrm>
                  <a:off x="1252764" y="5419519"/>
                  <a:ext cx="498764" cy="237507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5757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</a:pPr>
                  <a:endParaRPr lang="en-US" sz="2400" dirty="0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0" name="TextBox 79"/>
                <p:cNvSpPr txBox="1"/>
                <p:nvPr/>
              </p:nvSpPr>
              <p:spPr>
                <a:xfrm>
                  <a:off x="1662464" y="5538275"/>
                  <a:ext cx="64120" cy="112851"/>
                </a:xfrm>
                <a:prstGeom prst="rect">
                  <a:avLst/>
                </a:prstGeom>
                <a:noFill/>
                <a:ln>
                  <a:solidFill>
                    <a:srgbClr val="FFFFFF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</a:pPr>
                  <a:r>
                    <a:rPr lang="en-US" sz="800" dirty="0" smtClean="0">
                      <a:solidFill>
                        <a:srgbClr val="575757"/>
                      </a:solidFill>
                      <a:latin typeface="GE Inspira Medium"/>
                    </a:rPr>
                    <a:t>F</a:t>
                  </a:r>
                </a:p>
              </p:txBody>
            </p:sp>
          </p:grpSp>
          <p:grpSp>
            <p:nvGrpSpPr>
              <p:cNvPr id="525" name="Group 74"/>
              <p:cNvGrpSpPr/>
              <p:nvPr/>
            </p:nvGrpSpPr>
            <p:grpSpPr>
              <a:xfrm>
                <a:off x="1352550" y="5452741"/>
                <a:ext cx="152400" cy="163822"/>
                <a:chOff x="1339850" y="5407024"/>
                <a:chExt cx="254000" cy="273037"/>
              </a:xfrm>
            </p:grpSpPr>
            <p:cxnSp>
              <p:nvCxnSpPr>
                <p:cNvPr id="526" name="Straight Connector 75"/>
                <p:cNvCxnSpPr/>
                <p:nvPr/>
              </p:nvCxnSpPr>
              <p:spPr>
                <a:xfrm>
                  <a:off x="1339850" y="5543550"/>
                  <a:ext cx="254000" cy="0"/>
                </a:xfrm>
                <a:prstGeom prst="line">
                  <a:avLst/>
                </a:prstGeom>
                <a:ln w="12700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7" name="Teardrop 76"/>
                <p:cNvSpPr/>
                <p:nvPr/>
              </p:nvSpPr>
              <p:spPr>
                <a:xfrm rot="7920000">
                  <a:off x="1416050" y="5410199"/>
                  <a:ext cx="107950" cy="101600"/>
                </a:xfrm>
                <a:prstGeom prst="teardrop">
                  <a:avLst/>
                </a:prstGeom>
                <a:solidFill>
                  <a:schemeClr val="bg1"/>
                </a:solidFill>
                <a:ln w="12700">
                  <a:solidFill>
                    <a:srgbClr val="5757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</a:pPr>
                  <a:endParaRPr lang="en-US" sz="2400" dirty="0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28" name="Teardrop 77"/>
                <p:cNvSpPr/>
                <p:nvPr/>
              </p:nvSpPr>
              <p:spPr>
                <a:xfrm rot="13680000" flipV="1">
                  <a:off x="1416050" y="5575286"/>
                  <a:ext cx="107950" cy="101600"/>
                </a:xfrm>
                <a:prstGeom prst="teardrop">
                  <a:avLst/>
                </a:prstGeom>
                <a:solidFill>
                  <a:schemeClr val="bg1"/>
                </a:solidFill>
                <a:ln w="12700">
                  <a:solidFill>
                    <a:srgbClr val="5757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</a:pPr>
                  <a:endParaRPr lang="en-US" sz="2400" dirty="0" smtClean="0">
                    <a:solidFill>
                      <a:srgbClr val="FFFFFF"/>
                    </a:solidFill>
                  </a:endParaRPr>
                </a:p>
              </p:txBody>
            </p:sp>
          </p:grpSp>
        </p:grpSp>
        <p:pic>
          <p:nvPicPr>
            <p:cNvPr id="315" name="Picture 80"/>
            <p:cNvPicPr>
              <a:picLocks noChangeAspect="1"/>
            </p:cNvPicPr>
            <p:nvPr/>
          </p:nvPicPr>
          <p:blipFill rotWithShape="1">
            <a:blip r:embed="rId6" cstate="email">
              <a:duotone>
                <a:srgbClr val="5A5A5A">
                  <a:shade val="45000"/>
                  <a:satMod val="135000"/>
                </a:srgb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3021301" y="4998479"/>
              <a:ext cx="202249" cy="286330"/>
            </a:xfrm>
            <a:prstGeom prst="rect">
              <a:avLst/>
            </a:prstGeom>
          </p:spPr>
        </p:pic>
        <p:pic>
          <p:nvPicPr>
            <p:cNvPr id="316" name="Picture 2"/>
            <p:cNvPicPr>
              <a:picLocks noChangeAspect="1" noChangeArrowheads="1"/>
            </p:cNvPicPr>
            <p:nvPr/>
          </p:nvPicPr>
          <p:blipFill>
            <a:blip r:embed="rId7" cstate="email"/>
            <a:srcRect/>
            <a:stretch>
              <a:fillRect/>
            </a:stretch>
          </p:blipFill>
          <p:spPr bwMode="auto">
            <a:xfrm>
              <a:off x="2699496" y="5033028"/>
              <a:ext cx="256495" cy="251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17" name="Group 82"/>
            <p:cNvGrpSpPr/>
            <p:nvPr/>
          </p:nvGrpSpPr>
          <p:grpSpPr>
            <a:xfrm>
              <a:off x="3711252" y="5404127"/>
              <a:ext cx="437967" cy="208556"/>
              <a:chOff x="83127" y="5427023"/>
              <a:chExt cx="498764" cy="237507"/>
            </a:xfrm>
          </p:grpSpPr>
          <p:sp>
            <p:nvSpPr>
              <p:cNvPr id="519" name="Rectangle 83"/>
              <p:cNvSpPr/>
              <p:nvPr/>
            </p:nvSpPr>
            <p:spPr>
              <a:xfrm>
                <a:off x="83127" y="5427023"/>
                <a:ext cx="498764" cy="23750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20" name="TextBox 84"/>
              <p:cNvSpPr txBox="1"/>
              <p:nvPr/>
            </p:nvSpPr>
            <p:spPr>
              <a:xfrm>
                <a:off x="492827" y="5545779"/>
                <a:ext cx="64120" cy="112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800" dirty="0">
                    <a:solidFill>
                      <a:srgbClr val="575757"/>
                    </a:solidFill>
                    <a:latin typeface="GE Inspira Medium"/>
                  </a:rPr>
                  <a:t>L</a:t>
                </a:r>
                <a:endParaRPr lang="en-US" sz="800" dirty="0" smtClean="0">
                  <a:solidFill>
                    <a:srgbClr val="575757"/>
                  </a:solidFill>
                  <a:latin typeface="GE Inspira Medium"/>
                </a:endParaRPr>
              </a:p>
            </p:txBody>
          </p:sp>
          <p:grpSp>
            <p:nvGrpSpPr>
              <p:cNvPr id="521" name="Group 85"/>
              <p:cNvGrpSpPr/>
              <p:nvPr/>
            </p:nvGrpSpPr>
            <p:grpSpPr>
              <a:xfrm>
                <a:off x="154379" y="5466453"/>
                <a:ext cx="124690" cy="156513"/>
                <a:chOff x="154379" y="5460515"/>
                <a:chExt cx="124690" cy="156513"/>
              </a:xfrm>
            </p:grpSpPr>
            <p:sp>
              <p:nvSpPr>
                <p:cNvPr id="522" name="Oval 86"/>
                <p:cNvSpPr/>
                <p:nvPr/>
              </p:nvSpPr>
              <p:spPr>
                <a:xfrm>
                  <a:off x="154379" y="5557652"/>
                  <a:ext cx="124690" cy="5937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59595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</a:pPr>
                  <a:endParaRPr lang="en-US" sz="2400" dirty="0" smtClean="0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523" name="Straight Connector 87"/>
                <p:cNvCxnSpPr/>
                <p:nvPr/>
              </p:nvCxnSpPr>
              <p:spPr>
                <a:xfrm>
                  <a:off x="214042" y="5460515"/>
                  <a:ext cx="0" cy="103367"/>
                </a:xfrm>
                <a:prstGeom prst="line">
                  <a:avLst/>
                </a:prstGeom>
                <a:ln w="19050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8" name="Group 88"/>
            <p:cNvGrpSpPr/>
            <p:nvPr/>
          </p:nvGrpSpPr>
          <p:grpSpPr>
            <a:xfrm>
              <a:off x="4224783" y="5404127"/>
              <a:ext cx="437967" cy="208556"/>
              <a:chOff x="674914" y="5413169"/>
              <a:chExt cx="498764" cy="237507"/>
            </a:xfrm>
          </p:grpSpPr>
          <p:sp>
            <p:nvSpPr>
              <p:cNvPr id="516" name="Rectangle 89"/>
              <p:cNvSpPr/>
              <p:nvPr/>
            </p:nvSpPr>
            <p:spPr>
              <a:xfrm>
                <a:off x="674914" y="5413169"/>
                <a:ext cx="498764" cy="23750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17" name="TextBox 90"/>
              <p:cNvSpPr txBox="1"/>
              <p:nvPr/>
            </p:nvSpPr>
            <p:spPr>
              <a:xfrm>
                <a:off x="1084614" y="5531925"/>
                <a:ext cx="64120" cy="112851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800" dirty="0" smtClean="0">
                    <a:solidFill>
                      <a:srgbClr val="575757"/>
                    </a:solidFill>
                    <a:latin typeface="GE Inspira Medium"/>
                  </a:rPr>
                  <a:t>P</a:t>
                </a:r>
              </a:p>
            </p:txBody>
          </p:sp>
          <p:sp>
            <p:nvSpPr>
              <p:cNvPr id="518" name="Freeform 91"/>
              <p:cNvSpPr/>
              <p:nvPr/>
            </p:nvSpPr>
            <p:spPr>
              <a:xfrm>
                <a:off x="745404" y="5470413"/>
                <a:ext cx="258518" cy="130633"/>
              </a:xfrm>
              <a:custGeom>
                <a:avLst/>
                <a:gdLst>
                  <a:gd name="connsiteX0" fmla="*/ 0 w 231569"/>
                  <a:gd name="connsiteY0" fmla="*/ 6 h 124697"/>
                  <a:gd name="connsiteX1" fmla="*/ 23751 w 231569"/>
                  <a:gd name="connsiteY1" fmla="*/ 124697 h 124697"/>
                  <a:gd name="connsiteX2" fmla="*/ 65315 w 231569"/>
                  <a:gd name="connsiteY2" fmla="*/ 6 h 124697"/>
                  <a:gd name="connsiteX3" fmla="*/ 118754 w 231569"/>
                  <a:gd name="connsiteY3" fmla="*/ 118759 h 124697"/>
                  <a:gd name="connsiteX4" fmla="*/ 142504 w 231569"/>
                  <a:gd name="connsiteY4" fmla="*/ 11881 h 124697"/>
                  <a:gd name="connsiteX5" fmla="*/ 201881 w 231569"/>
                  <a:gd name="connsiteY5" fmla="*/ 118759 h 124697"/>
                  <a:gd name="connsiteX6" fmla="*/ 231569 w 231569"/>
                  <a:gd name="connsiteY6" fmla="*/ 17819 h 124697"/>
                  <a:gd name="connsiteX0-1" fmla="*/ 0 w 231569"/>
                  <a:gd name="connsiteY0-2" fmla="*/ 5938 h 130629"/>
                  <a:gd name="connsiteX1-3" fmla="*/ 23751 w 231569"/>
                  <a:gd name="connsiteY1-4" fmla="*/ 130629 h 130629"/>
                  <a:gd name="connsiteX2-5" fmla="*/ 65315 w 231569"/>
                  <a:gd name="connsiteY2-6" fmla="*/ 5938 h 130629"/>
                  <a:gd name="connsiteX3-7" fmla="*/ 118754 w 231569"/>
                  <a:gd name="connsiteY3-8" fmla="*/ 124691 h 130629"/>
                  <a:gd name="connsiteX4-9" fmla="*/ 160317 w 231569"/>
                  <a:gd name="connsiteY4-10" fmla="*/ 0 h 130629"/>
                  <a:gd name="connsiteX5-11" fmla="*/ 201881 w 231569"/>
                  <a:gd name="connsiteY5-12" fmla="*/ 124691 h 130629"/>
                  <a:gd name="connsiteX6-13" fmla="*/ 231569 w 231569"/>
                  <a:gd name="connsiteY6-14" fmla="*/ 23751 h 130629"/>
                  <a:gd name="connsiteX0-15" fmla="*/ 0 w 243445"/>
                  <a:gd name="connsiteY0-16" fmla="*/ 5938 h 130629"/>
                  <a:gd name="connsiteX1-17" fmla="*/ 23751 w 243445"/>
                  <a:gd name="connsiteY1-18" fmla="*/ 130629 h 130629"/>
                  <a:gd name="connsiteX2-19" fmla="*/ 65315 w 243445"/>
                  <a:gd name="connsiteY2-20" fmla="*/ 5938 h 130629"/>
                  <a:gd name="connsiteX3-21" fmla="*/ 118754 w 243445"/>
                  <a:gd name="connsiteY3-22" fmla="*/ 124691 h 130629"/>
                  <a:gd name="connsiteX4-23" fmla="*/ 160317 w 243445"/>
                  <a:gd name="connsiteY4-24" fmla="*/ 0 h 130629"/>
                  <a:gd name="connsiteX5-25" fmla="*/ 201881 w 243445"/>
                  <a:gd name="connsiteY5-26" fmla="*/ 124691 h 130629"/>
                  <a:gd name="connsiteX6-27" fmla="*/ 243445 w 243445"/>
                  <a:gd name="connsiteY6-28" fmla="*/ 11876 h 130629"/>
                  <a:gd name="connsiteX0-29" fmla="*/ 0 w 258518"/>
                  <a:gd name="connsiteY0-30" fmla="*/ 914 h 130633"/>
                  <a:gd name="connsiteX1-31" fmla="*/ 38824 w 258518"/>
                  <a:gd name="connsiteY1-32" fmla="*/ 130629 h 130633"/>
                  <a:gd name="connsiteX2-33" fmla="*/ 80388 w 258518"/>
                  <a:gd name="connsiteY2-34" fmla="*/ 5938 h 130633"/>
                  <a:gd name="connsiteX3-35" fmla="*/ 133827 w 258518"/>
                  <a:gd name="connsiteY3-36" fmla="*/ 124691 h 130633"/>
                  <a:gd name="connsiteX4-37" fmla="*/ 175390 w 258518"/>
                  <a:gd name="connsiteY4-38" fmla="*/ 0 h 130633"/>
                  <a:gd name="connsiteX5-39" fmla="*/ 216954 w 258518"/>
                  <a:gd name="connsiteY5-40" fmla="*/ 124691 h 130633"/>
                  <a:gd name="connsiteX6-41" fmla="*/ 258518 w 258518"/>
                  <a:gd name="connsiteY6-42" fmla="*/ 11876 h 1306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258518" h="130633">
                    <a:moveTo>
                      <a:pt x="0" y="914"/>
                    </a:moveTo>
                    <a:cubicBezTo>
                      <a:pt x="6432" y="63259"/>
                      <a:pt x="25426" y="129792"/>
                      <a:pt x="38824" y="130629"/>
                    </a:cubicBezTo>
                    <a:cubicBezTo>
                      <a:pt x="52222" y="131466"/>
                      <a:pt x="64554" y="6928"/>
                      <a:pt x="80388" y="5938"/>
                    </a:cubicBezTo>
                    <a:cubicBezTo>
                      <a:pt x="96222" y="4948"/>
                      <a:pt x="117993" y="125681"/>
                      <a:pt x="133827" y="124691"/>
                    </a:cubicBezTo>
                    <a:cubicBezTo>
                      <a:pt x="149661" y="123701"/>
                      <a:pt x="161536" y="0"/>
                      <a:pt x="175390" y="0"/>
                    </a:cubicBezTo>
                    <a:cubicBezTo>
                      <a:pt x="189244" y="0"/>
                      <a:pt x="203099" y="122712"/>
                      <a:pt x="216954" y="124691"/>
                    </a:cubicBezTo>
                    <a:cubicBezTo>
                      <a:pt x="230809" y="126670"/>
                      <a:pt x="251096" y="62841"/>
                      <a:pt x="258518" y="11876"/>
                    </a:cubicBezTo>
                  </a:path>
                </a:pathLst>
              </a:custGeom>
              <a:noFill/>
              <a:ln w="19050"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19" name="TextBox 92"/>
            <p:cNvSpPr txBox="1"/>
            <p:nvPr/>
          </p:nvSpPr>
          <p:spPr>
            <a:xfrm>
              <a:off x="1316901" y="1746985"/>
              <a:ext cx="364569" cy="1945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Data</a:t>
              </a:r>
              <a:br>
                <a:rPr lang="en-US" sz="800" b="1" dirty="0" smtClean="0">
                  <a:solidFill>
                    <a:srgbClr val="575757"/>
                  </a:solidFill>
                  <a:latin typeface="GE Inspira"/>
                </a:rPr>
              </a:b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historian</a:t>
              </a:r>
            </a:p>
          </p:txBody>
        </p:sp>
        <p:sp>
          <p:nvSpPr>
            <p:cNvPr id="320" name="TextBox 93"/>
            <p:cNvSpPr txBox="1"/>
            <p:nvPr/>
          </p:nvSpPr>
          <p:spPr>
            <a:xfrm>
              <a:off x="2545839" y="1790041"/>
              <a:ext cx="282929" cy="1945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HMI</a:t>
              </a:r>
              <a:br>
                <a:rPr lang="en-US" sz="800" b="1" dirty="0" smtClean="0">
                  <a:solidFill>
                    <a:srgbClr val="575757"/>
                  </a:solidFill>
                  <a:latin typeface="GE Inspira"/>
                </a:rPr>
              </a:b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station</a:t>
              </a:r>
            </a:p>
          </p:txBody>
        </p:sp>
        <p:sp>
          <p:nvSpPr>
            <p:cNvPr id="321" name="TextBox 94"/>
            <p:cNvSpPr txBox="1"/>
            <p:nvPr/>
          </p:nvSpPr>
          <p:spPr>
            <a:xfrm>
              <a:off x="3638015" y="1791206"/>
              <a:ext cx="530667" cy="1945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Engineering</a:t>
              </a:r>
              <a:br>
                <a:rPr lang="en-US" sz="800" b="1" dirty="0" smtClean="0">
                  <a:solidFill>
                    <a:srgbClr val="575757"/>
                  </a:solidFill>
                  <a:latin typeface="GE Inspira"/>
                </a:rPr>
              </a:b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workstations</a:t>
              </a:r>
            </a:p>
          </p:txBody>
        </p:sp>
        <p:sp>
          <p:nvSpPr>
            <p:cNvPr id="322" name="TextBox 95"/>
            <p:cNvSpPr txBox="1"/>
            <p:nvPr/>
          </p:nvSpPr>
          <p:spPr>
            <a:xfrm>
              <a:off x="3370700" y="3049037"/>
              <a:ext cx="271668" cy="972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Printer</a:t>
              </a:r>
            </a:p>
          </p:txBody>
        </p:sp>
        <p:sp>
          <p:nvSpPr>
            <p:cNvPr id="323" name="TextBox 96"/>
            <p:cNvSpPr txBox="1"/>
            <p:nvPr/>
          </p:nvSpPr>
          <p:spPr>
            <a:xfrm>
              <a:off x="1479010" y="3037401"/>
              <a:ext cx="568672" cy="1945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Control server</a:t>
              </a:r>
              <a:br>
                <a:rPr lang="en-US" sz="800" b="1" dirty="0" smtClean="0">
                  <a:solidFill>
                    <a:srgbClr val="575757"/>
                  </a:solidFill>
                  <a:latin typeface="GE Inspira"/>
                </a:rPr>
              </a:b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(SCADA - MTU)</a:t>
              </a:r>
            </a:p>
          </p:txBody>
        </p:sp>
        <p:sp>
          <p:nvSpPr>
            <p:cNvPr id="324" name="TextBox 97"/>
            <p:cNvSpPr txBox="1"/>
            <p:nvPr/>
          </p:nvSpPr>
          <p:spPr>
            <a:xfrm>
              <a:off x="2371216" y="4109587"/>
              <a:ext cx="1119126" cy="1963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Wired or wireless connectivity</a:t>
              </a:r>
            </a:p>
          </p:txBody>
        </p:sp>
        <p:sp>
          <p:nvSpPr>
            <p:cNvPr id="325" name="TextBox 98"/>
            <p:cNvSpPr txBox="1"/>
            <p:nvPr/>
          </p:nvSpPr>
          <p:spPr>
            <a:xfrm>
              <a:off x="6801972" y="1852968"/>
              <a:ext cx="568672" cy="1945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Control server</a:t>
              </a:r>
              <a:br>
                <a:rPr lang="en-US" sz="800" b="1" dirty="0" smtClean="0">
                  <a:solidFill>
                    <a:srgbClr val="575757"/>
                  </a:solidFill>
                  <a:latin typeface="GE Inspira"/>
                </a:rPr>
              </a:b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(SCADA - MTU)</a:t>
              </a:r>
            </a:p>
          </p:txBody>
        </p:sp>
        <p:grpSp>
          <p:nvGrpSpPr>
            <p:cNvPr id="326" name="Group 99"/>
            <p:cNvGrpSpPr/>
            <p:nvPr/>
          </p:nvGrpSpPr>
          <p:grpSpPr>
            <a:xfrm>
              <a:off x="4539385" y="4860880"/>
              <a:ext cx="243638" cy="181533"/>
              <a:chOff x="1144988" y="4929810"/>
              <a:chExt cx="405516" cy="302148"/>
            </a:xfrm>
          </p:grpSpPr>
          <p:sp>
            <p:nvSpPr>
              <p:cNvPr id="509" name="Trapezoid 100"/>
              <p:cNvSpPr/>
              <p:nvPr/>
            </p:nvSpPr>
            <p:spPr>
              <a:xfrm>
                <a:off x="1232452" y="5144494"/>
                <a:ext cx="230588" cy="87464"/>
              </a:xfrm>
              <a:prstGeom prst="trapezoid">
                <a:avLst/>
              </a:prstGeom>
              <a:solidFill>
                <a:schemeClr val="bg1"/>
              </a:solid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10" name="Straight Connector 101"/>
              <p:cNvCxnSpPr/>
              <p:nvPr/>
            </p:nvCxnSpPr>
            <p:spPr>
              <a:xfrm>
                <a:off x="1144988" y="5064981"/>
                <a:ext cx="405516" cy="0"/>
              </a:xfrm>
              <a:prstGeom prst="line">
                <a:avLst/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1" name="Oval 102"/>
              <p:cNvSpPr/>
              <p:nvPr/>
            </p:nvSpPr>
            <p:spPr>
              <a:xfrm>
                <a:off x="1212574" y="4929810"/>
                <a:ext cx="270344" cy="27034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12" name="Group 103"/>
              <p:cNvGrpSpPr/>
              <p:nvPr/>
            </p:nvGrpSpPr>
            <p:grpSpPr>
              <a:xfrm>
                <a:off x="1260282" y="4977517"/>
                <a:ext cx="174928" cy="174928"/>
                <a:chOff x="1637969" y="4975529"/>
                <a:chExt cx="174928" cy="174928"/>
              </a:xfrm>
            </p:grpSpPr>
            <p:cxnSp>
              <p:nvCxnSpPr>
                <p:cNvPr id="513" name="Straight Connector 104"/>
                <p:cNvCxnSpPr/>
                <p:nvPr/>
              </p:nvCxnSpPr>
              <p:spPr>
                <a:xfrm>
                  <a:off x="1637969" y="5062993"/>
                  <a:ext cx="174928" cy="0"/>
                </a:xfrm>
                <a:prstGeom prst="line">
                  <a:avLst/>
                </a:prstGeom>
                <a:ln w="19050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105"/>
                <p:cNvCxnSpPr/>
                <p:nvPr/>
              </p:nvCxnSpPr>
              <p:spPr>
                <a:xfrm rot="2700000">
                  <a:off x="1637969" y="5062993"/>
                  <a:ext cx="174928" cy="0"/>
                </a:xfrm>
                <a:prstGeom prst="line">
                  <a:avLst/>
                </a:prstGeom>
                <a:ln w="19050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106"/>
                <p:cNvCxnSpPr/>
                <p:nvPr/>
              </p:nvCxnSpPr>
              <p:spPr>
                <a:xfrm rot="18900000" flipH="1">
                  <a:off x="1637969" y="5062993"/>
                  <a:ext cx="174928" cy="0"/>
                </a:xfrm>
                <a:prstGeom prst="line">
                  <a:avLst/>
                </a:prstGeom>
                <a:ln w="19050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7" name="Group 107"/>
            <p:cNvGrpSpPr/>
            <p:nvPr/>
          </p:nvGrpSpPr>
          <p:grpSpPr>
            <a:xfrm>
              <a:off x="4100681" y="4881815"/>
              <a:ext cx="218955" cy="105905"/>
              <a:chOff x="645383" y="4993419"/>
              <a:chExt cx="364433" cy="176271"/>
            </a:xfrm>
          </p:grpSpPr>
          <p:sp>
            <p:nvSpPr>
              <p:cNvPr id="506" name="Isosceles Triangle 108"/>
              <p:cNvSpPr/>
              <p:nvPr/>
            </p:nvSpPr>
            <p:spPr>
              <a:xfrm rot="16200000">
                <a:off x="843937" y="5003810"/>
                <a:ext cx="156832" cy="174927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07" name="Isosceles Triangle 109"/>
              <p:cNvSpPr/>
              <p:nvPr/>
            </p:nvSpPr>
            <p:spPr>
              <a:xfrm rot="5400000" flipH="1">
                <a:off x="654431" y="5003793"/>
                <a:ext cx="156832" cy="174927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08" name="Straight Connector 110"/>
              <p:cNvCxnSpPr/>
              <p:nvPr/>
            </p:nvCxnSpPr>
            <p:spPr>
              <a:xfrm>
                <a:off x="827600" y="4993419"/>
                <a:ext cx="0" cy="103367"/>
              </a:xfrm>
              <a:prstGeom prst="line">
                <a:avLst/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" name="Oval 111"/>
            <p:cNvSpPr/>
            <p:nvPr/>
          </p:nvSpPr>
          <p:spPr>
            <a:xfrm>
              <a:off x="1643816" y="4240595"/>
              <a:ext cx="192705" cy="192705"/>
            </a:xfrm>
            <a:prstGeom prst="ellipse">
              <a:avLst/>
            </a:prstGeom>
            <a:solidFill>
              <a:srgbClr val="32A01E"/>
            </a:solidFill>
            <a:ln w="952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050" dirty="0" smtClean="0">
                  <a:solidFill>
                    <a:srgbClr val="FFFFFF"/>
                  </a:solidFill>
                </a:rPr>
                <a:t>H</a:t>
              </a: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29" name="Oval 112"/>
            <p:cNvSpPr/>
            <p:nvPr/>
          </p:nvSpPr>
          <p:spPr>
            <a:xfrm>
              <a:off x="4685279" y="4283964"/>
              <a:ext cx="192705" cy="192705"/>
            </a:xfrm>
            <a:prstGeom prst="ellipse">
              <a:avLst/>
            </a:prstGeom>
            <a:solidFill>
              <a:srgbClr val="32A01E"/>
            </a:solidFill>
            <a:ln w="952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050" dirty="0" smtClean="0">
                  <a:solidFill>
                    <a:srgbClr val="FFFFFF"/>
                  </a:solidFill>
                </a:rPr>
                <a:t>H</a:t>
              </a: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30" name="TextBox 113"/>
            <p:cNvSpPr txBox="1"/>
            <p:nvPr/>
          </p:nvSpPr>
          <p:spPr>
            <a:xfrm>
              <a:off x="1536117" y="5084499"/>
              <a:ext cx="226625" cy="972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Pump</a:t>
              </a:r>
            </a:p>
          </p:txBody>
        </p:sp>
        <p:sp>
          <p:nvSpPr>
            <p:cNvPr id="331" name="TextBox 114"/>
            <p:cNvSpPr txBox="1"/>
            <p:nvPr/>
          </p:nvSpPr>
          <p:spPr>
            <a:xfrm>
              <a:off x="1078036" y="5084499"/>
              <a:ext cx="215364" cy="972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Valve</a:t>
              </a:r>
            </a:p>
          </p:txBody>
        </p:sp>
        <p:sp>
          <p:nvSpPr>
            <p:cNvPr id="332" name="TextBox 115"/>
            <p:cNvSpPr txBox="1"/>
            <p:nvPr/>
          </p:nvSpPr>
          <p:spPr>
            <a:xfrm>
              <a:off x="4555500" y="5084499"/>
              <a:ext cx="226625" cy="972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Pump</a:t>
              </a:r>
            </a:p>
          </p:txBody>
        </p:sp>
        <p:sp>
          <p:nvSpPr>
            <p:cNvPr id="333" name="TextBox 116"/>
            <p:cNvSpPr txBox="1"/>
            <p:nvPr/>
          </p:nvSpPr>
          <p:spPr>
            <a:xfrm>
              <a:off x="4097419" y="5084499"/>
              <a:ext cx="215364" cy="972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Valve</a:t>
              </a:r>
            </a:p>
          </p:txBody>
        </p:sp>
        <p:sp>
          <p:nvSpPr>
            <p:cNvPr id="334" name="TextBox 117"/>
            <p:cNvSpPr txBox="1"/>
            <p:nvPr/>
          </p:nvSpPr>
          <p:spPr>
            <a:xfrm>
              <a:off x="1292993" y="5678339"/>
              <a:ext cx="344862" cy="1945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Pressure</a:t>
              </a:r>
              <a:br>
                <a:rPr lang="en-US" sz="800" b="1" dirty="0" smtClean="0">
                  <a:solidFill>
                    <a:srgbClr val="575757"/>
                  </a:solidFill>
                  <a:latin typeface="GE Inspira"/>
                </a:rPr>
              </a:b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sensor</a:t>
              </a:r>
            </a:p>
          </p:txBody>
        </p:sp>
        <p:sp>
          <p:nvSpPr>
            <p:cNvPr id="335" name="TextBox 118"/>
            <p:cNvSpPr txBox="1"/>
            <p:nvPr/>
          </p:nvSpPr>
          <p:spPr>
            <a:xfrm>
              <a:off x="1835649" y="5678339"/>
              <a:ext cx="263222" cy="1945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Flow</a:t>
              </a:r>
              <a:br>
                <a:rPr lang="en-US" sz="800" b="1" dirty="0" smtClean="0">
                  <a:solidFill>
                    <a:srgbClr val="575757"/>
                  </a:solidFill>
                  <a:latin typeface="GE Inspira"/>
                </a:rPr>
              </a:b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sensor</a:t>
              </a:r>
            </a:p>
          </p:txBody>
        </p:sp>
        <p:sp>
          <p:nvSpPr>
            <p:cNvPr id="336" name="TextBox 119"/>
            <p:cNvSpPr txBox="1"/>
            <p:nvPr/>
          </p:nvSpPr>
          <p:spPr>
            <a:xfrm>
              <a:off x="831976" y="5678339"/>
              <a:ext cx="263222" cy="1945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Level</a:t>
              </a:r>
              <a:br>
                <a:rPr lang="en-US" sz="800" b="1" dirty="0" smtClean="0">
                  <a:solidFill>
                    <a:srgbClr val="575757"/>
                  </a:solidFill>
                  <a:latin typeface="GE Inspira"/>
                </a:rPr>
              </a:b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sensor</a:t>
              </a:r>
            </a:p>
          </p:txBody>
        </p:sp>
        <p:sp>
          <p:nvSpPr>
            <p:cNvPr id="337" name="TextBox 120"/>
            <p:cNvSpPr txBox="1"/>
            <p:nvPr/>
          </p:nvSpPr>
          <p:spPr>
            <a:xfrm>
              <a:off x="4270556" y="5678339"/>
              <a:ext cx="344862" cy="1945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Pressure</a:t>
              </a:r>
              <a:br>
                <a:rPr lang="en-US" sz="800" b="1" dirty="0" smtClean="0">
                  <a:solidFill>
                    <a:srgbClr val="575757"/>
                  </a:solidFill>
                  <a:latin typeface="GE Inspira"/>
                </a:rPr>
              </a:b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sensor</a:t>
              </a:r>
            </a:p>
          </p:txBody>
        </p:sp>
        <p:sp>
          <p:nvSpPr>
            <p:cNvPr id="338" name="TextBox 121"/>
            <p:cNvSpPr txBox="1"/>
            <p:nvPr/>
          </p:nvSpPr>
          <p:spPr>
            <a:xfrm>
              <a:off x="4813212" y="5678339"/>
              <a:ext cx="263222" cy="1945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Flow</a:t>
              </a:r>
              <a:br>
                <a:rPr lang="en-US" sz="800" b="1" dirty="0" smtClean="0">
                  <a:solidFill>
                    <a:srgbClr val="575757"/>
                  </a:solidFill>
                  <a:latin typeface="GE Inspira"/>
                </a:rPr>
              </a:b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sensor</a:t>
              </a:r>
            </a:p>
          </p:txBody>
        </p:sp>
        <p:sp>
          <p:nvSpPr>
            <p:cNvPr id="339" name="TextBox 122"/>
            <p:cNvSpPr txBox="1"/>
            <p:nvPr/>
          </p:nvSpPr>
          <p:spPr>
            <a:xfrm>
              <a:off x="3809539" y="5678339"/>
              <a:ext cx="263222" cy="1945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Level</a:t>
              </a:r>
              <a:br>
                <a:rPr lang="en-US" sz="800" b="1" dirty="0" smtClean="0">
                  <a:solidFill>
                    <a:srgbClr val="575757"/>
                  </a:solidFill>
                  <a:latin typeface="GE Inspira"/>
                </a:rPr>
              </a:b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sensor</a:t>
              </a:r>
            </a:p>
          </p:txBody>
        </p:sp>
        <p:sp>
          <p:nvSpPr>
            <p:cNvPr id="340" name="TextBox 123"/>
            <p:cNvSpPr txBox="1"/>
            <p:nvPr/>
          </p:nvSpPr>
          <p:spPr>
            <a:xfrm>
              <a:off x="4372527" y="4139374"/>
              <a:ext cx="157652" cy="972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RTU</a:t>
              </a:r>
            </a:p>
          </p:txBody>
        </p:sp>
        <p:sp>
          <p:nvSpPr>
            <p:cNvPr id="341" name="TextBox 124"/>
            <p:cNvSpPr txBox="1"/>
            <p:nvPr/>
          </p:nvSpPr>
          <p:spPr>
            <a:xfrm>
              <a:off x="1332978" y="4139374"/>
              <a:ext cx="147799" cy="972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PLC</a:t>
              </a:r>
            </a:p>
          </p:txBody>
        </p:sp>
        <p:cxnSp>
          <p:nvCxnSpPr>
            <p:cNvPr id="342" name="Straight Connector 125"/>
            <p:cNvCxnSpPr/>
            <p:nvPr/>
          </p:nvCxnSpPr>
          <p:spPr>
            <a:xfrm flipV="1">
              <a:off x="2158495" y="3608727"/>
              <a:ext cx="644023" cy="249920"/>
            </a:xfrm>
            <a:prstGeom prst="line">
              <a:avLst/>
            </a:prstGeom>
            <a:ln w="38100" cap="rnd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126"/>
            <p:cNvCxnSpPr/>
            <p:nvPr/>
          </p:nvCxnSpPr>
          <p:spPr>
            <a:xfrm flipH="1" flipV="1">
              <a:off x="3086893" y="3608727"/>
              <a:ext cx="660750" cy="256411"/>
            </a:xfrm>
            <a:prstGeom prst="line">
              <a:avLst/>
            </a:prstGeom>
            <a:ln w="38100" cap="rnd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Elbow Connector 127"/>
            <p:cNvCxnSpPr>
              <a:endCxn id="486" idx="3"/>
            </p:cNvCxnSpPr>
            <p:nvPr/>
          </p:nvCxnSpPr>
          <p:spPr>
            <a:xfrm rot="10800000">
              <a:off x="1918523" y="2826389"/>
              <a:ext cx="1026183" cy="665244"/>
            </a:xfrm>
            <a:prstGeom prst="bentConnector3">
              <a:avLst>
                <a:gd name="adj1" fmla="val 282"/>
              </a:avLst>
            </a:prstGeom>
            <a:ln w="3175" cmpd="sng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5" name="Group 128"/>
            <p:cNvGrpSpPr/>
            <p:nvPr/>
          </p:nvGrpSpPr>
          <p:grpSpPr>
            <a:xfrm>
              <a:off x="2534650" y="2763837"/>
              <a:ext cx="366140" cy="109200"/>
              <a:chOff x="2457907" y="2889504"/>
              <a:chExt cx="416967" cy="124359"/>
            </a:xfrm>
          </p:grpSpPr>
          <p:sp>
            <p:nvSpPr>
              <p:cNvPr id="501" name="Rounded Rectangle 129"/>
              <p:cNvSpPr/>
              <p:nvPr/>
            </p:nvSpPr>
            <p:spPr>
              <a:xfrm>
                <a:off x="2457907" y="2889504"/>
                <a:ext cx="416967" cy="12435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02" name="Oval 130"/>
              <p:cNvSpPr/>
              <p:nvPr/>
            </p:nvSpPr>
            <p:spPr>
              <a:xfrm>
                <a:off x="2521862" y="2936594"/>
                <a:ext cx="37651" cy="37651"/>
              </a:xfrm>
              <a:prstGeom prst="ellipse">
                <a:avLst/>
              </a:prstGeom>
              <a:solidFill>
                <a:srgbClr val="575757"/>
              </a:solidFill>
              <a:ln w="952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03" name="Oval 131"/>
              <p:cNvSpPr/>
              <p:nvPr/>
            </p:nvSpPr>
            <p:spPr>
              <a:xfrm>
                <a:off x="2601517" y="2936594"/>
                <a:ext cx="37651" cy="37651"/>
              </a:xfrm>
              <a:prstGeom prst="ellipse">
                <a:avLst/>
              </a:prstGeom>
              <a:solidFill>
                <a:srgbClr val="575757"/>
              </a:solidFill>
              <a:ln w="952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04" name="Oval 132"/>
              <p:cNvSpPr/>
              <p:nvPr/>
            </p:nvSpPr>
            <p:spPr>
              <a:xfrm>
                <a:off x="2681172" y="2936594"/>
                <a:ext cx="37651" cy="37651"/>
              </a:xfrm>
              <a:prstGeom prst="ellipse">
                <a:avLst/>
              </a:prstGeom>
              <a:solidFill>
                <a:srgbClr val="575757"/>
              </a:solidFill>
              <a:ln w="952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05" name="Oval 133"/>
              <p:cNvSpPr/>
              <p:nvPr/>
            </p:nvSpPr>
            <p:spPr>
              <a:xfrm>
                <a:off x="2760827" y="2936594"/>
                <a:ext cx="37651" cy="37651"/>
              </a:xfrm>
              <a:prstGeom prst="ellipse">
                <a:avLst/>
              </a:prstGeom>
              <a:solidFill>
                <a:srgbClr val="575757"/>
              </a:solidFill>
              <a:ln w="952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46" name="TextBox 134"/>
            <p:cNvSpPr txBox="1"/>
            <p:nvPr/>
          </p:nvSpPr>
          <p:spPr>
            <a:xfrm>
              <a:off x="2544088" y="2523927"/>
              <a:ext cx="343456" cy="1945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Modem</a:t>
              </a:r>
              <a:br>
                <a:rPr lang="en-US" sz="800" b="1" dirty="0" smtClean="0">
                  <a:solidFill>
                    <a:srgbClr val="575757"/>
                  </a:solidFill>
                  <a:latin typeface="GE Inspira"/>
                </a:rPr>
              </a:b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gateway</a:t>
              </a:r>
            </a:p>
          </p:txBody>
        </p:sp>
        <p:sp>
          <p:nvSpPr>
            <p:cNvPr id="347" name="Oval 135"/>
            <p:cNvSpPr/>
            <p:nvPr/>
          </p:nvSpPr>
          <p:spPr>
            <a:xfrm>
              <a:off x="2960746" y="2715939"/>
              <a:ext cx="192705" cy="192705"/>
            </a:xfrm>
            <a:prstGeom prst="ellipse">
              <a:avLst/>
            </a:prstGeom>
            <a:solidFill>
              <a:srgbClr val="32A01E"/>
            </a:solidFill>
            <a:ln w="952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050" dirty="0" smtClean="0">
                  <a:solidFill>
                    <a:srgbClr val="FFFFFF"/>
                  </a:solidFill>
                </a:rPr>
                <a:t>H</a:t>
              </a: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cxnSp>
          <p:nvCxnSpPr>
            <p:cNvPr id="348" name="Straight Connector 136"/>
            <p:cNvCxnSpPr/>
            <p:nvPr/>
          </p:nvCxnSpPr>
          <p:spPr>
            <a:xfrm>
              <a:off x="1188277" y="2463656"/>
              <a:ext cx="3847413" cy="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137"/>
            <p:cNvCxnSpPr/>
            <p:nvPr/>
          </p:nvCxnSpPr>
          <p:spPr>
            <a:xfrm>
              <a:off x="1531199" y="2320680"/>
              <a:ext cx="0" cy="158915"/>
            </a:xfrm>
            <a:prstGeom prst="line">
              <a:avLst/>
            </a:prstGeom>
            <a:ln w="3175" cmpd="sng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0" name="Group 274"/>
            <p:cNvGrpSpPr/>
            <p:nvPr/>
          </p:nvGrpSpPr>
          <p:grpSpPr>
            <a:xfrm>
              <a:off x="1428177" y="1981252"/>
              <a:ext cx="178171" cy="344414"/>
              <a:chOff x="8084344" y="3093917"/>
              <a:chExt cx="215660" cy="508914"/>
            </a:xfrm>
          </p:grpSpPr>
          <p:cxnSp>
            <p:nvCxnSpPr>
              <p:cNvPr id="497" name="Straight Connector 139"/>
              <p:cNvCxnSpPr/>
              <p:nvPr/>
            </p:nvCxnSpPr>
            <p:spPr>
              <a:xfrm>
                <a:off x="8131023" y="3155195"/>
                <a:ext cx="123198" cy="0"/>
              </a:xfrm>
              <a:prstGeom prst="line">
                <a:avLst/>
              </a:prstGeom>
              <a:ln w="158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140"/>
              <p:cNvCxnSpPr/>
              <p:nvPr/>
            </p:nvCxnSpPr>
            <p:spPr>
              <a:xfrm>
                <a:off x="8131023" y="3188296"/>
                <a:ext cx="123198" cy="0"/>
              </a:xfrm>
              <a:prstGeom prst="line">
                <a:avLst/>
              </a:prstGeom>
              <a:ln w="158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141"/>
              <p:cNvCxnSpPr/>
              <p:nvPr/>
            </p:nvCxnSpPr>
            <p:spPr>
              <a:xfrm>
                <a:off x="8131023" y="3221398"/>
                <a:ext cx="123198" cy="0"/>
              </a:xfrm>
              <a:prstGeom prst="line">
                <a:avLst/>
              </a:prstGeom>
              <a:ln w="158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0" name="Rectangle 142"/>
              <p:cNvSpPr/>
              <p:nvPr/>
            </p:nvSpPr>
            <p:spPr>
              <a:xfrm>
                <a:off x="8084344" y="3093917"/>
                <a:ext cx="215660" cy="508914"/>
              </a:xfrm>
              <a:prstGeom prst="rect">
                <a:avLst/>
              </a:prstGeom>
              <a:noFill/>
              <a:ln w="28575"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351" name="Straight Connector 143"/>
            <p:cNvCxnSpPr/>
            <p:nvPr/>
          </p:nvCxnSpPr>
          <p:spPr>
            <a:xfrm>
              <a:off x="2710515" y="2262132"/>
              <a:ext cx="0" cy="209099"/>
            </a:xfrm>
            <a:prstGeom prst="line">
              <a:avLst/>
            </a:prstGeom>
            <a:ln w="3175" cmpd="sng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2" name="Group 144"/>
            <p:cNvGrpSpPr/>
            <p:nvPr/>
          </p:nvGrpSpPr>
          <p:grpSpPr>
            <a:xfrm>
              <a:off x="2470034" y="2069085"/>
              <a:ext cx="488582" cy="224418"/>
              <a:chOff x="2350698" y="1811083"/>
              <a:chExt cx="556405" cy="255571"/>
            </a:xfrm>
          </p:grpSpPr>
          <p:sp>
            <p:nvSpPr>
              <p:cNvPr id="494" name="Trapezoid 145"/>
              <p:cNvSpPr/>
              <p:nvPr/>
            </p:nvSpPr>
            <p:spPr>
              <a:xfrm rot="5400000">
                <a:off x="2291438" y="1870343"/>
                <a:ext cx="255571" cy="137051"/>
              </a:xfrm>
              <a:prstGeom prst="trapezoid">
                <a:avLst/>
              </a:prstGeom>
              <a:solidFill>
                <a:schemeClr val="bg1"/>
              </a:solidFill>
              <a:ln w="2857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95" name="Rectangle 146"/>
              <p:cNvSpPr/>
              <p:nvPr/>
            </p:nvSpPr>
            <p:spPr>
              <a:xfrm>
                <a:off x="2526991" y="1852091"/>
                <a:ext cx="203819" cy="17914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96" name="Trapezoid 147"/>
              <p:cNvSpPr/>
              <p:nvPr/>
            </p:nvSpPr>
            <p:spPr>
              <a:xfrm rot="16200000" flipH="1">
                <a:off x="2710793" y="1870342"/>
                <a:ext cx="255570" cy="137051"/>
              </a:xfrm>
              <a:prstGeom prst="trapezoid">
                <a:avLst/>
              </a:prstGeom>
              <a:solidFill>
                <a:schemeClr val="bg1"/>
              </a:solidFill>
              <a:ln w="2857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353" name="Straight Connector 148"/>
            <p:cNvCxnSpPr/>
            <p:nvPr/>
          </p:nvCxnSpPr>
          <p:spPr>
            <a:xfrm>
              <a:off x="3873103" y="2312316"/>
              <a:ext cx="0" cy="158915"/>
            </a:xfrm>
            <a:prstGeom prst="line">
              <a:avLst/>
            </a:prstGeom>
            <a:ln w="3175" cmpd="sng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4" name="Group 149"/>
            <p:cNvGrpSpPr/>
            <p:nvPr/>
          </p:nvGrpSpPr>
          <p:grpSpPr>
            <a:xfrm>
              <a:off x="3720565" y="2059199"/>
              <a:ext cx="309854" cy="305521"/>
              <a:chOff x="3314700" y="4498975"/>
              <a:chExt cx="454026" cy="447676"/>
            </a:xfrm>
            <a:solidFill>
              <a:schemeClr val="accent5"/>
            </a:solidFill>
          </p:grpSpPr>
          <p:sp>
            <p:nvSpPr>
              <p:cNvPr id="487" name="Freeform 32"/>
              <p:cNvSpPr/>
              <p:nvPr/>
            </p:nvSpPr>
            <p:spPr bwMode="auto">
              <a:xfrm>
                <a:off x="3408363" y="4868863"/>
                <a:ext cx="266700" cy="77788"/>
              </a:xfrm>
              <a:custGeom>
                <a:avLst/>
                <a:gdLst>
                  <a:gd name="T0" fmla="*/ 726 w 753"/>
                  <a:gd name="T1" fmla="*/ 120 h 219"/>
                  <a:gd name="T2" fmla="*/ 726 w 753"/>
                  <a:gd name="T3" fmla="*/ 120 h 219"/>
                  <a:gd name="T4" fmla="*/ 527 w 753"/>
                  <a:gd name="T5" fmla="*/ 98 h 219"/>
                  <a:gd name="T6" fmla="*/ 501 w 753"/>
                  <a:gd name="T7" fmla="*/ 68 h 219"/>
                  <a:gd name="T8" fmla="*/ 501 w 753"/>
                  <a:gd name="T9" fmla="*/ 0 h 219"/>
                  <a:gd name="T10" fmla="*/ 251 w 753"/>
                  <a:gd name="T11" fmla="*/ 0 h 219"/>
                  <a:gd name="T12" fmla="*/ 251 w 753"/>
                  <a:gd name="T13" fmla="*/ 68 h 219"/>
                  <a:gd name="T14" fmla="*/ 225 w 753"/>
                  <a:gd name="T15" fmla="*/ 98 h 219"/>
                  <a:gd name="T16" fmla="*/ 26 w 753"/>
                  <a:gd name="T17" fmla="*/ 120 h 219"/>
                  <a:gd name="T18" fmla="*/ 0 w 753"/>
                  <a:gd name="T19" fmla="*/ 149 h 219"/>
                  <a:gd name="T20" fmla="*/ 0 w 753"/>
                  <a:gd name="T21" fmla="*/ 195 h 219"/>
                  <a:gd name="T22" fmla="*/ 26 w 753"/>
                  <a:gd name="T23" fmla="*/ 216 h 219"/>
                  <a:gd name="T24" fmla="*/ 376 w 753"/>
                  <a:gd name="T25" fmla="*/ 186 h 219"/>
                  <a:gd name="T26" fmla="*/ 727 w 753"/>
                  <a:gd name="T27" fmla="*/ 216 h 219"/>
                  <a:gd name="T28" fmla="*/ 753 w 753"/>
                  <a:gd name="T29" fmla="*/ 195 h 219"/>
                  <a:gd name="T30" fmla="*/ 753 w 753"/>
                  <a:gd name="T31" fmla="*/ 149 h 219"/>
                  <a:gd name="T32" fmla="*/ 726 w 753"/>
                  <a:gd name="T33" fmla="*/ 12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53" h="219">
                    <a:moveTo>
                      <a:pt x="726" y="120"/>
                    </a:moveTo>
                    <a:lnTo>
                      <a:pt x="726" y="120"/>
                    </a:lnTo>
                    <a:lnTo>
                      <a:pt x="527" y="98"/>
                    </a:lnTo>
                    <a:cubicBezTo>
                      <a:pt x="513" y="96"/>
                      <a:pt x="501" y="83"/>
                      <a:pt x="501" y="68"/>
                    </a:cubicBezTo>
                    <a:lnTo>
                      <a:pt x="501" y="0"/>
                    </a:lnTo>
                    <a:lnTo>
                      <a:pt x="251" y="0"/>
                    </a:lnTo>
                    <a:lnTo>
                      <a:pt x="251" y="68"/>
                    </a:lnTo>
                    <a:cubicBezTo>
                      <a:pt x="251" y="83"/>
                      <a:pt x="239" y="96"/>
                      <a:pt x="225" y="98"/>
                    </a:cubicBezTo>
                    <a:lnTo>
                      <a:pt x="26" y="120"/>
                    </a:lnTo>
                    <a:cubicBezTo>
                      <a:pt x="11" y="121"/>
                      <a:pt x="0" y="135"/>
                      <a:pt x="0" y="149"/>
                    </a:cubicBezTo>
                    <a:lnTo>
                      <a:pt x="0" y="195"/>
                    </a:lnTo>
                    <a:cubicBezTo>
                      <a:pt x="0" y="210"/>
                      <a:pt x="11" y="219"/>
                      <a:pt x="26" y="216"/>
                    </a:cubicBezTo>
                    <a:cubicBezTo>
                      <a:pt x="26" y="216"/>
                      <a:pt x="166" y="186"/>
                      <a:pt x="376" y="186"/>
                    </a:cubicBezTo>
                    <a:cubicBezTo>
                      <a:pt x="586" y="186"/>
                      <a:pt x="727" y="216"/>
                      <a:pt x="727" y="216"/>
                    </a:cubicBezTo>
                    <a:cubicBezTo>
                      <a:pt x="741" y="219"/>
                      <a:pt x="753" y="210"/>
                      <a:pt x="753" y="195"/>
                    </a:cubicBezTo>
                    <a:lnTo>
                      <a:pt x="753" y="149"/>
                    </a:lnTo>
                    <a:cubicBezTo>
                      <a:pt x="753" y="135"/>
                      <a:pt x="741" y="121"/>
                      <a:pt x="726" y="120"/>
                    </a:cubicBezTo>
                    <a:close/>
                  </a:path>
                </a:pathLst>
              </a:custGeom>
              <a:solidFill>
                <a:srgbClr val="595959"/>
              </a:solidFill>
              <a:ln w="0">
                <a:solidFill>
                  <a:srgbClr val="57575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8" name="Freeform 33"/>
              <p:cNvSpPr>
                <a:spLocks noEditPoints="1"/>
              </p:cNvSpPr>
              <p:nvPr/>
            </p:nvSpPr>
            <p:spPr bwMode="auto">
              <a:xfrm>
                <a:off x="3314700" y="4498975"/>
                <a:ext cx="454026" cy="341313"/>
              </a:xfrm>
              <a:custGeom>
                <a:avLst/>
                <a:gdLst>
                  <a:gd name="T0" fmla="*/ 1128 w 1279"/>
                  <a:gd name="T1" fmla="*/ 850 h 957"/>
                  <a:gd name="T2" fmla="*/ 1128 w 1279"/>
                  <a:gd name="T3" fmla="*/ 850 h 957"/>
                  <a:gd name="T4" fmla="*/ 983 w 1279"/>
                  <a:gd name="T5" fmla="*/ 850 h 957"/>
                  <a:gd name="T6" fmla="*/ 169 w 1279"/>
                  <a:gd name="T7" fmla="*/ 850 h 957"/>
                  <a:gd name="T8" fmla="*/ 150 w 1279"/>
                  <a:gd name="T9" fmla="*/ 850 h 957"/>
                  <a:gd name="T10" fmla="*/ 106 w 1279"/>
                  <a:gd name="T11" fmla="*/ 478 h 957"/>
                  <a:gd name="T12" fmla="*/ 150 w 1279"/>
                  <a:gd name="T13" fmla="*/ 105 h 957"/>
                  <a:gd name="T14" fmla="*/ 169 w 1279"/>
                  <a:gd name="T15" fmla="*/ 105 h 957"/>
                  <a:gd name="T16" fmla="*/ 983 w 1279"/>
                  <a:gd name="T17" fmla="*/ 105 h 957"/>
                  <a:gd name="T18" fmla="*/ 1128 w 1279"/>
                  <a:gd name="T19" fmla="*/ 105 h 957"/>
                  <a:gd name="T20" fmla="*/ 1172 w 1279"/>
                  <a:gd name="T21" fmla="*/ 478 h 957"/>
                  <a:gd name="T22" fmla="*/ 1128 w 1279"/>
                  <a:gd name="T23" fmla="*/ 850 h 957"/>
                  <a:gd name="T24" fmla="*/ 1217 w 1279"/>
                  <a:gd name="T25" fmla="*/ 41 h 957"/>
                  <a:gd name="T26" fmla="*/ 1217 w 1279"/>
                  <a:gd name="T27" fmla="*/ 41 h 957"/>
                  <a:gd name="T28" fmla="*/ 1162 w 1279"/>
                  <a:gd name="T29" fmla="*/ 0 h 957"/>
                  <a:gd name="T30" fmla="*/ 983 w 1279"/>
                  <a:gd name="T31" fmla="*/ 0 h 957"/>
                  <a:gd name="T32" fmla="*/ 169 w 1279"/>
                  <a:gd name="T33" fmla="*/ 0 h 957"/>
                  <a:gd name="T34" fmla="*/ 117 w 1279"/>
                  <a:gd name="T35" fmla="*/ 0 h 957"/>
                  <a:gd name="T36" fmla="*/ 62 w 1279"/>
                  <a:gd name="T37" fmla="*/ 41 h 957"/>
                  <a:gd name="T38" fmla="*/ 0 w 1279"/>
                  <a:gd name="T39" fmla="*/ 478 h 957"/>
                  <a:gd name="T40" fmla="*/ 62 w 1279"/>
                  <a:gd name="T41" fmla="*/ 914 h 957"/>
                  <a:gd name="T42" fmla="*/ 117 w 1279"/>
                  <a:gd name="T43" fmla="*/ 957 h 957"/>
                  <a:gd name="T44" fmla="*/ 169 w 1279"/>
                  <a:gd name="T45" fmla="*/ 957 h 957"/>
                  <a:gd name="T46" fmla="*/ 983 w 1279"/>
                  <a:gd name="T47" fmla="*/ 957 h 957"/>
                  <a:gd name="T48" fmla="*/ 1162 w 1279"/>
                  <a:gd name="T49" fmla="*/ 957 h 957"/>
                  <a:gd name="T50" fmla="*/ 1217 w 1279"/>
                  <a:gd name="T51" fmla="*/ 914 h 957"/>
                  <a:gd name="T52" fmla="*/ 1279 w 1279"/>
                  <a:gd name="T53" fmla="*/ 478 h 957"/>
                  <a:gd name="T54" fmla="*/ 1217 w 1279"/>
                  <a:gd name="T55" fmla="*/ 41 h 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9" h="957">
                    <a:moveTo>
                      <a:pt x="1128" y="850"/>
                    </a:moveTo>
                    <a:lnTo>
                      <a:pt x="1128" y="850"/>
                    </a:lnTo>
                    <a:lnTo>
                      <a:pt x="983" y="850"/>
                    </a:lnTo>
                    <a:lnTo>
                      <a:pt x="169" y="850"/>
                    </a:lnTo>
                    <a:lnTo>
                      <a:pt x="150" y="850"/>
                    </a:lnTo>
                    <a:cubicBezTo>
                      <a:pt x="137" y="815"/>
                      <a:pt x="106" y="707"/>
                      <a:pt x="106" y="478"/>
                    </a:cubicBezTo>
                    <a:cubicBezTo>
                      <a:pt x="106" y="248"/>
                      <a:pt x="137" y="140"/>
                      <a:pt x="150" y="105"/>
                    </a:cubicBezTo>
                    <a:lnTo>
                      <a:pt x="169" y="105"/>
                    </a:lnTo>
                    <a:lnTo>
                      <a:pt x="983" y="105"/>
                    </a:lnTo>
                    <a:lnTo>
                      <a:pt x="1128" y="105"/>
                    </a:lnTo>
                    <a:cubicBezTo>
                      <a:pt x="1141" y="141"/>
                      <a:pt x="1172" y="249"/>
                      <a:pt x="1172" y="478"/>
                    </a:cubicBezTo>
                    <a:cubicBezTo>
                      <a:pt x="1172" y="707"/>
                      <a:pt x="1141" y="815"/>
                      <a:pt x="1128" y="850"/>
                    </a:cubicBezTo>
                    <a:close/>
                    <a:moveTo>
                      <a:pt x="1217" y="41"/>
                    </a:moveTo>
                    <a:lnTo>
                      <a:pt x="1217" y="41"/>
                    </a:lnTo>
                    <a:cubicBezTo>
                      <a:pt x="1210" y="29"/>
                      <a:pt x="1194" y="0"/>
                      <a:pt x="1162" y="0"/>
                    </a:cubicBezTo>
                    <a:lnTo>
                      <a:pt x="983" y="0"/>
                    </a:lnTo>
                    <a:lnTo>
                      <a:pt x="169" y="0"/>
                    </a:lnTo>
                    <a:lnTo>
                      <a:pt x="117" y="0"/>
                    </a:lnTo>
                    <a:cubicBezTo>
                      <a:pt x="84" y="0"/>
                      <a:pt x="68" y="29"/>
                      <a:pt x="62" y="41"/>
                    </a:cubicBezTo>
                    <a:cubicBezTo>
                      <a:pt x="53" y="57"/>
                      <a:pt x="0" y="168"/>
                      <a:pt x="0" y="478"/>
                    </a:cubicBezTo>
                    <a:cubicBezTo>
                      <a:pt x="0" y="787"/>
                      <a:pt x="53" y="899"/>
                      <a:pt x="62" y="914"/>
                    </a:cubicBezTo>
                    <a:cubicBezTo>
                      <a:pt x="68" y="926"/>
                      <a:pt x="84" y="957"/>
                      <a:pt x="117" y="957"/>
                    </a:cubicBezTo>
                    <a:lnTo>
                      <a:pt x="169" y="957"/>
                    </a:lnTo>
                    <a:lnTo>
                      <a:pt x="983" y="957"/>
                    </a:lnTo>
                    <a:lnTo>
                      <a:pt x="1162" y="957"/>
                    </a:lnTo>
                    <a:cubicBezTo>
                      <a:pt x="1194" y="957"/>
                      <a:pt x="1210" y="926"/>
                      <a:pt x="1217" y="914"/>
                    </a:cubicBezTo>
                    <a:cubicBezTo>
                      <a:pt x="1225" y="899"/>
                      <a:pt x="1279" y="787"/>
                      <a:pt x="1279" y="478"/>
                    </a:cubicBezTo>
                    <a:cubicBezTo>
                      <a:pt x="1279" y="168"/>
                      <a:pt x="1225" y="57"/>
                      <a:pt x="1217" y="41"/>
                    </a:cubicBezTo>
                    <a:close/>
                  </a:path>
                </a:pathLst>
              </a:custGeom>
              <a:solidFill>
                <a:srgbClr val="595959"/>
              </a:solidFill>
              <a:ln w="0">
                <a:solidFill>
                  <a:srgbClr val="57575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9" name="Freeform 34"/>
              <p:cNvSpPr/>
              <p:nvPr/>
            </p:nvSpPr>
            <p:spPr bwMode="auto">
              <a:xfrm>
                <a:off x="3468688" y="4572000"/>
                <a:ext cx="41275" cy="38100"/>
              </a:xfrm>
              <a:custGeom>
                <a:avLst/>
                <a:gdLst>
                  <a:gd name="T0" fmla="*/ 70 w 115"/>
                  <a:gd name="T1" fmla="*/ 0 h 106"/>
                  <a:gd name="T2" fmla="*/ 70 w 115"/>
                  <a:gd name="T3" fmla="*/ 0 h 106"/>
                  <a:gd name="T4" fmla="*/ 70 w 115"/>
                  <a:gd name="T5" fmla="*/ 0 h 106"/>
                  <a:gd name="T6" fmla="*/ 67 w 115"/>
                  <a:gd name="T7" fmla="*/ 0 h 106"/>
                  <a:gd name="T8" fmla="*/ 45 w 115"/>
                  <a:gd name="T9" fmla="*/ 0 h 106"/>
                  <a:gd name="T10" fmla="*/ 0 w 115"/>
                  <a:gd name="T11" fmla="*/ 53 h 106"/>
                  <a:gd name="T12" fmla="*/ 45 w 115"/>
                  <a:gd name="T13" fmla="*/ 106 h 106"/>
                  <a:gd name="T14" fmla="*/ 67 w 115"/>
                  <a:gd name="T15" fmla="*/ 106 h 106"/>
                  <a:gd name="T16" fmla="*/ 70 w 115"/>
                  <a:gd name="T17" fmla="*/ 106 h 106"/>
                  <a:gd name="T18" fmla="*/ 70 w 115"/>
                  <a:gd name="T19" fmla="*/ 106 h 106"/>
                  <a:gd name="T20" fmla="*/ 115 w 115"/>
                  <a:gd name="T21" fmla="*/ 53 h 106"/>
                  <a:gd name="T22" fmla="*/ 70 w 115"/>
                  <a:gd name="T23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" h="106">
                    <a:moveTo>
                      <a:pt x="70" y="0"/>
                    </a:moveTo>
                    <a:lnTo>
                      <a:pt x="70" y="0"/>
                    </a:lnTo>
                    <a:lnTo>
                      <a:pt x="70" y="0"/>
                    </a:lnTo>
                    <a:cubicBezTo>
                      <a:pt x="69" y="0"/>
                      <a:pt x="68" y="0"/>
                      <a:pt x="67" y="0"/>
                    </a:cubicBezTo>
                    <a:lnTo>
                      <a:pt x="45" y="0"/>
                    </a:lnTo>
                    <a:cubicBezTo>
                      <a:pt x="10" y="0"/>
                      <a:pt x="0" y="18"/>
                      <a:pt x="0" y="53"/>
                    </a:cubicBezTo>
                    <a:cubicBezTo>
                      <a:pt x="0" y="89"/>
                      <a:pt x="10" y="106"/>
                      <a:pt x="45" y="106"/>
                    </a:cubicBezTo>
                    <a:lnTo>
                      <a:pt x="67" y="106"/>
                    </a:lnTo>
                    <a:cubicBezTo>
                      <a:pt x="68" y="106"/>
                      <a:pt x="69" y="106"/>
                      <a:pt x="70" y="106"/>
                    </a:cubicBezTo>
                    <a:lnTo>
                      <a:pt x="70" y="106"/>
                    </a:lnTo>
                    <a:cubicBezTo>
                      <a:pt x="105" y="106"/>
                      <a:pt x="115" y="88"/>
                      <a:pt x="115" y="53"/>
                    </a:cubicBezTo>
                    <a:cubicBezTo>
                      <a:pt x="115" y="17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0">
                <a:solidFill>
                  <a:srgbClr val="57575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0" name="Freeform 35"/>
              <p:cNvSpPr/>
              <p:nvPr/>
            </p:nvSpPr>
            <p:spPr bwMode="auto">
              <a:xfrm>
                <a:off x="3392488" y="4572000"/>
                <a:ext cx="41275" cy="38100"/>
              </a:xfrm>
              <a:custGeom>
                <a:avLst/>
                <a:gdLst>
                  <a:gd name="T0" fmla="*/ 69 w 114"/>
                  <a:gd name="T1" fmla="*/ 0 h 106"/>
                  <a:gd name="T2" fmla="*/ 69 w 114"/>
                  <a:gd name="T3" fmla="*/ 0 h 106"/>
                  <a:gd name="T4" fmla="*/ 69 w 114"/>
                  <a:gd name="T5" fmla="*/ 0 h 106"/>
                  <a:gd name="T6" fmla="*/ 66 w 114"/>
                  <a:gd name="T7" fmla="*/ 0 h 106"/>
                  <a:gd name="T8" fmla="*/ 45 w 114"/>
                  <a:gd name="T9" fmla="*/ 0 h 106"/>
                  <a:gd name="T10" fmla="*/ 0 w 114"/>
                  <a:gd name="T11" fmla="*/ 53 h 106"/>
                  <a:gd name="T12" fmla="*/ 45 w 114"/>
                  <a:gd name="T13" fmla="*/ 106 h 106"/>
                  <a:gd name="T14" fmla="*/ 66 w 114"/>
                  <a:gd name="T15" fmla="*/ 106 h 106"/>
                  <a:gd name="T16" fmla="*/ 69 w 114"/>
                  <a:gd name="T17" fmla="*/ 106 h 106"/>
                  <a:gd name="T18" fmla="*/ 69 w 114"/>
                  <a:gd name="T19" fmla="*/ 106 h 106"/>
                  <a:gd name="T20" fmla="*/ 114 w 114"/>
                  <a:gd name="T21" fmla="*/ 53 h 106"/>
                  <a:gd name="T22" fmla="*/ 69 w 114"/>
                  <a:gd name="T23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06">
                    <a:moveTo>
                      <a:pt x="69" y="0"/>
                    </a:moveTo>
                    <a:lnTo>
                      <a:pt x="69" y="0"/>
                    </a:lnTo>
                    <a:lnTo>
                      <a:pt x="69" y="0"/>
                    </a:lnTo>
                    <a:cubicBezTo>
                      <a:pt x="68" y="0"/>
                      <a:pt x="67" y="0"/>
                      <a:pt x="66" y="0"/>
                    </a:cubicBezTo>
                    <a:lnTo>
                      <a:pt x="45" y="0"/>
                    </a:lnTo>
                    <a:cubicBezTo>
                      <a:pt x="9" y="0"/>
                      <a:pt x="0" y="18"/>
                      <a:pt x="0" y="53"/>
                    </a:cubicBezTo>
                    <a:cubicBezTo>
                      <a:pt x="0" y="89"/>
                      <a:pt x="9" y="106"/>
                      <a:pt x="45" y="106"/>
                    </a:cubicBezTo>
                    <a:lnTo>
                      <a:pt x="66" y="106"/>
                    </a:lnTo>
                    <a:cubicBezTo>
                      <a:pt x="67" y="106"/>
                      <a:pt x="68" y="106"/>
                      <a:pt x="69" y="106"/>
                    </a:cubicBezTo>
                    <a:lnTo>
                      <a:pt x="69" y="106"/>
                    </a:lnTo>
                    <a:cubicBezTo>
                      <a:pt x="105" y="106"/>
                      <a:pt x="114" y="88"/>
                      <a:pt x="114" y="53"/>
                    </a:cubicBezTo>
                    <a:cubicBezTo>
                      <a:pt x="114" y="17"/>
                      <a:pt x="105" y="0"/>
                      <a:pt x="69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0">
                <a:solidFill>
                  <a:srgbClr val="57575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1" name="Freeform 36"/>
              <p:cNvSpPr/>
              <p:nvPr/>
            </p:nvSpPr>
            <p:spPr bwMode="auto">
              <a:xfrm>
                <a:off x="3468688" y="4649788"/>
                <a:ext cx="41275" cy="36513"/>
              </a:xfrm>
              <a:custGeom>
                <a:avLst/>
                <a:gdLst>
                  <a:gd name="T0" fmla="*/ 70 w 115"/>
                  <a:gd name="T1" fmla="*/ 0 h 106"/>
                  <a:gd name="T2" fmla="*/ 70 w 115"/>
                  <a:gd name="T3" fmla="*/ 0 h 106"/>
                  <a:gd name="T4" fmla="*/ 70 w 115"/>
                  <a:gd name="T5" fmla="*/ 0 h 106"/>
                  <a:gd name="T6" fmla="*/ 67 w 115"/>
                  <a:gd name="T7" fmla="*/ 0 h 106"/>
                  <a:gd name="T8" fmla="*/ 45 w 115"/>
                  <a:gd name="T9" fmla="*/ 0 h 106"/>
                  <a:gd name="T10" fmla="*/ 0 w 115"/>
                  <a:gd name="T11" fmla="*/ 53 h 106"/>
                  <a:gd name="T12" fmla="*/ 45 w 115"/>
                  <a:gd name="T13" fmla="*/ 106 h 106"/>
                  <a:gd name="T14" fmla="*/ 67 w 115"/>
                  <a:gd name="T15" fmla="*/ 106 h 106"/>
                  <a:gd name="T16" fmla="*/ 70 w 115"/>
                  <a:gd name="T17" fmla="*/ 106 h 106"/>
                  <a:gd name="T18" fmla="*/ 70 w 115"/>
                  <a:gd name="T19" fmla="*/ 106 h 106"/>
                  <a:gd name="T20" fmla="*/ 115 w 115"/>
                  <a:gd name="T21" fmla="*/ 53 h 106"/>
                  <a:gd name="T22" fmla="*/ 70 w 115"/>
                  <a:gd name="T23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" h="106">
                    <a:moveTo>
                      <a:pt x="70" y="0"/>
                    </a:moveTo>
                    <a:lnTo>
                      <a:pt x="70" y="0"/>
                    </a:lnTo>
                    <a:lnTo>
                      <a:pt x="70" y="0"/>
                    </a:lnTo>
                    <a:cubicBezTo>
                      <a:pt x="69" y="0"/>
                      <a:pt x="68" y="0"/>
                      <a:pt x="67" y="0"/>
                    </a:cubicBezTo>
                    <a:lnTo>
                      <a:pt x="45" y="0"/>
                    </a:lnTo>
                    <a:cubicBezTo>
                      <a:pt x="10" y="0"/>
                      <a:pt x="0" y="18"/>
                      <a:pt x="0" y="53"/>
                    </a:cubicBezTo>
                    <a:cubicBezTo>
                      <a:pt x="0" y="89"/>
                      <a:pt x="10" y="106"/>
                      <a:pt x="45" y="106"/>
                    </a:cubicBezTo>
                    <a:lnTo>
                      <a:pt x="67" y="106"/>
                    </a:lnTo>
                    <a:cubicBezTo>
                      <a:pt x="68" y="106"/>
                      <a:pt x="69" y="106"/>
                      <a:pt x="70" y="106"/>
                    </a:cubicBezTo>
                    <a:lnTo>
                      <a:pt x="70" y="106"/>
                    </a:lnTo>
                    <a:cubicBezTo>
                      <a:pt x="105" y="106"/>
                      <a:pt x="115" y="88"/>
                      <a:pt x="115" y="53"/>
                    </a:cubicBezTo>
                    <a:cubicBezTo>
                      <a:pt x="115" y="17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0">
                <a:solidFill>
                  <a:srgbClr val="57575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2" name="Freeform 37"/>
              <p:cNvSpPr/>
              <p:nvPr/>
            </p:nvSpPr>
            <p:spPr bwMode="auto">
              <a:xfrm>
                <a:off x="3392488" y="4649788"/>
                <a:ext cx="41275" cy="36513"/>
              </a:xfrm>
              <a:custGeom>
                <a:avLst/>
                <a:gdLst>
                  <a:gd name="T0" fmla="*/ 69 w 114"/>
                  <a:gd name="T1" fmla="*/ 0 h 106"/>
                  <a:gd name="T2" fmla="*/ 69 w 114"/>
                  <a:gd name="T3" fmla="*/ 0 h 106"/>
                  <a:gd name="T4" fmla="*/ 69 w 114"/>
                  <a:gd name="T5" fmla="*/ 0 h 106"/>
                  <a:gd name="T6" fmla="*/ 66 w 114"/>
                  <a:gd name="T7" fmla="*/ 0 h 106"/>
                  <a:gd name="T8" fmla="*/ 45 w 114"/>
                  <a:gd name="T9" fmla="*/ 0 h 106"/>
                  <a:gd name="T10" fmla="*/ 0 w 114"/>
                  <a:gd name="T11" fmla="*/ 53 h 106"/>
                  <a:gd name="T12" fmla="*/ 45 w 114"/>
                  <a:gd name="T13" fmla="*/ 106 h 106"/>
                  <a:gd name="T14" fmla="*/ 66 w 114"/>
                  <a:gd name="T15" fmla="*/ 106 h 106"/>
                  <a:gd name="T16" fmla="*/ 69 w 114"/>
                  <a:gd name="T17" fmla="*/ 106 h 106"/>
                  <a:gd name="T18" fmla="*/ 69 w 114"/>
                  <a:gd name="T19" fmla="*/ 106 h 106"/>
                  <a:gd name="T20" fmla="*/ 114 w 114"/>
                  <a:gd name="T21" fmla="*/ 53 h 106"/>
                  <a:gd name="T22" fmla="*/ 69 w 114"/>
                  <a:gd name="T23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06">
                    <a:moveTo>
                      <a:pt x="69" y="0"/>
                    </a:moveTo>
                    <a:lnTo>
                      <a:pt x="69" y="0"/>
                    </a:lnTo>
                    <a:lnTo>
                      <a:pt x="69" y="0"/>
                    </a:lnTo>
                    <a:cubicBezTo>
                      <a:pt x="68" y="0"/>
                      <a:pt x="67" y="0"/>
                      <a:pt x="66" y="0"/>
                    </a:cubicBezTo>
                    <a:lnTo>
                      <a:pt x="45" y="0"/>
                    </a:lnTo>
                    <a:cubicBezTo>
                      <a:pt x="9" y="0"/>
                      <a:pt x="0" y="18"/>
                      <a:pt x="0" y="53"/>
                    </a:cubicBezTo>
                    <a:cubicBezTo>
                      <a:pt x="0" y="89"/>
                      <a:pt x="9" y="106"/>
                      <a:pt x="45" y="106"/>
                    </a:cubicBezTo>
                    <a:lnTo>
                      <a:pt x="66" y="106"/>
                    </a:lnTo>
                    <a:cubicBezTo>
                      <a:pt x="67" y="106"/>
                      <a:pt x="68" y="106"/>
                      <a:pt x="69" y="106"/>
                    </a:cubicBezTo>
                    <a:lnTo>
                      <a:pt x="69" y="106"/>
                    </a:lnTo>
                    <a:cubicBezTo>
                      <a:pt x="105" y="106"/>
                      <a:pt x="114" y="88"/>
                      <a:pt x="114" y="53"/>
                    </a:cubicBezTo>
                    <a:cubicBezTo>
                      <a:pt x="114" y="17"/>
                      <a:pt x="105" y="0"/>
                      <a:pt x="69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0">
                <a:solidFill>
                  <a:srgbClr val="57575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3" name="Freeform 38"/>
              <p:cNvSpPr/>
              <p:nvPr/>
            </p:nvSpPr>
            <p:spPr bwMode="auto">
              <a:xfrm>
                <a:off x="3392488" y="4725988"/>
                <a:ext cx="41275" cy="38100"/>
              </a:xfrm>
              <a:custGeom>
                <a:avLst/>
                <a:gdLst>
                  <a:gd name="T0" fmla="*/ 69 w 114"/>
                  <a:gd name="T1" fmla="*/ 0 h 107"/>
                  <a:gd name="T2" fmla="*/ 69 w 114"/>
                  <a:gd name="T3" fmla="*/ 0 h 107"/>
                  <a:gd name="T4" fmla="*/ 69 w 114"/>
                  <a:gd name="T5" fmla="*/ 1 h 107"/>
                  <a:gd name="T6" fmla="*/ 66 w 114"/>
                  <a:gd name="T7" fmla="*/ 0 h 107"/>
                  <a:gd name="T8" fmla="*/ 45 w 114"/>
                  <a:gd name="T9" fmla="*/ 0 h 107"/>
                  <a:gd name="T10" fmla="*/ 0 w 114"/>
                  <a:gd name="T11" fmla="*/ 54 h 107"/>
                  <a:gd name="T12" fmla="*/ 45 w 114"/>
                  <a:gd name="T13" fmla="*/ 107 h 107"/>
                  <a:gd name="T14" fmla="*/ 66 w 114"/>
                  <a:gd name="T15" fmla="*/ 107 h 107"/>
                  <a:gd name="T16" fmla="*/ 69 w 114"/>
                  <a:gd name="T17" fmla="*/ 107 h 107"/>
                  <a:gd name="T18" fmla="*/ 69 w 114"/>
                  <a:gd name="T19" fmla="*/ 107 h 107"/>
                  <a:gd name="T20" fmla="*/ 114 w 114"/>
                  <a:gd name="T21" fmla="*/ 54 h 107"/>
                  <a:gd name="T22" fmla="*/ 69 w 114"/>
                  <a:gd name="T23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07">
                    <a:moveTo>
                      <a:pt x="69" y="0"/>
                    </a:moveTo>
                    <a:lnTo>
                      <a:pt x="69" y="0"/>
                    </a:lnTo>
                    <a:lnTo>
                      <a:pt x="69" y="1"/>
                    </a:lnTo>
                    <a:cubicBezTo>
                      <a:pt x="68" y="1"/>
                      <a:pt x="67" y="0"/>
                      <a:pt x="66" y="0"/>
                    </a:cubicBezTo>
                    <a:lnTo>
                      <a:pt x="45" y="0"/>
                    </a:lnTo>
                    <a:cubicBezTo>
                      <a:pt x="9" y="0"/>
                      <a:pt x="0" y="18"/>
                      <a:pt x="0" y="54"/>
                    </a:cubicBezTo>
                    <a:cubicBezTo>
                      <a:pt x="0" y="90"/>
                      <a:pt x="9" y="107"/>
                      <a:pt x="45" y="107"/>
                    </a:cubicBezTo>
                    <a:lnTo>
                      <a:pt x="66" y="107"/>
                    </a:lnTo>
                    <a:cubicBezTo>
                      <a:pt x="67" y="107"/>
                      <a:pt x="68" y="107"/>
                      <a:pt x="69" y="107"/>
                    </a:cubicBezTo>
                    <a:lnTo>
                      <a:pt x="69" y="107"/>
                    </a:lnTo>
                    <a:cubicBezTo>
                      <a:pt x="105" y="107"/>
                      <a:pt x="114" y="89"/>
                      <a:pt x="114" y="54"/>
                    </a:cubicBezTo>
                    <a:cubicBezTo>
                      <a:pt x="114" y="18"/>
                      <a:pt x="105" y="0"/>
                      <a:pt x="69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 w="0">
                <a:solidFill>
                  <a:srgbClr val="575757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355" name="Straight Connector 157"/>
            <p:cNvCxnSpPr/>
            <p:nvPr/>
          </p:nvCxnSpPr>
          <p:spPr>
            <a:xfrm>
              <a:off x="1790481" y="2462867"/>
              <a:ext cx="0" cy="209099"/>
            </a:xfrm>
            <a:prstGeom prst="line">
              <a:avLst/>
            </a:prstGeom>
            <a:ln w="3175" cmpd="sng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6" name="Group 158"/>
            <p:cNvGrpSpPr/>
            <p:nvPr/>
          </p:nvGrpSpPr>
          <p:grpSpPr>
            <a:xfrm>
              <a:off x="1641018" y="2654181"/>
              <a:ext cx="277504" cy="344414"/>
              <a:chOff x="1931205" y="2470214"/>
              <a:chExt cx="316026" cy="392224"/>
            </a:xfrm>
          </p:grpSpPr>
          <p:grpSp>
            <p:nvGrpSpPr>
              <p:cNvPr id="480" name="Group 274"/>
              <p:cNvGrpSpPr/>
              <p:nvPr/>
            </p:nvGrpSpPr>
            <p:grpSpPr>
              <a:xfrm>
                <a:off x="1931205" y="2470214"/>
                <a:ext cx="316026" cy="392224"/>
                <a:chOff x="7964110" y="3093917"/>
                <a:chExt cx="335894" cy="508914"/>
              </a:xfrm>
            </p:grpSpPr>
            <p:cxnSp>
              <p:nvCxnSpPr>
                <p:cNvPr id="483" name="Straight Connector 162"/>
                <p:cNvCxnSpPr/>
                <p:nvPr/>
              </p:nvCxnSpPr>
              <p:spPr>
                <a:xfrm>
                  <a:off x="8131023" y="3155195"/>
                  <a:ext cx="123198" cy="0"/>
                </a:xfrm>
                <a:prstGeom prst="line">
                  <a:avLst/>
                </a:prstGeom>
                <a:ln w="15875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Connector 163"/>
                <p:cNvCxnSpPr/>
                <p:nvPr/>
              </p:nvCxnSpPr>
              <p:spPr>
                <a:xfrm>
                  <a:off x="8131023" y="3188296"/>
                  <a:ext cx="123198" cy="0"/>
                </a:xfrm>
                <a:prstGeom prst="line">
                  <a:avLst/>
                </a:prstGeom>
                <a:ln w="15875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164"/>
                <p:cNvCxnSpPr/>
                <p:nvPr/>
              </p:nvCxnSpPr>
              <p:spPr>
                <a:xfrm>
                  <a:off x="8131023" y="3221398"/>
                  <a:ext cx="123198" cy="0"/>
                </a:xfrm>
                <a:prstGeom prst="line">
                  <a:avLst/>
                </a:prstGeom>
                <a:ln w="15875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6" name="Rectangle 165"/>
                <p:cNvSpPr/>
                <p:nvPr/>
              </p:nvSpPr>
              <p:spPr>
                <a:xfrm>
                  <a:off x="7964110" y="3093917"/>
                  <a:ext cx="335894" cy="508914"/>
                </a:xfrm>
                <a:prstGeom prst="rect">
                  <a:avLst/>
                </a:prstGeom>
                <a:noFill/>
                <a:ln w="28575">
                  <a:solidFill>
                    <a:srgbClr val="5757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81" name="Rectangle 160"/>
              <p:cNvSpPr/>
              <p:nvPr/>
            </p:nvSpPr>
            <p:spPr>
              <a:xfrm>
                <a:off x="2092147" y="2618841"/>
                <a:ext cx="102413" cy="197511"/>
              </a:xfrm>
              <a:prstGeom prst="rect">
                <a:avLst/>
              </a:prstGeom>
              <a:noFill/>
              <a:ln w="1270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82" name="Rectangle 161"/>
              <p:cNvSpPr/>
              <p:nvPr/>
            </p:nvSpPr>
            <p:spPr>
              <a:xfrm>
                <a:off x="2004364" y="2501798"/>
                <a:ext cx="45719" cy="117044"/>
              </a:xfrm>
              <a:prstGeom prst="rect">
                <a:avLst/>
              </a:prstGeom>
              <a:solidFill>
                <a:srgbClr val="575757"/>
              </a:solidFill>
              <a:ln w="952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357" name="Straight Connector 166"/>
            <p:cNvCxnSpPr/>
            <p:nvPr/>
          </p:nvCxnSpPr>
          <p:spPr>
            <a:xfrm>
              <a:off x="3488361" y="2462867"/>
              <a:ext cx="0" cy="209099"/>
            </a:xfrm>
            <a:prstGeom prst="line">
              <a:avLst/>
            </a:prstGeom>
            <a:ln w="3175" cmpd="sng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8" name="Group 167"/>
            <p:cNvGrpSpPr/>
            <p:nvPr/>
          </p:nvGrpSpPr>
          <p:grpSpPr>
            <a:xfrm>
              <a:off x="3340251" y="2674658"/>
              <a:ext cx="321175" cy="316452"/>
              <a:chOff x="2889504" y="2414016"/>
              <a:chExt cx="497434" cy="490118"/>
            </a:xfrm>
          </p:grpSpPr>
          <p:sp>
            <p:nvSpPr>
              <p:cNvPr id="471" name="Rectangle 168"/>
              <p:cNvSpPr/>
              <p:nvPr/>
            </p:nvSpPr>
            <p:spPr>
              <a:xfrm>
                <a:off x="2955342" y="2779777"/>
                <a:ext cx="365760" cy="5120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72" name="Round Same Side Corner Rectangle 169"/>
              <p:cNvSpPr/>
              <p:nvPr/>
            </p:nvSpPr>
            <p:spPr>
              <a:xfrm>
                <a:off x="2984602" y="2414016"/>
                <a:ext cx="307239" cy="190195"/>
              </a:xfrm>
              <a:prstGeom prst="round2SameRect">
                <a:avLst/>
              </a:prstGeom>
              <a:solidFill>
                <a:schemeClr val="bg1"/>
              </a:solid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73" name="Rounded Rectangle 170"/>
              <p:cNvSpPr/>
              <p:nvPr/>
            </p:nvSpPr>
            <p:spPr>
              <a:xfrm>
                <a:off x="2889504" y="2596894"/>
                <a:ext cx="497434" cy="18288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74" name="Oval 171"/>
              <p:cNvSpPr/>
              <p:nvPr/>
            </p:nvSpPr>
            <p:spPr>
              <a:xfrm>
                <a:off x="2926080" y="2632257"/>
                <a:ext cx="51205" cy="51207"/>
              </a:xfrm>
              <a:prstGeom prst="ellipse">
                <a:avLst/>
              </a:prstGeom>
              <a:solidFill>
                <a:srgbClr val="575757"/>
              </a:solidFill>
              <a:ln w="952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75" name="Oval 172"/>
              <p:cNvSpPr/>
              <p:nvPr/>
            </p:nvSpPr>
            <p:spPr>
              <a:xfrm>
                <a:off x="2998014" y="2632254"/>
                <a:ext cx="51205" cy="51205"/>
              </a:xfrm>
              <a:prstGeom prst="ellipse">
                <a:avLst/>
              </a:prstGeom>
              <a:solidFill>
                <a:srgbClr val="575757"/>
              </a:solidFill>
              <a:ln w="952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76" name="Trapezoid 173"/>
              <p:cNvSpPr/>
              <p:nvPr/>
            </p:nvSpPr>
            <p:spPr>
              <a:xfrm>
                <a:off x="2955342" y="2735884"/>
                <a:ext cx="358445" cy="168250"/>
              </a:xfrm>
              <a:prstGeom prst="trapezoid">
                <a:avLst/>
              </a:prstGeom>
              <a:solidFill>
                <a:schemeClr val="bg1"/>
              </a:solid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77" name="Straight Connector 174"/>
              <p:cNvCxnSpPr/>
              <p:nvPr/>
            </p:nvCxnSpPr>
            <p:spPr>
              <a:xfrm>
                <a:off x="3044341" y="2779776"/>
                <a:ext cx="182880" cy="0"/>
              </a:xfrm>
              <a:prstGeom prst="line">
                <a:avLst/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175"/>
              <p:cNvCxnSpPr/>
              <p:nvPr/>
            </p:nvCxnSpPr>
            <p:spPr>
              <a:xfrm>
                <a:off x="3035197" y="2818790"/>
                <a:ext cx="201168" cy="0"/>
              </a:xfrm>
              <a:prstGeom prst="line">
                <a:avLst/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176"/>
              <p:cNvCxnSpPr/>
              <p:nvPr/>
            </p:nvCxnSpPr>
            <p:spPr>
              <a:xfrm>
                <a:off x="3026053" y="2857805"/>
                <a:ext cx="219456" cy="0"/>
              </a:xfrm>
              <a:prstGeom prst="line">
                <a:avLst/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9" name="TextBox 177"/>
            <p:cNvSpPr txBox="1"/>
            <p:nvPr/>
          </p:nvSpPr>
          <p:spPr bwMode="gray">
            <a:xfrm>
              <a:off x="2854644" y="5393965"/>
              <a:ext cx="266037" cy="1945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Local</a:t>
              </a:r>
              <a:br>
                <a:rPr lang="en-US" sz="800" b="1" dirty="0" smtClean="0">
                  <a:solidFill>
                    <a:srgbClr val="575757"/>
                  </a:solidFill>
                  <a:latin typeface="GE Inspira"/>
                </a:rPr>
              </a:b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access</a:t>
              </a:r>
            </a:p>
          </p:txBody>
        </p:sp>
        <p:sp>
          <p:nvSpPr>
            <p:cNvPr id="360" name="TextBox 178"/>
            <p:cNvSpPr txBox="1"/>
            <p:nvPr/>
          </p:nvSpPr>
          <p:spPr bwMode="gray">
            <a:xfrm>
              <a:off x="968098" y="3723957"/>
              <a:ext cx="998731" cy="990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REMOTE STATION</a:t>
              </a:r>
            </a:p>
          </p:txBody>
        </p:sp>
        <p:cxnSp>
          <p:nvCxnSpPr>
            <p:cNvPr id="361" name="Elbow Connector 179"/>
            <p:cNvCxnSpPr>
              <a:stCxn id="437" idx="3"/>
              <a:endCxn id="299" idx="1"/>
            </p:cNvCxnSpPr>
            <p:nvPr/>
          </p:nvCxnSpPr>
          <p:spPr>
            <a:xfrm>
              <a:off x="2195214" y="4485533"/>
              <a:ext cx="334983" cy="672807"/>
            </a:xfrm>
            <a:prstGeom prst="bentConnector3">
              <a:avLst/>
            </a:prstGeom>
            <a:ln w="3175" cmpd="sng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2" name="Group 180"/>
            <p:cNvGrpSpPr/>
            <p:nvPr/>
          </p:nvGrpSpPr>
          <p:grpSpPr>
            <a:xfrm>
              <a:off x="3711997" y="4434863"/>
              <a:ext cx="336749" cy="100434"/>
              <a:chOff x="2457907" y="2889503"/>
              <a:chExt cx="416967" cy="124359"/>
            </a:xfrm>
          </p:grpSpPr>
          <p:sp>
            <p:nvSpPr>
              <p:cNvPr id="466" name="Rounded Rectangle 181"/>
              <p:cNvSpPr/>
              <p:nvPr/>
            </p:nvSpPr>
            <p:spPr>
              <a:xfrm>
                <a:off x="2457907" y="2889503"/>
                <a:ext cx="416967" cy="12435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67" name="Oval 182"/>
              <p:cNvSpPr/>
              <p:nvPr/>
            </p:nvSpPr>
            <p:spPr>
              <a:xfrm>
                <a:off x="2521862" y="2936594"/>
                <a:ext cx="37651" cy="37652"/>
              </a:xfrm>
              <a:prstGeom prst="ellipse">
                <a:avLst/>
              </a:prstGeom>
              <a:solidFill>
                <a:srgbClr val="575757"/>
              </a:solidFill>
              <a:ln w="952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68" name="Oval 183"/>
              <p:cNvSpPr/>
              <p:nvPr/>
            </p:nvSpPr>
            <p:spPr>
              <a:xfrm>
                <a:off x="2601517" y="2936594"/>
                <a:ext cx="37651" cy="37652"/>
              </a:xfrm>
              <a:prstGeom prst="ellipse">
                <a:avLst/>
              </a:prstGeom>
              <a:solidFill>
                <a:srgbClr val="575757"/>
              </a:solidFill>
              <a:ln w="952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69" name="Oval 184"/>
              <p:cNvSpPr/>
              <p:nvPr/>
            </p:nvSpPr>
            <p:spPr>
              <a:xfrm>
                <a:off x="2681172" y="2936594"/>
                <a:ext cx="37651" cy="37652"/>
              </a:xfrm>
              <a:prstGeom prst="ellipse">
                <a:avLst/>
              </a:prstGeom>
              <a:solidFill>
                <a:srgbClr val="575757"/>
              </a:solidFill>
              <a:ln w="952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70" name="Oval 185"/>
              <p:cNvSpPr/>
              <p:nvPr/>
            </p:nvSpPr>
            <p:spPr>
              <a:xfrm>
                <a:off x="2760827" y="2936594"/>
                <a:ext cx="37651" cy="37652"/>
              </a:xfrm>
              <a:prstGeom prst="ellipse">
                <a:avLst/>
              </a:prstGeom>
              <a:solidFill>
                <a:srgbClr val="575757"/>
              </a:solidFill>
              <a:ln w="952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63" name="Group 186"/>
            <p:cNvGrpSpPr/>
            <p:nvPr/>
          </p:nvGrpSpPr>
          <p:grpSpPr>
            <a:xfrm>
              <a:off x="3741535" y="3849985"/>
              <a:ext cx="275207" cy="508077"/>
              <a:chOff x="3079699" y="3277209"/>
              <a:chExt cx="475488" cy="877825"/>
            </a:xfrm>
          </p:grpSpPr>
          <p:sp>
            <p:nvSpPr>
              <p:cNvPr id="454" name="Trapezoid 187"/>
              <p:cNvSpPr/>
              <p:nvPr/>
            </p:nvSpPr>
            <p:spPr>
              <a:xfrm>
                <a:off x="3079699" y="3920948"/>
                <a:ext cx="475488" cy="234086"/>
              </a:xfrm>
              <a:prstGeom prst="trapezoid">
                <a:avLst/>
              </a:prstGeom>
              <a:solidFill>
                <a:schemeClr val="bg1"/>
              </a:solidFill>
              <a:ln w="2857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55" name="Arc 188"/>
              <p:cNvSpPr/>
              <p:nvPr/>
            </p:nvSpPr>
            <p:spPr>
              <a:xfrm>
                <a:off x="3171139" y="3364992"/>
                <a:ext cx="292608" cy="292608"/>
              </a:xfrm>
              <a:prstGeom prst="arc">
                <a:avLst>
                  <a:gd name="adj1" fmla="val 12821392"/>
                  <a:gd name="adj2" fmla="val 19424774"/>
                </a:avLst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6" name="Arc 189"/>
              <p:cNvSpPr/>
              <p:nvPr/>
            </p:nvSpPr>
            <p:spPr>
              <a:xfrm>
                <a:off x="3109570" y="3277209"/>
                <a:ext cx="415747" cy="415747"/>
              </a:xfrm>
              <a:prstGeom prst="arc">
                <a:avLst>
                  <a:gd name="adj1" fmla="val 12821392"/>
                  <a:gd name="adj2" fmla="val 19424774"/>
                </a:avLst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57" name="Group 190"/>
              <p:cNvGrpSpPr/>
              <p:nvPr/>
            </p:nvGrpSpPr>
            <p:grpSpPr>
              <a:xfrm>
                <a:off x="3215640" y="3568599"/>
                <a:ext cx="203607" cy="454762"/>
                <a:chOff x="3204058" y="3568598"/>
                <a:chExt cx="203607" cy="672999"/>
              </a:xfrm>
            </p:grpSpPr>
            <p:cxnSp>
              <p:nvCxnSpPr>
                <p:cNvPr id="459" name="Straight Connector 192"/>
                <p:cNvCxnSpPr/>
                <p:nvPr/>
              </p:nvCxnSpPr>
              <p:spPr>
                <a:xfrm flipH="1">
                  <a:off x="3204058" y="3568598"/>
                  <a:ext cx="65838" cy="672999"/>
                </a:xfrm>
                <a:prstGeom prst="line">
                  <a:avLst/>
                </a:prstGeom>
                <a:ln w="19050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193"/>
                <p:cNvCxnSpPr/>
                <p:nvPr/>
              </p:nvCxnSpPr>
              <p:spPr>
                <a:xfrm>
                  <a:off x="3341827" y="3568598"/>
                  <a:ext cx="65838" cy="672999"/>
                </a:xfrm>
                <a:prstGeom prst="line">
                  <a:avLst/>
                </a:prstGeom>
                <a:ln w="19050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194"/>
                <p:cNvCxnSpPr/>
                <p:nvPr/>
              </p:nvCxnSpPr>
              <p:spPr>
                <a:xfrm>
                  <a:off x="3254655" y="3719170"/>
                  <a:ext cx="102413" cy="73152"/>
                </a:xfrm>
                <a:prstGeom prst="line">
                  <a:avLst/>
                </a:prstGeom>
                <a:ln w="19050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195"/>
                <p:cNvCxnSpPr/>
                <p:nvPr/>
              </p:nvCxnSpPr>
              <p:spPr>
                <a:xfrm flipH="1">
                  <a:off x="3254655" y="3719170"/>
                  <a:ext cx="102413" cy="73152"/>
                </a:xfrm>
                <a:prstGeom prst="line">
                  <a:avLst/>
                </a:prstGeom>
                <a:ln w="19050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3" name="Group 196"/>
                <p:cNvGrpSpPr/>
                <p:nvPr/>
              </p:nvGrpSpPr>
              <p:grpSpPr>
                <a:xfrm>
                  <a:off x="3238806" y="3856940"/>
                  <a:ext cx="133502" cy="95359"/>
                  <a:chOff x="3231490" y="3856940"/>
                  <a:chExt cx="102413" cy="73152"/>
                </a:xfrm>
              </p:grpSpPr>
              <p:cxnSp>
                <p:nvCxnSpPr>
                  <p:cNvPr id="464" name="Straight Connector 197"/>
                  <p:cNvCxnSpPr/>
                  <p:nvPr/>
                </p:nvCxnSpPr>
                <p:spPr>
                  <a:xfrm>
                    <a:off x="3231490" y="3856940"/>
                    <a:ext cx="102413" cy="73152"/>
                  </a:xfrm>
                  <a:prstGeom prst="line">
                    <a:avLst/>
                  </a:prstGeom>
                  <a:ln w="19050">
                    <a:solidFill>
                      <a:srgbClr val="57575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5" name="Straight Connector 198"/>
                  <p:cNvCxnSpPr/>
                  <p:nvPr/>
                </p:nvCxnSpPr>
                <p:spPr>
                  <a:xfrm flipH="1">
                    <a:off x="3231490" y="3856940"/>
                    <a:ext cx="102413" cy="73152"/>
                  </a:xfrm>
                  <a:prstGeom prst="line">
                    <a:avLst/>
                  </a:prstGeom>
                  <a:ln w="19050">
                    <a:solidFill>
                      <a:srgbClr val="57575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58" name="Oval 191"/>
              <p:cNvSpPr/>
              <p:nvPr/>
            </p:nvSpPr>
            <p:spPr>
              <a:xfrm>
                <a:off x="3247950" y="3451555"/>
                <a:ext cx="138990" cy="13898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64" name="Group 199"/>
            <p:cNvGrpSpPr/>
            <p:nvPr/>
          </p:nvGrpSpPr>
          <p:grpSpPr>
            <a:xfrm>
              <a:off x="1888987" y="3869145"/>
              <a:ext cx="275207" cy="508077"/>
              <a:chOff x="3079699" y="3277209"/>
              <a:chExt cx="475488" cy="877825"/>
            </a:xfrm>
          </p:grpSpPr>
          <p:sp>
            <p:nvSpPr>
              <p:cNvPr id="442" name="Trapezoid 200"/>
              <p:cNvSpPr/>
              <p:nvPr/>
            </p:nvSpPr>
            <p:spPr>
              <a:xfrm>
                <a:off x="3079699" y="3920948"/>
                <a:ext cx="475488" cy="234086"/>
              </a:xfrm>
              <a:prstGeom prst="trapezoid">
                <a:avLst/>
              </a:prstGeom>
              <a:solidFill>
                <a:schemeClr val="bg1"/>
              </a:solidFill>
              <a:ln w="2857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43" name="Arc 201"/>
              <p:cNvSpPr/>
              <p:nvPr/>
            </p:nvSpPr>
            <p:spPr>
              <a:xfrm>
                <a:off x="3171139" y="3364992"/>
                <a:ext cx="292608" cy="292608"/>
              </a:xfrm>
              <a:prstGeom prst="arc">
                <a:avLst>
                  <a:gd name="adj1" fmla="val 12821392"/>
                  <a:gd name="adj2" fmla="val 19424774"/>
                </a:avLst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4" name="Arc 202"/>
              <p:cNvSpPr/>
              <p:nvPr/>
            </p:nvSpPr>
            <p:spPr>
              <a:xfrm>
                <a:off x="3109570" y="3277209"/>
                <a:ext cx="415747" cy="415747"/>
              </a:xfrm>
              <a:prstGeom prst="arc">
                <a:avLst>
                  <a:gd name="adj1" fmla="val 12821392"/>
                  <a:gd name="adj2" fmla="val 19424774"/>
                </a:avLst>
              </a:prstGeom>
              <a:ln w="1905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45" name="Group 203"/>
              <p:cNvGrpSpPr/>
              <p:nvPr/>
            </p:nvGrpSpPr>
            <p:grpSpPr>
              <a:xfrm>
                <a:off x="3215640" y="3568599"/>
                <a:ext cx="203607" cy="454762"/>
                <a:chOff x="3204058" y="3568598"/>
                <a:chExt cx="203607" cy="672999"/>
              </a:xfrm>
            </p:grpSpPr>
            <p:cxnSp>
              <p:nvCxnSpPr>
                <p:cNvPr id="447" name="Straight Connector 205"/>
                <p:cNvCxnSpPr/>
                <p:nvPr/>
              </p:nvCxnSpPr>
              <p:spPr>
                <a:xfrm flipH="1">
                  <a:off x="3204058" y="3568598"/>
                  <a:ext cx="65838" cy="672999"/>
                </a:xfrm>
                <a:prstGeom prst="line">
                  <a:avLst/>
                </a:prstGeom>
                <a:ln w="19050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206"/>
                <p:cNvCxnSpPr/>
                <p:nvPr/>
              </p:nvCxnSpPr>
              <p:spPr>
                <a:xfrm>
                  <a:off x="3341827" y="3568598"/>
                  <a:ext cx="65838" cy="672999"/>
                </a:xfrm>
                <a:prstGeom prst="line">
                  <a:avLst/>
                </a:prstGeom>
                <a:ln w="19050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207"/>
                <p:cNvCxnSpPr/>
                <p:nvPr/>
              </p:nvCxnSpPr>
              <p:spPr>
                <a:xfrm>
                  <a:off x="3254655" y="3719170"/>
                  <a:ext cx="102413" cy="73152"/>
                </a:xfrm>
                <a:prstGeom prst="line">
                  <a:avLst/>
                </a:prstGeom>
                <a:ln w="19050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208"/>
                <p:cNvCxnSpPr/>
                <p:nvPr/>
              </p:nvCxnSpPr>
              <p:spPr>
                <a:xfrm flipH="1">
                  <a:off x="3254655" y="3719170"/>
                  <a:ext cx="102413" cy="73152"/>
                </a:xfrm>
                <a:prstGeom prst="line">
                  <a:avLst/>
                </a:prstGeom>
                <a:ln w="19050">
                  <a:solidFill>
                    <a:srgbClr val="5757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51" name="Group 209"/>
                <p:cNvGrpSpPr/>
                <p:nvPr/>
              </p:nvGrpSpPr>
              <p:grpSpPr>
                <a:xfrm>
                  <a:off x="3238806" y="3856940"/>
                  <a:ext cx="133502" cy="95359"/>
                  <a:chOff x="3231490" y="3856940"/>
                  <a:chExt cx="102413" cy="73152"/>
                </a:xfrm>
              </p:grpSpPr>
              <p:cxnSp>
                <p:nvCxnSpPr>
                  <p:cNvPr id="452" name="Straight Connector 210"/>
                  <p:cNvCxnSpPr/>
                  <p:nvPr/>
                </p:nvCxnSpPr>
                <p:spPr>
                  <a:xfrm>
                    <a:off x="3231490" y="3856940"/>
                    <a:ext cx="102413" cy="73152"/>
                  </a:xfrm>
                  <a:prstGeom prst="line">
                    <a:avLst/>
                  </a:prstGeom>
                  <a:ln w="19050">
                    <a:solidFill>
                      <a:srgbClr val="57575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Straight Connector 211"/>
                  <p:cNvCxnSpPr/>
                  <p:nvPr/>
                </p:nvCxnSpPr>
                <p:spPr>
                  <a:xfrm flipH="1">
                    <a:off x="3231490" y="3856940"/>
                    <a:ext cx="102413" cy="73152"/>
                  </a:xfrm>
                  <a:prstGeom prst="line">
                    <a:avLst/>
                  </a:prstGeom>
                  <a:ln w="19050">
                    <a:solidFill>
                      <a:srgbClr val="57575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46" name="Oval 204"/>
              <p:cNvSpPr/>
              <p:nvPr/>
            </p:nvSpPr>
            <p:spPr>
              <a:xfrm>
                <a:off x="3247950" y="3451555"/>
                <a:ext cx="138990" cy="13898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65" name="Group 212"/>
            <p:cNvGrpSpPr/>
            <p:nvPr/>
          </p:nvGrpSpPr>
          <p:grpSpPr>
            <a:xfrm>
              <a:off x="1858465" y="4435315"/>
              <a:ext cx="336749" cy="100434"/>
              <a:chOff x="2457907" y="2889503"/>
              <a:chExt cx="416967" cy="124359"/>
            </a:xfrm>
          </p:grpSpPr>
          <p:sp>
            <p:nvSpPr>
              <p:cNvPr id="437" name="Rounded Rectangle 213"/>
              <p:cNvSpPr/>
              <p:nvPr/>
            </p:nvSpPr>
            <p:spPr>
              <a:xfrm>
                <a:off x="2457907" y="2889503"/>
                <a:ext cx="416967" cy="12435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38" name="Oval 214"/>
              <p:cNvSpPr/>
              <p:nvPr/>
            </p:nvSpPr>
            <p:spPr>
              <a:xfrm>
                <a:off x="2521862" y="2936594"/>
                <a:ext cx="37651" cy="37652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39" name="Oval 215"/>
              <p:cNvSpPr/>
              <p:nvPr/>
            </p:nvSpPr>
            <p:spPr>
              <a:xfrm>
                <a:off x="2601517" y="2936594"/>
                <a:ext cx="37651" cy="37652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40" name="Oval 216"/>
              <p:cNvSpPr/>
              <p:nvPr/>
            </p:nvSpPr>
            <p:spPr>
              <a:xfrm>
                <a:off x="2681172" y="2936594"/>
                <a:ext cx="37651" cy="37652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41" name="Oval 217"/>
              <p:cNvSpPr/>
              <p:nvPr/>
            </p:nvSpPr>
            <p:spPr>
              <a:xfrm>
                <a:off x="2760827" y="2936594"/>
                <a:ext cx="37651" cy="37652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366" name="Elbow Connector 218"/>
            <p:cNvCxnSpPr>
              <a:endCxn id="534" idx="0"/>
            </p:cNvCxnSpPr>
            <p:nvPr/>
          </p:nvCxnSpPr>
          <p:spPr>
            <a:xfrm rot="5400000">
              <a:off x="677308" y="4801153"/>
              <a:ext cx="883730" cy="322218"/>
            </a:xfrm>
            <a:prstGeom prst="bentConnector3">
              <a:avLst>
                <a:gd name="adj1" fmla="val 10250"/>
              </a:avLst>
            </a:prstGeom>
            <a:ln w="3175" cmpd="sng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Elbow Connector 219"/>
            <p:cNvCxnSpPr>
              <a:endCxn id="529" idx="0"/>
            </p:cNvCxnSpPr>
            <p:nvPr/>
          </p:nvCxnSpPr>
          <p:spPr>
            <a:xfrm rot="16200000" flipH="1">
              <a:off x="1341392" y="4760392"/>
              <a:ext cx="867000" cy="420469"/>
            </a:xfrm>
            <a:prstGeom prst="bentConnector3">
              <a:avLst>
                <a:gd name="adj1" fmla="val 7553"/>
              </a:avLst>
            </a:prstGeom>
            <a:ln w="3175" cmpd="sng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TextBox 220"/>
            <p:cNvSpPr txBox="1"/>
            <p:nvPr/>
          </p:nvSpPr>
          <p:spPr bwMode="gray">
            <a:xfrm>
              <a:off x="1874950" y="4641210"/>
              <a:ext cx="351902" cy="1945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Modem</a:t>
              </a:r>
              <a:br>
                <a:rPr lang="en-US" sz="800" b="1" dirty="0" smtClean="0">
                  <a:solidFill>
                    <a:srgbClr val="575757"/>
                  </a:solidFill>
                  <a:latin typeface="GE Inspira"/>
                </a:rPr>
              </a:b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gateway</a:t>
              </a:r>
            </a:p>
          </p:txBody>
        </p:sp>
        <p:cxnSp>
          <p:nvCxnSpPr>
            <p:cNvPr id="369" name="Elbow Connector 221"/>
            <p:cNvCxnSpPr>
              <a:endCxn id="544" idx="0"/>
            </p:cNvCxnSpPr>
            <p:nvPr/>
          </p:nvCxnSpPr>
          <p:spPr>
            <a:xfrm rot="16200000" flipH="1">
              <a:off x="1405469" y="4612671"/>
              <a:ext cx="323760" cy="172667"/>
            </a:xfrm>
            <a:prstGeom prst="bentConnector3">
              <a:avLst/>
            </a:prstGeom>
            <a:ln w="3175" cmpd="sng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Elbow Connector 222"/>
            <p:cNvCxnSpPr/>
            <p:nvPr/>
          </p:nvCxnSpPr>
          <p:spPr>
            <a:xfrm rot="5400000">
              <a:off x="1113004" y="4629130"/>
              <a:ext cx="334556" cy="150550"/>
            </a:xfrm>
            <a:prstGeom prst="bentConnector3">
              <a:avLst/>
            </a:prstGeom>
            <a:ln w="3175" cmpd="sng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223"/>
            <p:cNvCxnSpPr/>
            <p:nvPr/>
          </p:nvCxnSpPr>
          <p:spPr>
            <a:xfrm>
              <a:off x="1422468" y="4537124"/>
              <a:ext cx="0" cy="853122"/>
            </a:xfrm>
            <a:prstGeom prst="line">
              <a:avLst/>
            </a:prstGeom>
            <a:ln w="3175" cmpd="sng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Elbow Connector 224"/>
            <p:cNvCxnSpPr>
              <a:endCxn id="435" idx="0"/>
            </p:cNvCxnSpPr>
            <p:nvPr/>
          </p:nvCxnSpPr>
          <p:spPr>
            <a:xfrm rot="16200000" flipH="1">
              <a:off x="4341352" y="4788179"/>
              <a:ext cx="858636" cy="373258"/>
            </a:xfrm>
            <a:prstGeom prst="bentConnector3">
              <a:avLst>
                <a:gd name="adj1" fmla="val 7140"/>
              </a:avLst>
            </a:prstGeom>
            <a:ln w="3175" cmpd="sng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3" name="Group 225"/>
            <p:cNvGrpSpPr/>
            <p:nvPr/>
          </p:nvGrpSpPr>
          <p:grpSpPr>
            <a:xfrm>
              <a:off x="4738315" y="5404127"/>
              <a:ext cx="437967" cy="208556"/>
              <a:chOff x="1252764" y="5413169"/>
              <a:chExt cx="498764" cy="237507"/>
            </a:xfrm>
          </p:grpSpPr>
          <p:grpSp>
            <p:nvGrpSpPr>
              <p:cNvPr id="430" name="Group 226"/>
              <p:cNvGrpSpPr/>
              <p:nvPr/>
            </p:nvGrpSpPr>
            <p:grpSpPr>
              <a:xfrm>
                <a:off x="1252764" y="5413169"/>
                <a:ext cx="498764" cy="237507"/>
                <a:chOff x="1252764" y="5419519"/>
                <a:chExt cx="498764" cy="237507"/>
              </a:xfrm>
            </p:grpSpPr>
            <p:sp>
              <p:nvSpPr>
                <p:cNvPr id="435" name="Rectangle 231"/>
                <p:cNvSpPr/>
                <p:nvPr/>
              </p:nvSpPr>
              <p:spPr>
                <a:xfrm>
                  <a:off x="1252764" y="5419519"/>
                  <a:ext cx="498764" cy="237507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59595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</a:pPr>
                  <a:endParaRPr lang="en-US" sz="2400" dirty="0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6" name="TextBox 232"/>
                <p:cNvSpPr txBox="1"/>
                <p:nvPr/>
              </p:nvSpPr>
              <p:spPr>
                <a:xfrm>
                  <a:off x="1662464" y="5538275"/>
                  <a:ext cx="64120" cy="112851"/>
                </a:xfrm>
                <a:prstGeom prst="rect">
                  <a:avLst/>
                </a:prstGeom>
                <a:noFill/>
                <a:ln>
                  <a:solidFill>
                    <a:srgbClr val="FFFFFF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</a:pPr>
                  <a:r>
                    <a:rPr lang="en-US" sz="800" dirty="0" smtClean="0">
                      <a:solidFill>
                        <a:srgbClr val="575757"/>
                      </a:solidFill>
                      <a:latin typeface="GE Inspira Medium"/>
                    </a:rPr>
                    <a:t>F</a:t>
                  </a:r>
                </a:p>
              </p:txBody>
            </p:sp>
          </p:grpSp>
          <p:grpSp>
            <p:nvGrpSpPr>
              <p:cNvPr id="431" name="Group 227"/>
              <p:cNvGrpSpPr/>
              <p:nvPr/>
            </p:nvGrpSpPr>
            <p:grpSpPr>
              <a:xfrm>
                <a:off x="1352550" y="5452741"/>
                <a:ext cx="152400" cy="163822"/>
                <a:chOff x="1339850" y="5407024"/>
                <a:chExt cx="254000" cy="273037"/>
              </a:xfrm>
            </p:grpSpPr>
            <p:cxnSp>
              <p:nvCxnSpPr>
                <p:cNvPr id="432" name="Straight Connector 228"/>
                <p:cNvCxnSpPr/>
                <p:nvPr/>
              </p:nvCxnSpPr>
              <p:spPr>
                <a:xfrm>
                  <a:off x="1339850" y="5543550"/>
                  <a:ext cx="254000" cy="0"/>
                </a:xfrm>
                <a:prstGeom prst="line">
                  <a:avLst/>
                </a:prstGeom>
                <a:ln w="12700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3" name="Teardrop 229"/>
                <p:cNvSpPr/>
                <p:nvPr/>
              </p:nvSpPr>
              <p:spPr>
                <a:xfrm rot="7920000">
                  <a:off x="1416050" y="5410199"/>
                  <a:ext cx="107950" cy="101600"/>
                </a:xfrm>
                <a:prstGeom prst="teardrop">
                  <a:avLst/>
                </a:prstGeom>
                <a:solidFill>
                  <a:schemeClr val="bg1"/>
                </a:solidFill>
                <a:ln w="12700">
                  <a:solidFill>
                    <a:srgbClr val="59595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</a:pPr>
                  <a:endParaRPr lang="en-US" sz="2400" dirty="0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4" name="Teardrop 230"/>
                <p:cNvSpPr/>
                <p:nvPr/>
              </p:nvSpPr>
              <p:spPr>
                <a:xfrm rot="13680000" flipV="1">
                  <a:off x="1416050" y="5575286"/>
                  <a:ext cx="107950" cy="101600"/>
                </a:xfrm>
                <a:prstGeom prst="teardrop">
                  <a:avLst/>
                </a:prstGeom>
                <a:solidFill>
                  <a:schemeClr val="bg1"/>
                </a:solidFill>
                <a:ln w="12700">
                  <a:solidFill>
                    <a:srgbClr val="59595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</a:pPr>
                  <a:endParaRPr lang="en-US" sz="2400" dirty="0" smtClean="0">
                    <a:solidFill>
                      <a:srgbClr val="FFFFFF"/>
                    </a:solidFill>
                  </a:endParaRPr>
                </a:p>
              </p:txBody>
            </p:sp>
          </p:grpSp>
        </p:grpSp>
        <p:cxnSp>
          <p:nvCxnSpPr>
            <p:cNvPr id="374" name="Elbow Connector 233"/>
            <p:cNvCxnSpPr>
              <a:endCxn id="519" idx="0"/>
            </p:cNvCxnSpPr>
            <p:nvPr/>
          </p:nvCxnSpPr>
          <p:spPr>
            <a:xfrm rot="5400000">
              <a:off x="3689816" y="4769184"/>
              <a:ext cx="875364" cy="394523"/>
            </a:xfrm>
            <a:prstGeom prst="bentConnector3">
              <a:avLst>
                <a:gd name="adj1" fmla="val 8914"/>
              </a:avLst>
            </a:prstGeom>
            <a:ln w="3175" cmpd="sng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TextBox 234"/>
            <p:cNvSpPr txBox="1"/>
            <p:nvPr/>
          </p:nvSpPr>
          <p:spPr bwMode="gray">
            <a:xfrm>
              <a:off x="3715017" y="4641210"/>
              <a:ext cx="351902" cy="1945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Modem</a:t>
              </a:r>
              <a:br>
                <a:rPr lang="en-US" sz="800" b="1" dirty="0" smtClean="0">
                  <a:solidFill>
                    <a:srgbClr val="575757"/>
                  </a:solidFill>
                  <a:latin typeface="GE Inspira"/>
                </a:rPr>
              </a:b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gateway</a:t>
              </a:r>
            </a:p>
          </p:txBody>
        </p:sp>
        <p:cxnSp>
          <p:nvCxnSpPr>
            <p:cNvPr id="376" name="Elbow Connector 235"/>
            <p:cNvCxnSpPr/>
            <p:nvPr/>
          </p:nvCxnSpPr>
          <p:spPr>
            <a:xfrm rot="16200000" flipH="1">
              <a:off x="4437669" y="4616581"/>
              <a:ext cx="309466" cy="150551"/>
            </a:xfrm>
            <a:prstGeom prst="bentConnector3">
              <a:avLst/>
            </a:prstGeom>
            <a:ln w="3175" cmpd="sng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Elbow Connector 236"/>
            <p:cNvCxnSpPr/>
            <p:nvPr/>
          </p:nvCxnSpPr>
          <p:spPr>
            <a:xfrm rot="5400000">
              <a:off x="4124022" y="4620764"/>
              <a:ext cx="342922" cy="175643"/>
            </a:xfrm>
            <a:prstGeom prst="bentConnector3">
              <a:avLst>
                <a:gd name="adj1" fmla="val 45122"/>
              </a:avLst>
            </a:prstGeom>
            <a:ln w="3175" cmpd="sng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237"/>
            <p:cNvCxnSpPr/>
            <p:nvPr/>
          </p:nvCxnSpPr>
          <p:spPr>
            <a:xfrm>
              <a:off x="4450215" y="4537124"/>
              <a:ext cx="0" cy="853122"/>
            </a:xfrm>
            <a:prstGeom prst="line">
              <a:avLst/>
            </a:prstGeom>
            <a:ln w="3175" cmpd="sng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Elbow Connector 238"/>
            <p:cNvCxnSpPr/>
            <p:nvPr/>
          </p:nvCxnSpPr>
          <p:spPr>
            <a:xfrm rot="16200000" flipH="1">
              <a:off x="5224051" y="2901802"/>
              <a:ext cx="1341335" cy="965298"/>
            </a:xfrm>
            <a:prstGeom prst="bentConnector3">
              <a:avLst>
                <a:gd name="adj1" fmla="val 50000"/>
              </a:avLst>
            </a:prstGeom>
            <a:ln w="3175" cmpd="sng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239"/>
            <p:cNvCxnSpPr/>
            <p:nvPr/>
          </p:nvCxnSpPr>
          <p:spPr>
            <a:xfrm>
              <a:off x="5780081" y="2463656"/>
              <a:ext cx="1304775" cy="0"/>
            </a:xfrm>
            <a:prstGeom prst="line">
              <a:avLst/>
            </a:prstGeom>
            <a:ln w="3175" cmpd="sng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240"/>
            <p:cNvCxnSpPr/>
            <p:nvPr/>
          </p:nvCxnSpPr>
          <p:spPr>
            <a:xfrm>
              <a:off x="6683387" y="2462867"/>
              <a:ext cx="0" cy="259282"/>
            </a:xfrm>
            <a:prstGeom prst="line">
              <a:avLst/>
            </a:prstGeom>
            <a:ln w="3175" cmpd="sng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2" name="TextBox 241"/>
            <p:cNvSpPr txBox="1"/>
            <p:nvPr/>
          </p:nvSpPr>
          <p:spPr>
            <a:xfrm>
              <a:off x="6559787" y="3052061"/>
              <a:ext cx="282929" cy="1945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HML</a:t>
              </a:r>
              <a:br>
                <a:rPr lang="en-US" sz="800" b="1" dirty="0" smtClean="0">
                  <a:solidFill>
                    <a:srgbClr val="575757"/>
                  </a:solidFill>
                  <a:latin typeface="GE Inspira"/>
                </a:rPr>
              </a:b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station</a:t>
              </a:r>
            </a:p>
          </p:txBody>
        </p:sp>
        <p:sp>
          <p:nvSpPr>
            <p:cNvPr id="383" name="TextBox 242"/>
            <p:cNvSpPr txBox="1"/>
            <p:nvPr/>
          </p:nvSpPr>
          <p:spPr>
            <a:xfrm>
              <a:off x="5873364" y="2224031"/>
              <a:ext cx="836117" cy="1945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Corporate enterprise</a:t>
              </a:r>
              <a:br>
                <a:rPr lang="en-US" sz="800" b="1" dirty="0" smtClean="0">
                  <a:solidFill>
                    <a:srgbClr val="575757"/>
                  </a:solidFill>
                  <a:latin typeface="GE Inspira"/>
                </a:rPr>
              </a:b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network</a:t>
              </a:r>
            </a:p>
          </p:txBody>
        </p:sp>
        <p:sp>
          <p:nvSpPr>
            <p:cNvPr id="384" name="TextBox 245"/>
            <p:cNvSpPr txBox="1"/>
            <p:nvPr/>
          </p:nvSpPr>
          <p:spPr>
            <a:xfrm>
              <a:off x="5315862" y="2477995"/>
              <a:ext cx="199879" cy="972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WAN</a:t>
              </a:r>
            </a:p>
          </p:txBody>
        </p:sp>
        <p:sp>
          <p:nvSpPr>
            <p:cNvPr id="385" name="TextBox 246"/>
            <p:cNvSpPr txBox="1"/>
            <p:nvPr/>
          </p:nvSpPr>
          <p:spPr bwMode="gray">
            <a:xfrm>
              <a:off x="2151658" y="1620180"/>
              <a:ext cx="1272846" cy="990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PRIMARY CONTROL CENTER</a:t>
              </a:r>
            </a:p>
          </p:txBody>
        </p:sp>
        <p:sp>
          <p:nvSpPr>
            <p:cNvPr id="386" name="TextBox 247"/>
            <p:cNvSpPr txBox="1"/>
            <p:nvPr/>
          </p:nvSpPr>
          <p:spPr bwMode="gray">
            <a:xfrm>
              <a:off x="2141198" y="1475759"/>
              <a:ext cx="1468397" cy="1170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BACKUP CONTROL CENTER</a:t>
              </a:r>
            </a:p>
          </p:txBody>
        </p:sp>
        <p:cxnSp>
          <p:nvCxnSpPr>
            <p:cNvPr id="387" name="Elbow Connector 248"/>
            <p:cNvCxnSpPr>
              <a:endCxn id="429" idx="1"/>
            </p:cNvCxnSpPr>
            <p:nvPr/>
          </p:nvCxnSpPr>
          <p:spPr>
            <a:xfrm flipV="1">
              <a:off x="4751632" y="1641955"/>
              <a:ext cx="2212349" cy="597926"/>
            </a:xfrm>
            <a:prstGeom prst="bentConnector3">
              <a:avLst>
                <a:gd name="adj1" fmla="val 25348"/>
              </a:avLst>
            </a:prstGeom>
            <a:ln w="3175" cmpd="sng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8" name="Freeform 29"/>
            <p:cNvSpPr/>
            <p:nvPr/>
          </p:nvSpPr>
          <p:spPr bwMode="auto">
            <a:xfrm>
              <a:off x="5004535" y="2222217"/>
              <a:ext cx="818417" cy="498824"/>
            </a:xfrm>
            <a:custGeom>
              <a:avLst/>
              <a:gdLst/>
              <a:ahLst/>
              <a:cxnLst>
                <a:cxn ang="0">
                  <a:pos x="115" y="177"/>
                </a:cxn>
                <a:cxn ang="0">
                  <a:pos x="448" y="95"/>
                </a:cxn>
                <a:cxn ang="0">
                  <a:pos x="653" y="194"/>
                </a:cxn>
                <a:cxn ang="0">
                  <a:pos x="799" y="340"/>
                </a:cxn>
                <a:cxn ang="0">
                  <a:pos x="646" y="486"/>
                </a:cxn>
                <a:cxn ang="0">
                  <a:pos x="632" y="486"/>
                </a:cxn>
                <a:cxn ang="0">
                  <a:pos x="619" y="486"/>
                </a:cxn>
                <a:cxn ang="0">
                  <a:pos x="605" y="486"/>
                </a:cxn>
                <a:cxn ang="0">
                  <a:pos x="591" y="486"/>
                </a:cxn>
                <a:cxn ang="0">
                  <a:pos x="578" y="486"/>
                </a:cxn>
                <a:cxn ang="0">
                  <a:pos x="564" y="486"/>
                </a:cxn>
                <a:cxn ang="0">
                  <a:pos x="550" y="486"/>
                </a:cxn>
                <a:cxn ang="0">
                  <a:pos x="536" y="486"/>
                </a:cxn>
                <a:cxn ang="0">
                  <a:pos x="523" y="486"/>
                </a:cxn>
                <a:cxn ang="0">
                  <a:pos x="509" y="486"/>
                </a:cxn>
                <a:cxn ang="0">
                  <a:pos x="495" y="486"/>
                </a:cxn>
                <a:cxn ang="0">
                  <a:pos x="482" y="486"/>
                </a:cxn>
                <a:cxn ang="0">
                  <a:pos x="468" y="486"/>
                </a:cxn>
                <a:cxn ang="0">
                  <a:pos x="454" y="486"/>
                </a:cxn>
                <a:cxn ang="0">
                  <a:pos x="440" y="486"/>
                </a:cxn>
                <a:cxn ang="0">
                  <a:pos x="427" y="486"/>
                </a:cxn>
                <a:cxn ang="0">
                  <a:pos x="413" y="486"/>
                </a:cxn>
                <a:cxn ang="0">
                  <a:pos x="399" y="486"/>
                </a:cxn>
                <a:cxn ang="0">
                  <a:pos x="386" y="486"/>
                </a:cxn>
                <a:cxn ang="0">
                  <a:pos x="372" y="486"/>
                </a:cxn>
                <a:cxn ang="0">
                  <a:pos x="358" y="486"/>
                </a:cxn>
                <a:cxn ang="0">
                  <a:pos x="344" y="486"/>
                </a:cxn>
                <a:cxn ang="0">
                  <a:pos x="331" y="486"/>
                </a:cxn>
                <a:cxn ang="0">
                  <a:pos x="317" y="486"/>
                </a:cxn>
                <a:cxn ang="0">
                  <a:pos x="303" y="486"/>
                </a:cxn>
                <a:cxn ang="0">
                  <a:pos x="290" y="486"/>
                </a:cxn>
                <a:cxn ang="0">
                  <a:pos x="276" y="486"/>
                </a:cxn>
                <a:cxn ang="0">
                  <a:pos x="262" y="486"/>
                </a:cxn>
                <a:cxn ang="0">
                  <a:pos x="248" y="486"/>
                </a:cxn>
                <a:cxn ang="0">
                  <a:pos x="235" y="486"/>
                </a:cxn>
                <a:cxn ang="0">
                  <a:pos x="221" y="486"/>
                </a:cxn>
                <a:cxn ang="0">
                  <a:pos x="207" y="486"/>
                </a:cxn>
                <a:cxn ang="0">
                  <a:pos x="194" y="486"/>
                </a:cxn>
                <a:cxn ang="0">
                  <a:pos x="180" y="486"/>
                </a:cxn>
                <a:cxn ang="0">
                  <a:pos x="166" y="486"/>
                </a:cxn>
                <a:cxn ang="0">
                  <a:pos x="152" y="486"/>
                </a:cxn>
                <a:cxn ang="0">
                  <a:pos x="0" y="340"/>
                </a:cxn>
              </a:cxnLst>
              <a:rect l="0" t="0" r="r" b="b"/>
              <a:pathLst>
                <a:path w="799" h="486">
                  <a:moveTo>
                    <a:pt x="116" y="197"/>
                  </a:moveTo>
                  <a:cubicBezTo>
                    <a:pt x="115" y="190"/>
                    <a:pt x="115" y="184"/>
                    <a:pt x="115" y="177"/>
                  </a:cubicBezTo>
                  <a:cubicBezTo>
                    <a:pt x="115" y="79"/>
                    <a:pt x="194" y="0"/>
                    <a:pt x="292" y="0"/>
                  </a:cubicBezTo>
                  <a:cubicBezTo>
                    <a:pt x="360" y="0"/>
                    <a:pt x="419" y="38"/>
                    <a:pt x="448" y="95"/>
                  </a:cubicBezTo>
                  <a:cubicBezTo>
                    <a:pt x="469" y="80"/>
                    <a:pt x="495" y="72"/>
                    <a:pt x="522" y="72"/>
                  </a:cubicBezTo>
                  <a:cubicBezTo>
                    <a:pt x="592" y="72"/>
                    <a:pt x="649" y="126"/>
                    <a:pt x="653" y="194"/>
                  </a:cubicBezTo>
                  <a:cubicBezTo>
                    <a:pt x="653" y="194"/>
                    <a:pt x="653" y="194"/>
                    <a:pt x="653" y="194"/>
                  </a:cubicBezTo>
                  <a:cubicBezTo>
                    <a:pt x="734" y="194"/>
                    <a:pt x="799" y="260"/>
                    <a:pt x="799" y="340"/>
                  </a:cubicBezTo>
                  <a:cubicBezTo>
                    <a:pt x="799" y="421"/>
                    <a:pt x="734" y="486"/>
                    <a:pt x="653" y="486"/>
                  </a:cubicBezTo>
                  <a:cubicBezTo>
                    <a:pt x="651" y="486"/>
                    <a:pt x="648" y="486"/>
                    <a:pt x="646" y="486"/>
                  </a:cubicBezTo>
                  <a:cubicBezTo>
                    <a:pt x="644" y="486"/>
                    <a:pt x="642" y="486"/>
                    <a:pt x="639" y="486"/>
                  </a:cubicBezTo>
                  <a:cubicBezTo>
                    <a:pt x="637" y="486"/>
                    <a:pt x="635" y="486"/>
                    <a:pt x="632" y="486"/>
                  </a:cubicBezTo>
                  <a:cubicBezTo>
                    <a:pt x="630" y="486"/>
                    <a:pt x="628" y="486"/>
                    <a:pt x="626" y="486"/>
                  </a:cubicBezTo>
                  <a:cubicBezTo>
                    <a:pt x="623" y="486"/>
                    <a:pt x="621" y="486"/>
                    <a:pt x="619" y="486"/>
                  </a:cubicBezTo>
                  <a:cubicBezTo>
                    <a:pt x="616" y="486"/>
                    <a:pt x="614" y="486"/>
                    <a:pt x="612" y="486"/>
                  </a:cubicBezTo>
                  <a:cubicBezTo>
                    <a:pt x="610" y="486"/>
                    <a:pt x="607" y="486"/>
                    <a:pt x="605" y="486"/>
                  </a:cubicBezTo>
                  <a:cubicBezTo>
                    <a:pt x="603" y="486"/>
                    <a:pt x="600" y="486"/>
                    <a:pt x="598" y="486"/>
                  </a:cubicBezTo>
                  <a:cubicBezTo>
                    <a:pt x="596" y="486"/>
                    <a:pt x="594" y="486"/>
                    <a:pt x="591" y="486"/>
                  </a:cubicBezTo>
                  <a:cubicBezTo>
                    <a:pt x="589" y="486"/>
                    <a:pt x="587" y="486"/>
                    <a:pt x="584" y="486"/>
                  </a:cubicBezTo>
                  <a:cubicBezTo>
                    <a:pt x="582" y="486"/>
                    <a:pt x="580" y="486"/>
                    <a:pt x="578" y="486"/>
                  </a:cubicBezTo>
                  <a:cubicBezTo>
                    <a:pt x="575" y="486"/>
                    <a:pt x="573" y="486"/>
                    <a:pt x="571" y="486"/>
                  </a:cubicBezTo>
                  <a:cubicBezTo>
                    <a:pt x="568" y="486"/>
                    <a:pt x="566" y="486"/>
                    <a:pt x="564" y="486"/>
                  </a:cubicBezTo>
                  <a:cubicBezTo>
                    <a:pt x="562" y="486"/>
                    <a:pt x="559" y="486"/>
                    <a:pt x="557" y="486"/>
                  </a:cubicBezTo>
                  <a:cubicBezTo>
                    <a:pt x="555" y="486"/>
                    <a:pt x="552" y="486"/>
                    <a:pt x="550" y="486"/>
                  </a:cubicBezTo>
                  <a:cubicBezTo>
                    <a:pt x="548" y="486"/>
                    <a:pt x="546" y="486"/>
                    <a:pt x="543" y="486"/>
                  </a:cubicBezTo>
                  <a:cubicBezTo>
                    <a:pt x="541" y="486"/>
                    <a:pt x="539" y="486"/>
                    <a:pt x="536" y="486"/>
                  </a:cubicBezTo>
                  <a:cubicBezTo>
                    <a:pt x="534" y="486"/>
                    <a:pt x="532" y="486"/>
                    <a:pt x="530" y="486"/>
                  </a:cubicBezTo>
                  <a:cubicBezTo>
                    <a:pt x="527" y="486"/>
                    <a:pt x="525" y="486"/>
                    <a:pt x="523" y="486"/>
                  </a:cubicBezTo>
                  <a:cubicBezTo>
                    <a:pt x="520" y="486"/>
                    <a:pt x="518" y="486"/>
                    <a:pt x="516" y="486"/>
                  </a:cubicBezTo>
                  <a:cubicBezTo>
                    <a:pt x="514" y="486"/>
                    <a:pt x="511" y="486"/>
                    <a:pt x="509" y="486"/>
                  </a:cubicBezTo>
                  <a:cubicBezTo>
                    <a:pt x="507" y="486"/>
                    <a:pt x="504" y="486"/>
                    <a:pt x="502" y="486"/>
                  </a:cubicBezTo>
                  <a:cubicBezTo>
                    <a:pt x="500" y="486"/>
                    <a:pt x="498" y="486"/>
                    <a:pt x="495" y="486"/>
                  </a:cubicBezTo>
                  <a:cubicBezTo>
                    <a:pt x="493" y="486"/>
                    <a:pt x="491" y="486"/>
                    <a:pt x="488" y="486"/>
                  </a:cubicBezTo>
                  <a:cubicBezTo>
                    <a:pt x="486" y="486"/>
                    <a:pt x="484" y="486"/>
                    <a:pt x="482" y="486"/>
                  </a:cubicBezTo>
                  <a:cubicBezTo>
                    <a:pt x="479" y="486"/>
                    <a:pt x="477" y="486"/>
                    <a:pt x="475" y="486"/>
                  </a:cubicBezTo>
                  <a:cubicBezTo>
                    <a:pt x="472" y="486"/>
                    <a:pt x="470" y="486"/>
                    <a:pt x="468" y="486"/>
                  </a:cubicBezTo>
                  <a:cubicBezTo>
                    <a:pt x="466" y="486"/>
                    <a:pt x="463" y="486"/>
                    <a:pt x="461" y="486"/>
                  </a:cubicBezTo>
                  <a:cubicBezTo>
                    <a:pt x="459" y="486"/>
                    <a:pt x="456" y="486"/>
                    <a:pt x="454" y="486"/>
                  </a:cubicBezTo>
                  <a:cubicBezTo>
                    <a:pt x="452" y="486"/>
                    <a:pt x="450" y="486"/>
                    <a:pt x="447" y="486"/>
                  </a:cubicBezTo>
                  <a:cubicBezTo>
                    <a:pt x="445" y="486"/>
                    <a:pt x="443" y="486"/>
                    <a:pt x="440" y="486"/>
                  </a:cubicBezTo>
                  <a:cubicBezTo>
                    <a:pt x="438" y="486"/>
                    <a:pt x="436" y="486"/>
                    <a:pt x="434" y="486"/>
                  </a:cubicBezTo>
                  <a:cubicBezTo>
                    <a:pt x="431" y="486"/>
                    <a:pt x="429" y="486"/>
                    <a:pt x="427" y="486"/>
                  </a:cubicBezTo>
                  <a:cubicBezTo>
                    <a:pt x="424" y="486"/>
                    <a:pt x="422" y="486"/>
                    <a:pt x="420" y="486"/>
                  </a:cubicBezTo>
                  <a:cubicBezTo>
                    <a:pt x="418" y="486"/>
                    <a:pt x="415" y="486"/>
                    <a:pt x="413" y="486"/>
                  </a:cubicBezTo>
                  <a:cubicBezTo>
                    <a:pt x="411" y="486"/>
                    <a:pt x="408" y="486"/>
                    <a:pt x="406" y="486"/>
                  </a:cubicBezTo>
                  <a:cubicBezTo>
                    <a:pt x="404" y="486"/>
                    <a:pt x="402" y="486"/>
                    <a:pt x="399" y="486"/>
                  </a:cubicBezTo>
                  <a:cubicBezTo>
                    <a:pt x="397" y="486"/>
                    <a:pt x="395" y="486"/>
                    <a:pt x="392" y="486"/>
                  </a:cubicBezTo>
                  <a:cubicBezTo>
                    <a:pt x="390" y="486"/>
                    <a:pt x="388" y="486"/>
                    <a:pt x="386" y="486"/>
                  </a:cubicBezTo>
                  <a:cubicBezTo>
                    <a:pt x="383" y="486"/>
                    <a:pt x="381" y="486"/>
                    <a:pt x="379" y="486"/>
                  </a:cubicBezTo>
                  <a:cubicBezTo>
                    <a:pt x="376" y="486"/>
                    <a:pt x="374" y="486"/>
                    <a:pt x="372" y="486"/>
                  </a:cubicBezTo>
                  <a:cubicBezTo>
                    <a:pt x="370" y="486"/>
                    <a:pt x="367" y="486"/>
                    <a:pt x="365" y="486"/>
                  </a:cubicBezTo>
                  <a:cubicBezTo>
                    <a:pt x="363" y="486"/>
                    <a:pt x="360" y="486"/>
                    <a:pt x="358" y="486"/>
                  </a:cubicBezTo>
                  <a:cubicBezTo>
                    <a:pt x="356" y="486"/>
                    <a:pt x="354" y="486"/>
                    <a:pt x="351" y="486"/>
                  </a:cubicBezTo>
                  <a:cubicBezTo>
                    <a:pt x="349" y="486"/>
                    <a:pt x="347" y="486"/>
                    <a:pt x="344" y="486"/>
                  </a:cubicBezTo>
                  <a:cubicBezTo>
                    <a:pt x="342" y="486"/>
                    <a:pt x="340" y="486"/>
                    <a:pt x="338" y="486"/>
                  </a:cubicBezTo>
                  <a:cubicBezTo>
                    <a:pt x="335" y="486"/>
                    <a:pt x="333" y="486"/>
                    <a:pt x="331" y="486"/>
                  </a:cubicBezTo>
                  <a:cubicBezTo>
                    <a:pt x="328" y="486"/>
                    <a:pt x="326" y="486"/>
                    <a:pt x="324" y="486"/>
                  </a:cubicBezTo>
                  <a:cubicBezTo>
                    <a:pt x="322" y="486"/>
                    <a:pt x="319" y="486"/>
                    <a:pt x="317" y="486"/>
                  </a:cubicBezTo>
                  <a:cubicBezTo>
                    <a:pt x="315" y="486"/>
                    <a:pt x="312" y="486"/>
                    <a:pt x="310" y="486"/>
                  </a:cubicBezTo>
                  <a:cubicBezTo>
                    <a:pt x="308" y="486"/>
                    <a:pt x="306" y="486"/>
                    <a:pt x="303" y="486"/>
                  </a:cubicBezTo>
                  <a:cubicBezTo>
                    <a:pt x="301" y="486"/>
                    <a:pt x="299" y="486"/>
                    <a:pt x="296" y="486"/>
                  </a:cubicBezTo>
                  <a:cubicBezTo>
                    <a:pt x="294" y="486"/>
                    <a:pt x="292" y="486"/>
                    <a:pt x="290" y="486"/>
                  </a:cubicBezTo>
                  <a:cubicBezTo>
                    <a:pt x="287" y="486"/>
                    <a:pt x="285" y="486"/>
                    <a:pt x="283" y="486"/>
                  </a:cubicBezTo>
                  <a:cubicBezTo>
                    <a:pt x="280" y="486"/>
                    <a:pt x="278" y="486"/>
                    <a:pt x="276" y="486"/>
                  </a:cubicBezTo>
                  <a:cubicBezTo>
                    <a:pt x="274" y="486"/>
                    <a:pt x="271" y="486"/>
                    <a:pt x="269" y="486"/>
                  </a:cubicBezTo>
                  <a:cubicBezTo>
                    <a:pt x="267" y="486"/>
                    <a:pt x="264" y="486"/>
                    <a:pt x="262" y="486"/>
                  </a:cubicBezTo>
                  <a:cubicBezTo>
                    <a:pt x="260" y="486"/>
                    <a:pt x="258" y="486"/>
                    <a:pt x="255" y="486"/>
                  </a:cubicBezTo>
                  <a:cubicBezTo>
                    <a:pt x="253" y="486"/>
                    <a:pt x="251" y="486"/>
                    <a:pt x="248" y="486"/>
                  </a:cubicBezTo>
                  <a:cubicBezTo>
                    <a:pt x="246" y="486"/>
                    <a:pt x="244" y="486"/>
                    <a:pt x="242" y="486"/>
                  </a:cubicBezTo>
                  <a:cubicBezTo>
                    <a:pt x="239" y="486"/>
                    <a:pt x="237" y="486"/>
                    <a:pt x="235" y="486"/>
                  </a:cubicBezTo>
                  <a:cubicBezTo>
                    <a:pt x="232" y="486"/>
                    <a:pt x="230" y="486"/>
                    <a:pt x="228" y="486"/>
                  </a:cubicBezTo>
                  <a:cubicBezTo>
                    <a:pt x="226" y="486"/>
                    <a:pt x="223" y="486"/>
                    <a:pt x="221" y="486"/>
                  </a:cubicBezTo>
                  <a:cubicBezTo>
                    <a:pt x="219" y="486"/>
                    <a:pt x="216" y="486"/>
                    <a:pt x="214" y="486"/>
                  </a:cubicBezTo>
                  <a:cubicBezTo>
                    <a:pt x="212" y="486"/>
                    <a:pt x="210" y="486"/>
                    <a:pt x="207" y="486"/>
                  </a:cubicBezTo>
                  <a:cubicBezTo>
                    <a:pt x="205" y="486"/>
                    <a:pt x="203" y="486"/>
                    <a:pt x="200" y="486"/>
                  </a:cubicBezTo>
                  <a:cubicBezTo>
                    <a:pt x="198" y="486"/>
                    <a:pt x="196" y="486"/>
                    <a:pt x="194" y="486"/>
                  </a:cubicBezTo>
                  <a:cubicBezTo>
                    <a:pt x="191" y="486"/>
                    <a:pt x="189" y="486"/>
                    <a:pt x="187" y="486"/>
                  </a:cubicBezTo>
                  <a:cubicBezTo>
                    <a:pt x="184" y="486"/>
                    <a:pt x="182" y="486"/>
                    <a:pt x="180" y="486"/>
                  </a:cubicBezTo>
                  <a:cubicBezTo>
                    <a:pt x="178" y="486"/>
                    <a:pt x="175" y="486"/>
                    <a:pt x="173" y="486"/>
                  </a:cubicBezTo>
                  <a:cubicBezTo>
                    <a:pt x="171" y="486"/>
                    <a:pt x="168" y="486"/>
                    <a:pt x="166" y="486"/>
                  </a:cubicBezTo>
                  <a:cubicBezTo>
                    <a:pt x="164" y="486"/>
                    <a:pt x="162" y="486"/>
                    <a:pt x="159" y="486"/>
                  </a:cubicBezTo>
                  <a:cubicBezTo>
                    <a:pt x="157" y="486"/>
                    <a:pt x="155" y="486"/>
                    <a:pt x="152" y="486"/>
                  </a:cubicBezTo>
                  <a:cubicBezTo>
                    <a:pt x="150" y="486"/>
                    <a:pt x="148" y="486"/>
                    <a:pt x="146" y="486"/>
                  </a:cubicBezTo>
                  <a:cubicBezTo>
                    <a:pt x="65" y="486"/>
                    <a:pt x="0" y="421"/>
                    <a:pt x="0" y="340"/>
                  </a:cubicBezTo>
                  <a:cubicBezTo>
                    <a:pt x="0" y="270"/>
                    <a:pt x="50" y="211"/>
                    <a:pt x="116" y="197"/>
                  </a:cubicBezTo>
                  <a:close/>
                </a:path>
              </a:pathLst>
            </a:custGeom>
            <a:noFill/>
            <a:ln w="57150" cap="flat">
              <a:solidFill>
                <a:srgbClr val="595959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defTabSz="732155">
                <a:defRPr/>
              </a:pPr>
              <a:endParaRPr lang="en-US" sz="2900" kern="0" dirty="0">
                <a:solidFill>
                  <a:srgbClr val="000000"/>
                </a:solidFill>
              </a:endParaRPr>
            </a:p>
          </p:txBody>
        </p:sp>
        <p:grpSp>
          <p:nvGrpSpPr>
            <p:cNvPr id="389" name="Group 250"/>
            <p:cNvGrpSpPr/>
            <p:nvPr/>
          </p:nvGrpSpPr>
          <p:grpSpPr>
            <a:xfrm>
              <a:off x="6963981" y="1469749"/>
              <a:ext cx="277504" cy="344414"/>
              <a:chOff x="1931205" y="2470214"/>
              <a:chExt cx="316026" cy="392224"/>
            </a:xfrm>
          </p:grpSpPr>
          <p:grpSp>
            <p:nvGrpSpPr>
              <p:cNvPr id="423" name="Group 274"/>
              <p:cNvGrpSpPr/>
              <p:nvPr/>
            </p:nvGrpSpPr>
            <p:grpSpPr>
              <a:xfrm>
                <a:off x="1931205" y="2470214"/>
                <a:ext cx="316026" cy="392224"/>
                <a:chOff x="7964110" y="3093917"/>
                <a:chExt cx="335894" cy="508914"/>
              </a:xfrm>
            </p:grpSpPr>
            <p:cxnSp>
              <p:nvCxnSpPr>
                <p:cNvPr id="426" name="Straight Connector 254"/>
                <p:cNvCxnSpPr/>
                <p:nvPr/>
              </p:nvCxnSpPr>
              <p:spPr>
                <a:xfrm>
                  <a:off x="8131023" y="3155195"/>
                  <a:ext cx="123198" cy="0"/>
                </a:xfrm>
                <a:prstGeom prst="line">
                  <a:avLst/>
                </a:prstGeom>
                <a:ln w="15875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255"/>
                <p:cNvCxnSpPr/>
                <p:nvPr/>
              </p:nvCxnSpPr>
              <p:spPr>
                <a:xfrm>
                  <a:off x="8131023" y="3188296"/>
                  <a:ext cx="123198" cy="0"/>
                </a:xfrm>
                <a:prstGeom prst="line">
                  <a:avLst/>
                </a:prstGeom>
                <a:ln w="15875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256"/>
                <p:cNvCxnSpPr/>
                <p:nvPr/>
              </p:nvCxnSpPr>
              <p:spPr>
                <a:xfrm>
                  <a:off x="8131023" y="3221398"/>
                  <a:ext cx="123198" cy="0"/>
                </a:xfrm>
                <a:prstGeom prst="line">
                  <a:avLst/>
                </a:prstGeom>
                <a:ln w="15875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9" name="Rectangle 257"/>
                <p:cNvSpPr/>
                <p:nvPr/>
              </p:nvSpPr>
              <p:spPr>
                <a:xfrm>
                  <a:off x="7964110" y="3093917"/>
                  <a:ext cx="335894" cy="508914"/>
                </a:xfrm>
                <a:prstGeom prst="rect">
                  <a:avLst/>
                </a:prstGeom>
                <a:noFill/>
                <a:ln w="28575">
                  <a:solidFill>
                    <a:srgbClr val="59595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24" name="Rectangle 252"/>
              <p:cNvSpPr/>
              <p:nvPr/>
            </p:nvSpPr>
            <p:spPr>
              <a:xfrm>
                <a:off x="2092147" y="2618841"/>
                <a:ext cx="102413" cy="197511"/>
              </a:xfrm>
              <a:prstGeom prst="rect">
                <a:avLst/>
              </a:prstGeom>
              <a:noFill/>
              <a:ln w="12700"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25" name="Rectangle 253"/>
              <p:cNvSpPr/>
              <p:nvPr/>
            </p:nvSpPr>
            <p:spPr>
              <a:xfrm>
                <a:off x="2004364" y="2501798"/>
                <a:ext cx="45719" cy="117044"/>
              </a:xfrm>
              <a:prstGeom prst="rect">
                <a:avLst/>
              </a:prstGeom>
              <a:solidFill>
                <a:srgbClr val="575757"/>
              </a:solidFill>
              <a:ln w="9525"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90" name="TextBox 258"/>
            <p:cNvSpPr txBox="1"/>
            <p:nvPr/>
          </p:nvSpPr>
          <p:spPr bwMode="gray">
            <a:xfrm>
              <a:off x="5882702" y="1122764"/>
              <a:ext cx="1544993" cy="1170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REGIONAL CONTROL CENTER</a:t>
              </a:r>
            </a:p>
          </p:txBody>
        </p:sp>
        <p:cxnSp>
          <p:nvCxnSpPr>
            <p:cNvPr id="391" name="Straight Connector 259"/>
            <p:cNvCxnSpPr/>
            <p:nvPr/>
          </p:nvCxnSpPr>
          <p:spPr>
            <a:xfrm>
              <a:off x="6486282" y="1520267"/>
              <a:ext cx="0" cy="113623"/>
            </a:xfrm>
            <a:prstGeom prst="line">
              <a:avLst/>
            </a:prstGeom>
            <a:ln w="3175" cmpd="sng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2" name="Group 260"/>
            <p:cNvGrpSpPr/>
            <p:nvPr/>
          </p:nvGrpSpPr>
          <p:grpSpPr>
            <a:xfrm>
              <a:off x="6235056" y="1330099"/>
              <a:ext cx="488582" cy="224418"/>
              <a:chOff x="2350698" y="1811083"/>
              <a:chExt cx="556405" cy="255571"/>
            </a:xfrm>
          </p:grpSpPr>
          <p:sp>
            <p:nvSpPr>
              <p:cNvPr id="420" name="Trapezoid 261"/>
              <p:cNvSpPr/>
              <p:nvPr/>
            </p:nvSpPr>
            <p:spPr>
              <a:xfrm rot="5400000">
                <a:off x="2291438" y="1870343"/>
                <a:ext cx="255571" cy="137051"/>
              </a:xfrm>
              <a:prstGeom prst="trapezoid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21" name="Rectangle 262"/>
              <p:cNvSpPr/>
              <p:nvPr/>
            </p:nvSpPr>
            <p:spPr>
              <a:xfrm>
                <a:off x="2526991" y="1852091"/>
                <a:ext cx="203819" cy="17914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22" name="Trapezoid 263"/>
              <p:cNvSpPr/>
              <p:nvPr/>
            </p:nvSpPr>
            <p:spPr>
              <a:xfrm rot="16200000" flipH="1">
                <a:off x="2710793" y="1870342"/>
                <a:ext cx="255570" cy="137051"/>
              </a:xfrm>
              <a:prstGeom prst="trapezoid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400" dirty="0" smtClean="0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393" name="Straight Connector 264"/>
            <p:cNvCxnSpPr/>
            <p:nvPr/>
          </p:nvCxnSpPr>
          <p:spPr>
            <a:xfrm flipV="1">
              <a:off x="7131886" y="5141064"/>
              <a:ext cx="520932" cy="3254"/>
            </a:xfrm>
            <a:prstGeom prst="line">
              <a:avLst/>
            </a:prstGeom>
            <a:solidFill>
              <a:schemeClr val="bg1"/>
            </a:solidFill>
            <a:ln w="44450" cap="rnd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7" name="Group 274"/>
            <p:cNvGrpSpPr/>
            <p:nvPr/>
          </p:nvGrpSpPr>
          <p:grpSpPr>
            <a:xfrm>
              <a:off x="900300" y="4158647"/>
              <a:ext cx="178171" cy="344414"/>
              <a:chOff x="8084344" y="3093917"/>
              <a:chExt cx="215660" cy="508914"/>
            </a:xfrm>
          </p:grpSpPr>
          <p:cxnSp>
            <p:nvCxnSpPr>
              <p:cNvPr id="416" name="Straight Connector 269"/>
              <p:cNvCxnSpPr/>
              <p:nvPr/>
            </p:nvCxnSpPr>
            <p:spPr>
              <a:xfrm>
                <a:off x="8131023" y="3155195"/>
                <a:ext cx="123198" cy="0"/>
              </a:xfrm>
              <a:prstGeom prst="line">
                <a:avLst/>
              </a:prstGeom>
              <a:ln w="15875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270"/>
              <p:cNvCxnSpPr/>
              <p:nvPr/>
            </p:nvCxnSpPr>
            <p:spPr>
              <a:xfrm>
                <a:off x="8131023" y="3188296"/>
                <a:ext cx="123198" cy="0"/>
              </a:xfrm>
              <a:prstGeom prst="line">
                <a:avLst/>
              </a:prstGeom>
              <a:ln w="15875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271"/>
              <p:cNvCxnSpPr/>
              <p:nvPr/>
            </p:nvCxnSpPr>
            <p:spPr>
              <a:xfrm>
                <a:off x="8131023" y="3221398"/>
                <a:ext cx="123198" cy="0"/>
              </a:xfrm>
              <a:prstGeom prst="line">
                <a:avLst/>
              </a:prstGeom>
              <a:ln w="15875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9" name="Rectangle 272"/>
              <p:cNvSpPr/>
              <p:nvPr/>
            </p:nvSpPr>
            <p:spPr>
              <a:xfrm>
                <a:off x="8084344" y="3093917"/>
                <a:ext cx="215660" cy="508914"/>
              </a:xfrm>
              <a:prstGeom prst="rect">
                <a:avLst/>
              </a:prstGeom>
              <a:noFill/>
              <a:ln w="2857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398" name="Straight Connector 273"/>
            <p:cNvCxnSpPr/>
            <p:nvPr/>
          </p:nvCxnSpPr>
          <p:spPr>
            <a:xfrm>
              <a:off x="958063" y="4524115"/>
              <a:ext cx="0" cy="158915"/>
            </a:xfrm>
            <a:prstGeom prst="line">
              <a:avLst/>
            </a:prstGeom>
            <a:ln w="3175" cmpd="sng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" name="TextBox 274"/>
            <p:cNvSpPr txBox="1"/>
            <p:nvPr/>
          </p:nvSpPr>
          <p:spPr>
            <a:xfrm>
              <a:off x="807100" y="3912984"/>
              <a:ext cx="364569" cy="1945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Data</a:t>
              </a:r>
              <a:br>
                <a:rPr lang="en-US" sz="800" b="1" dirty="0" smtClean="0">
                  <a:solidFill>
                    <a:srgbClr val="575757"/>
                  </a:solidFill>
                  <a:latin typeface="GE Inspira"/>
                </a:rPr>
              </a:b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historian</a:t>
              </a:r>
            </a:p>
          </p:txBody>
        </p:sp>
        <p:sp>
          <p:nvSpPr>
            <p:cNvPr id="400" name="Oval 275"/>
            <p:cNvSpPr/>
            <p:nvPr/>
          </p:nvSpPr>
          <p:spPr>
            <a:xfrm>
              <a:off x="677342" y="4280189"/>
              <a:ext cx="192705" cy="192705"/>
            </a:xfrm>
            <a:prstGeom prst="ellipse">
              <a:avLst/>
            </a:prstGeom>
            <a:solidFill>
              <a:srgbClr val="32A01E"/>
            </a:solidFill>
            <a:ln w="952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050" dirty="0" smtClean="0">
                  <a:solidFill>
                    <a:srgbClr val="FFFFFF"/>
                  </a:solidFill>
                </a:rPr>
                <a:t>H</a:t>
              </a: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grpSp>
          <p:nvGrpSpPr>
            <p:cNvPr id="401" name="Group 276"/>
            <p:cNvGrpSpPr/>
            <p:nvPr/>
          </p:nvGrpSpPr>
          <p:grpSpPr>
            <a:xfrm>
              <a:off x="6525993" y="2708988"/>
              <a:ext cx="309854" cy="305521"/>
              <a:chOff x="3314700" y="4498975"/>
              <a:chExt cx="454026" cy="447676"/>
            </a:xfrm>
            <a:solidFill>
              <a:schemeClr val="accent5"/>
            </a:solidFill>
          </p:grpSpPr>
          <p:sp>
            <p:nvSpPr>
              <p:cNvPr id="409" name="Freeform 32"/>
              <p:cNvSpPr/>
              <p:nvPr/>
            </p:nvSpPr>
            <p:spPr bwMode="auto">
              <a:xfrm>
                <a:off x="3408363" y="4868863"/>
                <a:ext cx="266700" cy="77788"/>
              </a:xfrm>
              <a:custGeom>
                <a:avLst/>
                <a:gdLst>
                  <a:gd name="T0" fmla="*/ 726 w 753"/>
                  <a:gd name="T1" fmla="*/ 120 h 219"/>
                  <a:gd name="T2" fmla="*/ 726 w 753"/>
                  <a:gd name="T3" fmla="*/ 120 h 219"/>
                  <a:gd name="T4" fmla="*/ 527 w 753"/>
                  <a:gd name="T5" fmla="*/ 98 h 219"/>
                  <a:gd name="T6" fmla="*/ 501 w 753"/>
                  <a:gd name="T7" fmla="*/ 68 h 219"/>
                  <a:gd name="T8" fmla="*/ 501 w 753"/>
                  <a:gd name="T9" fmla="*/ 0 h 219"/>
                  <a:gd name="T10" fmla="*/ 251 w 753"/>
                  <a:gd name="T11" fmla="*/ 0 h 219"/>
                  <a:gd name="T12" fmla="*/ 251 w 753"/>
                  <a:gd name="T13" fmla="*/ 68 h 219"/>
                  <a:gd name="T14" fmla="*/ 225 w 753"/>
                  <a:gd name="T15" fmla="*/ 98 h 219"/>
                  <a:gd name="T16" fmla="*/ 26 w 753"/>
                  <a:gd name="T17" fmla="*/ 120 h 219"/>
                  <a:gd name="T18" fmla="*/ 0 w 753"/>
                  <a:gd name="T19" fmla="*/ 149 h 219"/>
                  <a:gd name="T20" fmla="*/ 0 w 753"/>
                  <a:gd name="T21" fmla="*/ 195 h 219"/>
                  <a:gd name="T22" fmla="*/ 26 w 753"/>
                  <a:gd name="T23" fmla="*/ 216 h 219"/>
                  <a:gd name="T24" fmla="*/ 376 w 753"/>
                  <a:gd name="T25" fmla="*/ 186 h 219"/>
                  <a:gd name="T26" fmla="*/ 727 w 753"/>
                  <a:gd name="T27" fmla="*/ 216 h 219"/>
                  <a:gd name="T28" fmla="*/ 753 w 753"/>
                  <a:gd name="T29" fmla="*/ 195 h 219"/>
                  <a:gd name="T30" fmla="*/ 753 w 753"/>
                  <a:gd name="T31" fmla="*/ 149 h 219"/>
                  <a:gd name="T32" fmla="*/ 726 w 753"/>
                  <a:gd name="T33" fmla="*/ 12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53" h="219">
                    <a:moveTo>
                      <a:pt x="726" y="120"/>
                    </a:moveTo>
                    <a:lnTo>
                      <a:pt x="726" y="120"/>
                    </a:lnTo>
                    <a:lnTo>
                      <a:pt x="527" y="98"/>
                    </a:lnTo>
                    <a:cubicBezTo>
                      <a:pt x="513" y="96"/>
                      <a:pt x="501" y="83"/>
                      <a:pt x="501" y="68"/>
                    </a:cubicBezTo>
                    <a:lnTo>
                      <a:pt x="501" y="0"/>
                    </a:lnTo>
                    <a:lnTo>
                      <a:pt x="251" y="0"/>
                    </a:lnTo>
                    <a:lnTo>
                      <a:pt x="251" y="68"/>
                    </a:lnTo>
                    <a:cubicBezTo>
                      <a:pt x="251" y="83"/>
                      <a:pt x="239" y="96"/>
                      <a:pt x="225" y="98"/>
                    </a:cubicBezTo>
                    <a:lnTo>
                      <a:pt x="26" y="120"/>
                    </a:lnTo>
                    <a:cubicBezTo>
                      <a:pt x="11" y="121"/>
                      <a:pt x="0" y="135"/>
                      <a:pt x="0" y="149"/>
                    </a:cubicBezTo>
                    <a:lnTo>
                      <a:pt x="0" y="195"/>
                    </a:lnTo>
                    <a:cubicBezTo>
                      <a:pt x="0" y="210"/>
                      <a:pt x="11" y="219"/>
                      <a:pt x="26" y="216"/>
                    </a:cubicBezTo>
                    <a:cubicBezTo>
                      <a:pt x="26" y="216"/>
                      <a:pt x="166" y="186"/>
                      <a:pt x="376" y="186"/>
                    </a:cubicBezTo>
                    <a:cubicBezTo>
                      <a:pt x="586" y="186"/>
                      <a:pt x="727" y="216"/>
                      <a:pt x="727" y="216"/>
                    </a:cubicBezTo>
                    <a:cubicBezTo>
                      <a:pt x="741" y="219"/>
                      <a:pt x="753" y="210"/>
                      <a:pt x="753" y="195"/>
                    </a:cubicBezTo>
                    <a:lnTo>
                      <a:pt x="753" y="149"/>
                    </a:lnTo>
                    <a:cubicBezTo>
                      <a:pt x="753" y="135"/>
                      <a:pt x="741" y="121"/>
                      <a:pt x="726" y="120"/>
                    </a:cubicBezTo>
                    <a:close/>
                  </a:path>
                </a:pathLst>
              </a:custGeom>
              <a:solidFill>
                <a:srgbClr val="595959"/>
              </a:solidFill>
              <a:ln w="0">
                <a:solidFill>
                  <a:srgbClr val="595959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" name="Freeform 33"/>
              <p:cNvSpPr>
                <a:spLocks noEditPoints="1"/>
              </p:cNvSpPr>
              <p:nvPr/>
            </p:nvSpPr>
            <p:spPr bwMode="auto">
              <a:xfrm>
                <a:off x="3314700" y="4498975"/>
                <a:ext cx="454026" cy="341313"/>
              </a:xfrm>
              <a:custGeom>
                <a:avLst/>
                <a:gdLst>
                  <a:gd name="T0" fmla="*/ 1128 w 1279"/>
                  <a:gd name="T1" fmla="*/ 850 h 957"/>
                  <a:gd name="T2" fmla="*/ 1128 w 1279"/>
                  <a:gd name="T3" fmla="*/ 850 h 957"/>
                  <a:gd name="T4" fmla="*/ 983 w 1279"/>
                  <a:gd name="T5" fmla="*/ 850 h 957"/>
                  <a:gd name="T6" fmla="*/ 169 w 1279"/>
                  <a:gd name="T7" fmla="*/ 850 h 957"/>
                  <a:gd name="T8" fmla="*/ 150 w 1279"/>
                  <a:gd name="T9" fmla="*/ 850 h 957"/>
                  <a:gd name="T10" fmla="*/ 106 w 1279"/>
                  <a:gd name="T11" fmla="*/ 478 h 957"/>
                  <a:gd name="T12" fmla="*/ 150 w 1279"/>
                  <a:gd name="T13" fmla="*/ 105 h 957"/>
                  <a:gd name="T14" fmla="*/ 169 w 1279"/>
                  <a:gd name="T15" fmla="*/ 105 h 957"/>
                  <a:gd name="T16" fmla="*/ 983 w 1279"/>
                  <a:gd name="T17" fmla="*/ 105 h 957"/>
                  <a:gd name="T18" fmla="*/ 1128 w 1279"/>
                  <a:gd name="T19" fmla="*/ 105 h 957"/>
                  <a:gd name="T20" fmla="*/ 1172 w 1279"/>
                  <a:gd name="T21" fmla="*/ 478 h 957"/>
                  <a:gd name="T22" fmla="*/ 1128 w 1279"/>
                  <a:gd name="T23" fmla="*/ 850 h 957"/>
                  <a:gd name="T24" fmla="*/ 1217 w 1279"/>
                  <a:gd name="T25" fmla="*/ 41 h 957"/>
                  <a:gd name="T26" fmla="*/ 1217 w 1279"/>
                  <a:gd name="T27" fmla="*/ 41 h 957"/>
                  <a:gd name="T28" fmla="*/ 1162 w 1279"/>
                  <a:gd name="T29" fmla="*/ 0 h 957"/>
                  <a:gd name="T30" fmla="*/ 983 w 1279"/>
                  <a:gd name="T31" fmla="*/ 0 h 957"/>
                  <a:gd name="T32" fmla="*/ 169 w 1279"/>
                  <a:gd name="T33" fmla="*/ 0 h 957"/>
                  <a:gd name="T34" fmla="*/ 117 w 1279"/>
                  <a:gd name="T35" fmla="*/ 0 h 957"/>
                  <a:gd name="T36" fmla="*/ 62 w 1279"/>
                  <a:gd name="T37" fmla="*/ 41 h 957"/>
                  <a:gd name="T38" fmla="*/ 0 w 1279"/>
                  <a:gd name="T39" fmla="*/ 478 h 957"/>
                  <a:gd name="T40" fmla="*/ 62 w 1279"/>
                  <a:gd name="T41" fmla="*/ 914 h 957"/>
                  <a:gd name="T42" fmla="*/ 117 w 1279"/>
                  <a:gd name="T43" fmla="*/ 957 h 957"/>
                  <a:gd name="T44" fmla="*/ 169 w 1279"/>
                  <a:gd name="T45" fmla="*/ 957 h 957"/>
                  <a:gd name="T46" fmla="*/ 983 w 1279"/>
                  <a:gd name="T47" fmla="*/ 957 h 957"/>
                  <a:gd name="T48" fmla="*/ 1162 w 1279"/>
                  <a:gd name="T49" fmla="*/ 957 h 957"/>
                  <a:gd name="T50" fmla="*/ 1217 w 1279"/>
                  <a:gd name="T51" fmla="*/ 914 h 957"/>
                  <a:gd name="T52" fmla="*/ 1279 w 1279"/>
                  <a:gd name="T53" fmla="*/ 478 h 957"/>
                  <a:gd name="T54" fmla="*/ 1217 w 1279"/>
                  <a:gd name="T55" fmla="*/ 41 h 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9" h="957">
                    <a:moveTo>
                      <a:pt x="1128" y="850"/>
                    </a:moveTo>
                    <a:lnTo>
                      <a:pt x="1128" y="850"/>
                    </a:lnTo>
                    <a:lnTo>
                      <a:pt x="983" y="850"/>
                    </a:lnTo>
                    <a:lnTo>
                      <a:pt x="169" y="850"/>
                    </a:lnTo>
                    <a:lnTo>
                      <a:pt x="150" y="850"/>
                    </a:lnTo>
                    <a:cubicBezTo>
                      <a:pt x="137" y="815"/>
                      <a:pt x="106" y="707"/>
                      <a:pt x="106" y="478"/>
                    </a:cubicBezTo>
                    <a:cubicBezTo>
                      <a:pt x="106" y="248"/>
                      <a:pt x="137" y="140"/>
                      <a:pt x="150" y="105"/>
                    </a:cubicBezTo>
                    <a:lnTo>
                      <a:pt x="169" y="105"/>
                    </a:lnTo>
                    <a:lnTo>
                      <a:pt x="983" y="105"/>
                    </a:lnTo>
                    <a:lnTo>
                      <a:pt x="1128" y="105"/>
                    </a:lnTo>
                    <a:cubicBezTo>
                      <a:pt x="1141" y="141"/>
                      <a:pt x="1172" y="249"/>
                      <a:pt x="1172" y="478"/>
                    </a:cubicBezTo>
                    <a:cubicBezTo>
                      <a:pt x="1172" y="707"/>
                      <a:pt x="1141" y="815"/>
                      <a:pt x="1128" y="850"/>
                    </a:cubicBezTo>
                    <a:close/>
                    <a:moveTo>
                      <a:pt x="1217" y="41"/>
                    </a:moveTo>
                    <a:lnTo>
                      <a:pt x="1217" y="41"/>
                    </a:lnTo>
                    <a:cubicBezTo>
                      <a:pt x="1210" y="29"/>
                      <a:pt x="1194" y="0"/>
                      <a:pt x="1162" y="0"/>
                    </a:cubicBezTo>
                    <a:lnTo>
                      <a:pt x="983" y="0"/>
                    </a:lnTo>
                    <a:lnTo>
                      <a:pt x="169" y="0"/>
                    </a:lnTo>
                    <a:lnTo>
                      <a:pt x="117" y="0"/>
                    </a:lnTo>
                    <a:cubicBezTo>
                      <a:pt x="84" y="0"/>
                      <a:pt x="68" y="29"/>
                      <a:pt x="62" y="41"/>
                    </a:cubicBezTo>
                    <a:cubicBezTo>
                      <a:pt x="53" y="57"/>
                      <a:pt x="0" y="168"/>
                      <a:pt x="0" y="478"/>
                    </a:cubicBezTo>
                    <a:cubicBezTo>
                      <a:pt x="0" y="787"/>
                      <a:pt x="53" y="899"/>
                      <a:pt x="62" y="914"/>
                    </a:cubicBezTo>
                    <a:cubicBezTo>
                      <a:pt x="68" y="926"/>
                      <a:pt x="84" y="957"/>
                      <a:pt x="117" y="957"/>
                    </a:cubicBezTo>
                    <a:lnTo>
                      <a:pt x="169" y="957"/>
                    </a:lnTo>
                    <a:lnTo>
                      <a:pt x="983" y="957"/>
                    </a:lnTo>
                    <a:lnTo>
                      <a:pt x="1162" y="957"/>
                    </a:lnTo>
                    <a:cubicBezTo>
                      <a:pt x="1194" y="957"/>
                      <a:pt x="1210" y="926"/>
                      <a:pt x="1217" y="914"/>
                    </a:cubicBezTo>
                    <a:cubicBezTo>
                      <a:pt x="1225" y="899"/>
                      <a:pt x="1279" y="787"/>
                      <a:pt x="1279" y="478"/>
                    </a:cubicBezTo>
                    <a:cubicBezTo>
                      <a:pt x="1279" y="168"/>
                      <a:pt x="1225" y="57"/>
                      <a:pt x="1217" y="4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solidFill>
                  <a:srgbClr val="595959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1" name="Freeform 34"/>
              <p:cNvSpPr/>
              <p:nvPr/>
            </p:nvSpPr>
            <p:spPr bwMode="auto">
              <a:xfrm>
                <a:off x="3468688" y="4572000"/>
                <a:ext cx="41275" cy="38100"/>
              </a:xfrm>
              <a:custGeom>
                <a:avLst/>
                <a:gdLst>
                  <a:gd name="T0" fmla="*/ 70 w 115"/>
                  <a:gd name="T1" fmla="*/ 0 h 106"/>
                  <a:gd name="T2" fmla="*/ 70 w 115"/>
                  <a:gd name="T3" fmla="*/ 0 h 106"/>
                  <a:gd name="T4" fmla="*/ 70 w 115"/>
                  <a:gd name="T5" fmla="*/ 0 h 106"/>
                  <a:gd name="T6" fmla="*/ 67 w 115"/>
                  <a:gd name="T7" fmla="*/ 0 h 106"/>
                  <a:gd name="T8" fmla="*/ 45 w 115"/>
                  <a:gd name="T9" fmla="*/ 0 h 106"/>
                  <a:gd name="T10" fmla="*/ 0 w 115"/>
                  <a:gd name="T11" fmla="*/ 53 h 106"/>
                  <a:gd name="T12" fmla="*/ 45 w 115"/>
                  <a:gd name="T13" fmla="*/ 106 h 106"/>
                  <a:gd name="T14" fmla="*/ 67 w 115"/>
                  <a:gd name="T15" fmla="*/ 106 h 106"/>
                  <a:gd name="T16" fmla="*/ 70 w 115"/>
                  <a:gd name="T17" fmla="*/ 106 h 106"/>
                  <a:gd name="T18" fmla="*/ 70 w 115"/>
                  <a:gd name="T19" fmla="*/ 106 h 106"/>
                  <a:gd name="T20" fmla="*/ 115 w 115"/>
                  <a:gd name="T21" fmla="*/ 53 h 106"/>
                  <a:gd name="T22" fmla="*/ 70 w 115"/>
                  <a:gd name="T23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" h="106">
                    <a:moveTo>
                      <a:pt x="70" y="0"/>
                    </a:moveTo>
                    <a:lnTo>
                      <a:pt x="70" y="0"/>
                    </a:lnTo>
                    <a:lnTo>
                      <a:pt x="70" y="0"/>
                    </a:lnTo>
                    <a:cubicBezTo>
                      <a:pt x="69" y="0"/>
                      <a:pt x="68" y="0"/>
                      <a:pt x="67" y="0"/>
                    </a:cubicBezTo>
                    <a:lnTo>
                      <a:pt x="45" y="0"/>
                    </a:lnTo>
                    <a:cubicBezTo>
                      <a:pt x="10" y="0"/>
                      <a:pt x="0" y="18"/>
                      <a:pt x="0" y="53"/>
                    </a:cubicBezTo>
                    <a:cubicBezTo>
                      <a:pt x="0" y="89"/>
                      <a:pt x="10" y="106"/>
                      <a:pt x="45" y="106"/>
                    </a:cubicBezTo>
                    <a:lnTo>
                      <a:pt x="67" y="106"/>
                    </a:lnTo>
                    <a:cubicBezTo>
                      <a:pt x="68" y="106"/>
                      <a:pt x="69" y="106"/>
                      <a:pt x="70" y="106"/>
                    </a:cubicBezTo>
                    <a:lnTo>
                      <a:pt x="70" y="106"/>
                    </a:lnTo>
                    <a:cubicBezTo>
                      <a:pt x="105" y="106"/>
                      <a:pt x="115" y="88"/>
                      <a:pt x="115" y="53"/>
                    </a:cubicBezTo>
                    <a:cubicBezTo>
                      <a:pt x="115" y="17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solidFill>
                  <a:srgbClr val="595959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2" name="Freeform 35"/>
              <p:cNvSpPr/>
              <p:nvPr/>
            </p:nvSpPr>
            <p:spPr bwMode="auto">
              <a:xfrm>
                <a:off x="3392488" y="4572000"/>
                <a:ext cx="41275" cy="38100"/>
              </a:xfrm>
              <a:custGeom>
                <a:avLst/>
                <a:gdLst>
                  <a:gd name="T0" fmla="*/ 69 w 114"/>
                  <a:gd name="T1" fmla="*/ 0 h 106"/>
                  <a:gd name="T2" fmla="*/ 69 w 114"/>
                  <a:gd name="T3" fmla="*/ 0 h 106"/>
                  <a:gd name="T4" fmla="*/ 69 w 114"/>
                  <a:gd name="T5" fmla="*/ 0 h 106"/>
                  <a:gd name="T6" fmla="*/ 66 w 114"/>
                  <a:gd name="T7" fmla="*/ 0 h 106"/>
                  <a:gd name="T8" fmla="*/ 45 w 114"/>
                  <a:gd name="T9" fmla="*/ 0 h 106"/>
                  <a:gd name="T10" fmla="*/ 0 w 114"/>
                  <a:gd name="T11" fmla="*/ 53 h 106"/>
                  <a:gd name="T12" fmla="*/ 45 w 114"/>
                  <a:gd name="T13" fmla="*/ 106 h 106"/>
                  <a:gd name="T14" fmla="*/ 66 w 114"/>
                  <a:gd name="T15" fmla="*/ 106 h 106"/>
                  <a:gd name="T16" fmla="*/ 69 w 114"/>
                  <a:gd name="T17" fmla="*/ 106 h 106"/>
                  <a:gd name="T18" fmla="*/ 69 w 114"/>
                  <a:gd name="T19" fmla="*/ 106 h 106"/>
                  <a:gd name="T20" fmla="*/ 114 w 114"/>
                  <a:gd name="T21" fmla="*/ 53 h 106"/>
                  <a:gd name="T22" fmla="*/ 69 w 114"/>
                  <a:gd name="T23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06">
                    <a:moveTo>
                      <a:pt x="69" y="0"/>
                    </a:moveTo>
                    <a:lnTo>
                      <a:pt x="69" y="0"/>
                    </a:lnTo>
                    <a:lnTo>
                      <a:pt x="69" y="0"/>
                    </a:lnTo>
                    <a:cubicBezTo>
                      <a:pt x="68" y="0"/>
                      <a:pt x="67" y="0"/>
                      <a:pt x="66" y="0"/>
                    </a:cubicBezTo>
                    <a:lnTo>
                      <a:pt x="45" y="0"/>
                    </a:lnTo>
                    <a:cubicBezTo>
                      <a:pt x="9" y="0"/>
                      <a:pt x="0" y="18"/>
                      <a:pt x="0" y="53"/>
                    </a:cubicBezTo>
                    <a:cubicBezTo>
                      <a:pt x="0" y="89"/>
                      <a:pt x="9" y="106"/>
                      <a:pt x="45" y="106"/>
                    </a:cubicBezTo>
                    <a:lnTo>
                      <a:pt x="66" y="106"/>
                    </a:lnTo>
                    <a:cubicBezTo>
                      <a:pt x="67" y="106"/>
                      <a:pt x="68" y="106"/>
                      <a:pt x="69" y="106"/>
                    </a:cubicBezTo>
                    <a:lnTo>
                      <a:pt x="69" y="106"/>
                    </a:lnTo>
                    <a:cubicBezTo>
                      <a:pt x="105" y="106"/>
                      <a:pt x="114" y="88"/>
                      <a:pt x="114" y="53"/>
                    </a:cubicBezTo>
                    <a:cubicBezTo>
                      <a:pt x="114" y="17"/>
                      <a:pt x="105" y="0"/>
                      <a:pt x="6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solidFill>
                  <a:srgbClr val="595959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3" name="Freeform 36"/>
              <p:cNvSpPr/>
              <p:nvPr/>
            </p:nvSpPr>
            <p:spPr bwMode="auto">
              <a:xfrm>
                <a:off x="3468688" y="4649788"/>
                <a:ext cx="41275" cy="36513"/>
              </a:xfrm>
              <a:custGeom>
                <a:avLst/>
                <a:gdLst>
                  <a:gd name="T0" fmla="*/ 70 w 115"/>
                  <a:gd name="T1" fmla="*/ 0 h 106"/>
                  <a:gd name="T2" fmla="*/ 70 w 115"/>
                  <a:gd name="T3" fmla="*/ 0 h 106"/>
                  <a:gd name="T4" fmla="*/ 70 w 115"/>
                  <a:gd name="T5" fmla="*/ 0 h 106"/>
                  <a:gd name="T6" fmla="*/ 67 w 115"/>
                  <a:gd name="T7" fmla="*/ 0 h 106"/>
                  <a:gd name="T8" fmla="*/ 45 w 115"/>
                  <a:gd name="T9" fmla="*/ 0 h 106"/>
                  <a:gd name="T10" fmla="*/ 0 w 115"/>
                  <a:gd name="T11" fmla="*/ 53 h 106"/>
                  <a:gd name="T12" fmla="*/ 45 w 115"/>
                  <a:gd name="T13" fmla="*/ 106 h 106"/>
                  <a:gd name="T14" fmla="*/ 67 w 115"/>
                  <a:gd name="T15" fmla="*/ 106 h 106"/>
                  <a:gd name="T16" fmla="*/ 70 w 115"/>
                  <a:gd name="T17" fmla="*/ 106 h 106"/>
                  <a:gd name="T18" fmla="*/ 70 w 115"/>
                  <a:gd name="T19" fmla="*/ 106 h 106"/>
                  <a:gd name="T20" fmla="*/ 115 w 115"/>
                  <a:gd name="T21" fmla="*/ 53 h 106"/>
                  <a:gd name="T22" fmla="*/ 70 w 115"/>
                  <a:gd name="T23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" h="106">
                    <a:moveTo>
                      <a:pt x="70" y="0"/>
                    </a:moveTo>
                    <a:lnTo>
                      <a:pt x="70" y="0"/>
                    </a:lnTo>
                    <a:lnTo>
                      <a:pt x="70" y="0"/>
                    </a:lnTo>
                    <a:cubicBezTo>
                      <a:pt x="69" y="0"/>
                      <a:pt x="68" y="0"/>
                      <a:pt x="67" y="0"/>
                    </a:cubicBezTo>
                    <a:lnTo>
                      <a:pt x="45" y="0"/>
                    </a:lnTo>
                    <a:cubicBezTo>
                      <a:pt x="10" y="0"/>
                      <a:pt x="0" y="18"/>
                      <a:pt x="0" y="53"/>
                    </a:cubicBezTo>
                    <a:cubicBezTo>
                      <a:pt x="0" y="89"/>
                      <a:pt x="10" y="106"/>
                      <a:pt x="45" y="106"/>
                    </a:cubicBezTo>
                    <a:lnTo>
                      <a:pt x="67" y="106"/>
                    </a:lnTo>
                    <a:cubicBezTo>
                      <a:pt x="68" y="106"/>
                      <a:pt x="69" y="106"/>
                      <a:pt x="70" y="106"/>
                    </a:cubicBezTo>
                    <a:lnTo>
                      <a:pt x="70" y="106"/>
                    </a:lnTo>
                    <a:cubicBezTo>
                      <a:pt x="105" y="106"/>
                      <a:pt x="115" y="88"/>
                      <a:pt x="115" y="53"/>
                    </a:cubicBezTo>
                    <a:cubicBezTo>
                      <a:pt x="115" y="17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solidFill>
                  <a:srgbClr val="595959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4" name="Freeform 37"/>
              <p:cNvSpPr/>
              <p:nvPr/>
            </p:nvSpPr>
            <p:spPr bwMode="auto">
              <a:xfrm>
                <a:off x="3392488" y="4649788"/>
                <a:ext cx="41275" cy="36513"/>
              </a:xfrm>
              <a:custGeom>
                <a:avLst/>
                <a:gdLst>
                  <a:gd name="T0" fmla="*/ 69 w 114"/>
                  <a:gd name="T1" fmla="*/ 0 h 106"/>
                  <a:gd name="T2" fmla="*/ 69 w 114"/>
                  <a:gd name="T3" fmla="*/ 0 h 106"/>
                  <a:gd name="T4" fmla="*/ 69 w 114"/>
                  <a:gd name="T5" fmla="*/ 0 h 106"/>
                  <a:gd name="T6" fmla="*/ 66 w 114"/>
                  <a:gd name="T7" fmla="*/ 0 h 106"/>
                  <a:gd name="T8" fmla="*/ 45 w 114"/>
                  <a:gd name="T9" fmla="*/ 0 h 106"/>
                  <a:gd name="T10" fmla="*/ 0 w 114"/>
                  <a:gd name="T11" fmla="*/ 53 h 106"/>
                  <a:gd name="T12" fmla="*/ 45 w 114"/>
                  <a:gd name="T13" fmla="*/ 106 h 106"/>
                  <a:gd name="T14" fmla="*/ 66 w 114"/>
                  <a:gd name="T15" fmla="*/ 106 h 106"/>
                  <a:gd name="T16" fmla="*/ 69 w 114"/>
                  <a:gd name="T17" fmla="*/ 106 h 106"/>
                  <a:gd name="T18" fmla="*/ 69 w 114"/>
                  <a:gd name="T19" fmla="*/ 106 h 106"/>
                  <a:gd name="T20" fmla="*/ 114 w 114"/>
                  <a:gd name="T21" fmla="*/ 53 h 106"/>
                  <a:gd name="T22" fmla="*/ 69 w 114"/>
                  <a:gd name="T23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06">
                    <a:moveTo>
                      <a:pt x="69" y="0"/>
                    </a:moveTo>
                    <a:lnTo>
                      <a:pt x="69" y="0"/>
                    </a:lnTo>
                    <a:lnTo>
                      <a:pt x="69" y="0"/>
                    </a:lnTo>
                    <a:cubicBezTo>
                      <a:pt x="68" y="0"/>
                      <a:pt x="67" y="0"/>
                      <a:pt x="66" y="0"/>
                    </a:cubicBezTo>
                    <a:lnTo>
                      <a:pt x="45" y="0"/>
                    </a:lnTo>
                    <a:cubicBezTo>
                      <a:pt x="9" y="0"/>
                      <a:pt x="0" y="18"/>
                      <a:pt x="0" y="53"/>
                    </a:cubicBezTo>
                    <a:cubicBezTo>
                      <a:pt x="0" y="89"/>
                      <a:pt x="9" y="106"/>
                      <a:pt x="45" y="106"/>
                    </a:cubicBezTo>
                    <a:lnTo>
                      <a:pt x="66" y="106"/>
                    </a:lnTo>
                    <a:cubicBezTo>
                      <a:pt x="67" y="106"/>
                      <a:pt x="68" y="106"/>
                      <a:pt x="69" y="106"/>
                    </a:cubicBezTo>
                    <a:lnTo>
                      <a:pt x="69" y="106"/>
                    </a:lnTo>
                    <a:cubicBezTo>
                      <a:pt x="105" y="106"/>
                      <a:pt x="114" y="88"/>
                      <a:pt x="114" y="53"/>
                    </a:cubicBezTo>
                    <a:cubicBezTo>
                      <a:pt x="114" y="17"/>
                      <a:pt x="105" y="0"/>
                      <a:pt x="6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solidFill>
                  <a:srgbClr val="595959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5" name="Freeform 38"/>
              <p:cNvSpPr/>
              <p:nvPr/>
            </p:nvSpPr>
            <p:spPr bwMode="auto">
              <a:xfrm>
                <a:off x="3392488" y="4725988"/>
                <a:ext cx="41275" cy="38100"/>
              </a:xfrm>
              <a:custGeom>
                <a:avLst/>
                <a:gdLst>
                  <a:gd name="T0" fmla="*/ 69 w 114"/>
                  <a:gd name="T1" fmla="*/ 0 h 107"/>
                  <a:gd name="T2" fmla="*/ 69 w 114"/>
                  <a:gd name="T3" fmla="*/ 0 h 107"/>
                  <a:gd name="T4" fmla="*/ 69 w 114"/>
                  <a:gd name="T5" fmla="*/ 1 h 107"/>
                  <a:gd name="T6" fmla="*/ 66 w 114"/>
                  <a:gd name="T7" fmla="*/ 0 h 107"/>
                  <a:gd name="T8" fmla="*/ 45 w 114"/>
                  <a:gd name="T9" fmla="*/ 0 h 107"/>
                  <a:gd name="T10" fmla="*/ 0 w 114"/>
                  <a:gd name="T11" fmla="*/ 54 h 107"/>
                  <a:gd name="T12" fmla="*/ 45 w 114"/>
                  <a:gd name="T13" fmla="*/ 107 h 107"/>
                  <a:gd name="T14" fmla="*/ 66 w 114"/>
                  <a:gd name="T15" fmla="*/ 107 h 107"/>
                  <a:gd name="T16" fmla="*/ 69 w 114"/>
                  <a:gd name="T17" fmla="*/ 107 h 107"/>
                  <a:gd name="T18" fmla="*/ 69 w 114"/>
                  <a:gd name="T19" fmla="*/ 107 h 107"/>
                  <a:gd name="T20" fmla="*/ 114 w 114"/>
                  <a:gd name="T21" fmla="*/ 54 h 107"/>
                  <a:gd name="T22" fmla="*/ 69 w 114"/>
                  <a:gd name="T23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07">
                    <a:moveTo>
                      <a:pt x="69" y="0"/>
                    </a:moveTo>
                    <a:lnTo>
                      <a:pt x="69" y="0"/>
                    </a:lnTo>
                    <a:lnTo>
                      <a:pt x="69" y="1"/>
                    </a:lnTo>
                    <a:cubicBezTo>
                      <a:pt x="68" y="1"/>
                      <a:pt x="67" y="0"/>
                      <a:pt x="66" y="0"/>
                    </a:cubicBezTo>
                    <a:lnTo>
                      <a:pt x="45" y="0"/>
                    </a:lnTo>
                    <a:cubicBezTo>
                      <a:pt x="9" y="0"/>
                      <a:pt x="0" y="18"/>
                      <a:pt x="0" y="54"/>
                    </a:cubicBezTo>
                    <a:cubicBezTo>
                      <a:pt x="0" y="90"/>
                      <a:pt x="9" y="107"/>
                      <a:pt x="45" y="107"/>
                    </a:cubicBezTo>
                    <a:lnTo>
                      <a:pt x="66" y="107"/>
                    </a:lnTo>
                    <a:cubicBezTo>
                      <a:pt x="67" y="107"/>
                      <a:pt x="68" y="107"/>
                      <a:pt x="69" y="107"/>
                    </a:cubicBezTo>
                    <a:lnTo>
                      <a:pt x="69" y="107"/>
                    </a:lnTo>
                    <a:cubicBezTo>
                      <a:pt x="105" y="107"/>
                      <a:pt x="114" y="89"/>
                      <a:pt x="114" y="54"/>
                    </a:cubicBezTo>
                    <a:cubicBezTo>
                      <a:pt x="114" y="18"/>
                      <a:pt x="105" y="0"/>
                      <a:pt x="6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solidFill>
                  <a:srgbClr val="595959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02" name="TextBox 284"/>
            <p:cNvSpPr txBox="1"/>
            <p:nvPr/>
          </p:nvSpPr>
          <p:spPr bwMode="gray">
            <a:xfrm>
              <a:off x="3898369" y="3724628"/>
              <a:ext cx="998731" cy="990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REMOTE STATION</a:t>
              </a:r>
            </a:p>
          </p:txBody>
        </p:sp>
        <p:sp>
          <p:nvSpPr>
            <p:cNvPr id="403" name="TextBox 285"/>
            <p:cNvSpPr txBox="1"/>
            <p:nvPr/>
          </p:nvSpPr>
          <p:spPr>
            <a:xfrm>
              <a:off x="6333354" y="1707491"/>
              <a:ext cx="282929" cy="1945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HMI</a:t>
              </a:r>
              <a:br>
                <a:rPr lang="en-US" sz="800" b="1" dirty="0" smtClean="0">
                  <a:solidFill>
                    <a:srgbClr val="575757"/>
                  </a:solidFill>
                  <a:latin typeface="GE Inspira"/>
                </a:rPr>
              </a:br>
              <a:r>
                <a:rPr lang="en-US" sz="800" b="1" dirty="0" smtClean="0">
                  <a:solidFill>
                    <a:srgbClr val="575757"/>
                  </a:solidFill>
                  <a:latin typeface="GE Inspira"/>
                </a:rPr>
                <a:t>station</a:t>
              </a:r>
            </a:p>
          </p:txBody>
        </p:sp>
        <p:sp>
          <p:nvSpPr>
            <p:cNvPr id="406" name="Oval 288"/>
            <p:cNvSpPr/>
            <p:nvPr/>
          </p:nvSpPr>
          <p:spPr>
            <a:xfrm>
              <a:off x="6921626" y="4402870"/>
              <a:ext cx="192705" cy="192705"/>
            </a:xfrm>
            <a:prstGeom prst="ellipse">
              <a:avLst/>
            </a:prstGeom>
            <a:solidFill>
              <a:srgbClr val="32A01E"/>
            </a:solidFill>
            <a:ln w="952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050" dirty="0" smtClean="0">
                  <a:solidFill>
                    <a:srgbClr val="FFFFFF"/>
                  </a:solidFill>
                </a:rPr>
                <a:t>P</a:t>
              </a: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07" name="Oval 290"/>
            <p:cNvSpPr/>
            <p:nvPr/>
          </p:nvSpPr>
          <p:spPr>
            <a:xfrm>
              <a:off x="6275220" y="3940168"/>
              <a:ext cx="192705" cy="192705"/>
            </a:xfrm>
            <a:prstGeom prst="ellipse">
              <a:avLst/>
            </a:prstGeom>
            <a:solidFill>
              <a:srgbClr val="32A01E"/>
            </a:solidFill>
            <a:ln w="952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050" dirty="0" smtClean="0">
                  <a:solidFill>
                    <a:srgbClr val="FFFFFF"/>
                  </a:solidFill>
                </a:rPr>
                <a:t>P</a:t>
              </a: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08" name="Oval 291"/>
            <p:cNvSpPr/>
            <p:nvPr/>
          </p:nvSpPr>
          <p:spPr>
            <a:xfrm>
              <a:off x="2734035" y="4837938"/>
              <a:ext cx="192705" cy="192705"/>
            </a:xfrm>
            <a:prstGeom prst="ellipse">
              <a:avLst/>
            </a:prstGeom>
            <a:solidFill>
              <a:srgbClr val="32A01E"/>
            </a:solidFill>
            <a:ln w="952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050" dirty="0" smtClean="0">
                  <a:solidFill>
                    <a:srgbClr val="FFFFFF"/>
                  </a:solidFill>
                </a:rPr>
                <a:t>H</a:t>
              </a:r>
              <a:endParaRPr lang="en-US" sz="24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48713" name="标题 1"/>
          <p:cNvSpPr>
            <a:spLocks noGrp="1"/>
          </p:cNvSpPr>
          <p:nvPr>
            <p:ph type="title"/>
          </p:nvPr>
        </p:nvSpPr>
        <p:spPr>
          <a:xfrm>
            <a:off x="1125016" y="484666"/>
            <a:ext cx="10515600" cy="555815"/>
          </a:xfrm>
        </p:spPr>
        <p:txBody>
          <a:bodyPr>
            <a:norm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HiProcessor</a:t>
            </a:r>
            <a:r>
              <a:rPr lang="en-US" altLang="zh-CN" sz="3200" b="1" baseline="30000" dirty="0" err="1">
                <a:solidFill>
                  <a:schemeClr val="bg1"/>
                </a:solidFill>
                <a:latin typeface="+mj-ea"/>
                <a:ea typeface="Gulim" pitchFamily="34" charset="-127"/>
              </a:rPr>
              <a:t>TM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cs typeface="+mn-cs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统一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cs typeface="+mn-cs"/>
              </a:rPr>
              <a:t>的信息通信</a:t>
            </a:r>
            <a:endParaRPr lang="zh-CN" altLang="en-US" sz="3200" b="1" dirty="0">
              <a:solidFill>
                <a:schemeClr val="bg1"/>
              </a:solidFill>
              <a:latin typeface="+mj-ea"/>
              <a:cs typeface="+mn-cs"/>
            </a:endParaRPr>
          </a:p>
        </p:txBody>
      </p:sp>
      <p:sp>
        <p:nvSpPr>
          <p:cNvPr id="1048862" name="矩形 292"/>
          <p:cNvSpPr/>
          <p:nvPr/>
        </p:nvSpPr>
        <p:spPr bwMode="auto">
          <a:xfrm>
            <a:off x="6932709" y="4009024"/>
            <a:ext cx="1715348" cy="23161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/>
          </a:p>
        </p:txBody>
      </p:sp>
      <p:pic>
        <p:nvPicPr>
          <p:cNvPr id="2097179" name="图片 29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29910" y="5565820"/>
            <a:ext cx="390476" cy="219048"/>
          </a:xfrm>
          <a:prstGeom prst="rect">
            <a:avLst/>
          </a:prstGeom>
        </p:spPr>
      </p:pic>
      <p:pic>
        <p:nvPicPr>
          <p:cNvPr id="2097181" name="图片 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26793" y="4407763"/>
            <a:ext cx="573663" cy="322280"/>
          </a:xfrm>
          <a:prstGeom prst="rect">
            <a:avLst/>
          </a:prstGeom>
        </p:spPr>
      </p:pic>
      <p:sp>
        <p:nvSpPr>
          <p:cNvPr id="292" name="矩形 19"/>
          <p:cNvSpPr>
            <a:spLocks noChangeArrowheads="1"/>
          </p:cNvSpPr>
          <p:nvPr/>
        </p:nvSpPr>
        <p:spPr bwMode="auto">
          <a:xfrm>
            <a:off x="1271464" y="1142994"/>
            <a:ext cx="4819655" cy="642943"/>
          </a:xfrm>
          <a:prstGeom prst="rect">
            <a:avLst/>
          </a:prstGeom>
          <a:solidFill>
            <a:srgbClr val="1F497D"/>
          </a:solidFill>
          <a:ln w="9525">
            <a:solidFill>
              <a:srgbClr val="4A7EBB"/>
            </a:solidFill>
            <a:miter lim="800000"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机器到云的部署</a:t>
            </a:r>
            <a:endParaRPr lang="en-US" altLang="zh-CN" sz="16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80" name="内容占位符 295"/>
          <p:cNvPicPr>
            <a:picLocks noGrp="1" noChangeAspect="1"/>
          </p:cNvPicPr>
          <p:nvPr>
            <p:ph idx="1"/>
          </p:nvPr>
        </p:nvPicPr>
        <p:blipFill>
          <a:blip r:embed="rId10" cstate="print"/>
          <a:stretch>
            <a:fillRect/>
          </a:stretch>
        </p:blipFill>
        <p:spPr>
          <a:xfrm>
            <a:off x="7088536" y="4032585"/>
            <a:ext cx="2090983" cy="2099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125175" y="471398"/>
            <a:ext cx="7419097" cy="576217"/>
          </a:xfrm>
        </p:spPr>
        <p:txBody>
          <a:bodyPr>
            <a:norm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HiProcessor</a:t>
            </a:r>
            <a:r>
              <a:rPr lang="en-US" altLang="zh-CN" sz="3200" b="1" baseline="30000" dirty="0" err="1">
                <a:solidFill>
                  <a:schemeClr val="bg1"/>
                </a:solidFill>
                <a:latin typeface="+mj-ea"/>
                <a:ea typeface="Gulim" pitchFamily="34" charset="-127"/>
              </a:rPr>
              <a:t>TM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cs typeface="+mn-cs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统一的编程和组态</a:t>
            </a:r>
          </a:p>
        </p:txBody>
      </p:sp>
      <p:sp>
        <p:nvSpPr>
          <p:cNvPr id="1048864" name="内容占位符 2"/>
          <p:cNvSpPr>
            <a:spLocks noGrp="1"/>
          </p:cNvSpPr>
          <p:nvPr>
            <p:ph idx="1"/>
          </p:nvPr>
        </p:nvSpPr>
        <p:spPr>
          <a:xfrm>
            <a:off x="1055440" y="2057177"/>
            <a:ext cx="1982404" cy="1800200"/>
          </a:xfrm>
        </p:spPr>
        <p:txBody>
          <a:bodyPr>
            <a:noAutofit/>
          </a:bodyPr>
          <a:lstStyle/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设计</a:t>
            </a:r>
            <a:endParaRPr lang="en-US" altLang="zh-CN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配置</a:t>
            </a:r>
            <a:endParaRPr lang="en-US" altLang="zh-CN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仿真</a:t>
            </a:r>
            <a:endParaRPr lang="en-US" altLang="zh-CN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可视化</a:t>
            </a:r>
            <a:endParaRPr lang="en-US" altLang="zh-CN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048866" name="矩形 19"/>
          <p:cNvSpPr>
            <a:spLocks noChangeArrowheads="1"/>
          </p:cNvSpPr>
          <p:nvPr/>
        </p:nvSpPr>
        <p:spPr bwMode="auto">
          <a:xfrm>
            <a:off x="1219728" y="1124744"/>
            <a:ext cx="6748480" cy="722313"/>
          </a:xfrm>
          <a:prstGeom prst="rect">
            <a:avLst/>
          </a:prstGeom>
          <a:solidFill>
            <a:srgbClr val="1F497D"/>
          </a:solidFill>
          <a:ln w="9525">
            <a:solidFill>
              <a:srgbClr val="4A7EBB"/>
            </a:solidFill>
            <a:miter lim="800000"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图形组态设计系统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ProcessDiagram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82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1090" y="1982052"/>
            <a:ext cx="2900663" cy="2023012"/>
          </a:xfrm>
          <a:prstGeom prst="rect">
            <a:avLst/>
          </a:prstGeom>
        </p:spPr>
      </p:pic>
      <p:pic>
        <p:nvPicPr>
          <p:cNvPr id="2097183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1504" y="4077072"/>
            <a:ext cx="3127667" cy="2234821"/>
          </a:xfrm>
          <a:prstGeom prst="rect">
            <a:avLst/>
          </a:prstGeom>
        </p:spPr>
      </p:pic>
      <p:pic>
        <p:nvPicPr>
          <p:cNvPr id="2097184" name="图片 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63192" y="1970599"/>
            <a:ext cx="2936864" cy="2027659"/>
          </a:xfrm>
          <a:prstGeom prst="rect">
            <a:avLst/>
          </a:prstGeom>
        </p:spPr>
      </p:pic>
      <p:pic>
        <p:nvPicPr>
          <p:cNvPr id="2097185" name="图片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9491" y="4149079"/>
            <a:ext cx="3985360" cy="2162813"/>
          </a:xfrm>
          <a:prstGeom prst="rect">
            <a:avLst/>
          </a:prstGeom>
        </p:spPr>
      </p:pic>
      <p:sp>
        <p:nvSpPr>
          <p:cNvPr id="1048867" name="右箭头 24"/>
          <p:cNvSpPr/>
          <p:nvPr/>
        </p:nvSpPr>
        <p:spPr bwMode="auto">
          <a:xfrm>
            <a:off x="4857921" y="4941168"/>
            <a:ext cx="1382095" cy="64807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/>
          </a:p>
        </p:txBody>
      </p:sp>
      <p:sp>
        <p:nvSpPr>
          <p:cNvPr id="1048868" name="矩形 25"/>
          <p:cNvSpPr/>
          <p:nvPr/>
        </p:nvSpPr>
        <p:spPr>
          <a:xfrm>
            <a:off x="4796623" y="4653136"/>
            <a:ext cx="14433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+mj-ea"/>
              </a:rPr>
              <a:t>ProcessDiagram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3" name="矩形 19"/>
          <p:cNvSpPr>
            <a:spLocks noChangeArrowheads="1"/>
          </p:cNvSpPr>
          <p:nvPr/>
        </p:nvSpPr>
        <p:spPr bwMode="auto">
          <a:xfrm>
            <a:off x="1271464" y="1122511"/>
            <a:ext cx="6748480" cy="722313"/>
          </a:xfrm>
          <a:prstGeom prst="rect">
            <a:avLst/>
          </a:prstGeom>
          <a:solidFill>
            <a:srgbClr val="1F497D"/>
          </a:solidFill>
          <a:ln w="9525">
            <a:solidFill>
              <a:srgbClr val="4A7EBB"/>
            </a:solidFill>
            <a:miter lim="800000"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</a:t>
            </a:r>
            <a:r>
              <a:rPr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分布式时序数据库管理系统</a:t>
            </a:r>
            <a:r>
              <a:rPr lang="en-US" altLang="zh-CN" b="1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ProcessDB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127448" y="476672"/>
            <a:ext cx="7419097" cy="570943"/>
          </a:xfrm>
        </p:spPr>
        <p:txBody>
          <a:bodyPr>
            <a:norm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HiProcessor</a:t>
            </a:r>
            <a:r>
              <a:rPr lang="en-US" altLang="zh-CN" sz="3200" b="1" baseline="30000" dirty="0" err="1">
                <a:solidFill>
                  <a:schemeClr val="bg1"/>
                </a:solidFill>
                <a:latin typeface="+mj-ea"/>
                <a:ea typeface="Gulim" pitchFamily="34" charset="-127"/>
              </a:rPr>
              <a:t>TM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cs typeface="+mn-cs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统一的数据管理</a:t>
            </a:r>
          </a:p>
        </p:txBody>
      </p:sp>
      <p:sp>
        <p:nvSpPr>
          <p:cNvPr id="1048884" name="内容占位符 2"/>
          <p:cNvSpPr>
            <a:spLocks noGrp="1"/>
          </p:cNvSpPr>
          <p:nvPr>
            <p:ph idx="1"/>
          </p:nvPr>
        </p:nvSpPr>
        <p:spPr>
          <a:xfrm>
            <a:off x="767408" y="2158316"/>
            <a:ext cx="2520280" cy="1334262"/>
          </a:xfrm>
        </p:spPr>
        <p:txBody>
          <a:bodyPr>
            <a:noAutofit/>
          </a:bodyPr>
          <a:lstStyle/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分布式存储</a:t>
            </a:r>
            <a:endParaRPr lang="en-US" altLang="zh-CN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线性扩充</a:t>
            </a:r>
            <a:endParaRPr lang="en-US" altLang="zh-CN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高效检索</a:t>
            </a:r>
            <a:endParaRPr lang="en-US" altLang="zh-CN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开放接口</a:t>
            </a:r>
            <a:endParaRPr lang="en-US" altLang="zh-CN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20971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1869" y="2412458"/>
            <a:ext cx="1944216" cy="12961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9718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0443" y="3852618"/>
            <a:ext cx="3919490" cy="179641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97189" name="图片 5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47928" y="2140435"/>
            <a:ext cx="6048672" cy="3592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9" name="椭圆 24"/>
          <p:cNvSpPr/>
          <p:nvPr/>
        </p:nvSpPr>
        <p:spPr bwMode="auto">
          <a:xfrm>
            <a:off x="7719127" y="1961228"/>
            <a:ext cx="3115136" cy="316835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latin typeface="+mj-ea"/>
              <a:ea typeface="+mj-ea"/>
            </a:endParaRPr>
          </a:p>
        </p:txBody>
      </p:sp>
      <p:sp>
        <p:nvSpPr>
          <p:cNvPr id="1048870" name="椭圆 4"/>
          <p:cNvSpPr/>
          <p:nvPr/>
        </p:nvSpPr>
        <p:spPr bwMode="auto">
          <a:xfrm>
            <a:off x="8039048" y="2632807"/>
            <a:ext cx="2410885" cy="2335257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latin typeface="+mj-ea"/>
              <a:ea typeface="+mj-ea"/>
            </a:endParaRPr>
          </a:p>
        </p:txBody>
      </p:sp>
      <p:sp>
        <p:nvSpPr>
          <p:cNvPr id="1048872" name="矩形 19"/>
          <p:cNvSpPr>
            <a:spLocks noChangeArrowheads="1"/>
          </p:cNvSpPr>
          <p:nvPr/>
        </p:nvSpPr>
        <p:spPr bwMode="auto">
          <a:xfrm>
            <a:off x="1271464" y="1124744"/>
            <a:ext cx="6748480" cy="722313"/>
          </a:xfrm>
          <a:prstGeom prst="rect">
            <a:avLst/>
          </a:prstGeom>
          <a:solidFill>
            <a:srgbClr val="1F497D"/>
          </a:solidFill>
          <a:ln w="9525">
            <a:solidFill>
              <a:srgbClr val="4A7EBB"/>
            </a:solidFill>
            <a:miter lim="800000"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工业数据建模与分析系统</a:t>
            </a:r>
            <a:r>
              <a:rPr lang="en-US" altLang="zh-CN" b="1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ProcessAI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1127448" y="476672"/>
            <a:ext cx="7419097" cy="570943"/>
          </a:xfrm>
        </p:spPr>
        <p:txBody>
          <a:bodyPr>
            <a:norm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HiProcessor</a:t>
            </a:r>
            <a:r>
              <a:rPr lang="en-US" altLang="zh-CN" sz="3200" b="1" baseline="30000" dirty="0" err="1">
                <a:solidFill>
                  <a:schemeClr val="bg1"/>
                </a:solidFill>
                <a:latin typeface="+mj-ea"/>
                <a:ea typeface="Gulim" pitchFamily="34" charset="-127"/>
              </a:rPr>
              <a:t>TM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cs typeface="+mn-cs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统一的数据管理</a:t>
            </a:r>
          </a:p>
        </p:txBody>
      </p:sp>
      <p:sp>
        <p:nvSpPr>
          <p:cNvPr id="1048873" name="内容占位符 2"/>
          <p:cNvSpPr>
            <a:spLocks noGrp="1"/>
          </p:cNvSpPr>
          <p:nvPr>
            <p:ph idx="1"/>
          </p:nvPr>
        </p:nvSpPr>
        <p:spPr>
          <a:xfrm>
            <a:off x="1487488" y="2121487"/>
            <a:ext cx="2962672" cy="1152128"/>
          </a:xfrm>
        </p:spPr>
        <p:txBody>
          <a:bodyPr>
            <a:noAutofit/>
          </a:bodyPr>
          <a:lstStyle/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机理建模</a:t>
            </a:r>
            <a:endParaRPr lang="en-US" altLang="zh-CN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机器学习</a:t>
            </a:r>
            <a:endParaRPr lang="en-US" altLang="zh-CN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人工智能</a:t>
            </a:r>
            <a:endParaRPr lang="en-US" altLang="zh-CN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048874" name="椭圆 3"/>
          <p:cNvSpPr/>
          <p:nvPr/>
        </p:nvSpPr>
        <p:spPr bwMode="auto">
          <a:xfrm>
            <a:off x="9047323" y="3545405"/>
            <a:ext cx="1138868" cy="1138436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深度学习</a:t>
            </a:r>
          </a:p>
        </p:txBody>
      </p:sp>
      <p:sp>
        <p:nvSpPr>
          <p:cNvPr id="1048875" name="矩形 5"/>
          <p:cNvSpPr/>
          <p:nvPr/>
        </p:nvSpPr>
        <p:spPr bwMode="auto">
          <a:xfrm>
            <a:off x="8457999" y="3125333"/>
            <a:ext cx="1512168" cy="4200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机器学习</a:t>
            </a:r>
          </a:p>
        </p:txBody>
      </p:sp>
      <p:sp>
        <p:nvSpPr>
          <p:cNvPr id="1048876" name="矩形 25"/>
          <p:cNvSpPr/>
          <p:nvPr/>
        </p:nvSpPr>
        <p:spPr bwMode="auto">
          <a:xfrm>
            <a:off x="8530007" y="2189229"/>
            <a:ext cx="1512168" cy="4200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人工智能</a:t>
            </a:r>
          </a:p>
        </p:txBody>
      </p:sp>
      <p:sp>
        <p:nvSpPr>
          <p:cNvPr id="1048877" name="椭圆 26"/>
          <p:cNvSpPr/>
          <p:nvPr/>
        </p:nvSpPr>
        <p:spPr bwMode="auto">
          <a:xfrm>
            <a:off x="7543767" y="4055455"/>
            <a:ext cx="1999000" cy="1965833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latin typeface="+mj-ea"/>
              <a:ea typeface="+mj-ea"/>
            </a:endParaRPr>
          </a:p>
        </p:txBody>
      </p:sp>
      <p:sp>
        <p:nvSpPr>
          <p:cNvPr id="1048878" name="矩形 29"/>
          <p:cNvSpPr/>
          <p:nvPr/>
        </p:nvSpPr>
        <p:spPr bwMode="auto">
          <a:xfrm>
            <a:off x="7914251" y="5286922"/>
            <a:ext cx="1512168" cy="4200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b="1" dirty="0">
                <a:latin typeface="+mj-ea"/>
                <a:ea typeface="+mj-ea"/>
              </a:rPr>
              <a:t>大数据</a:t>
            </a:r>
          </a:p>
        </p:txBody>
      </p:sp>
      <p:sp>
        <p:nvSpPr>
          <p:cNvPr id="1048879" name="椭圆 30"/>
          <p:cNvSpPr/>
          <p:nvPr/>
        </p:nvSpPr>
        <p:spPr bwMode="auto">
          <a:xfrm>
            <a:off x="6168008" y="3039348"/>
            <a:ext cx="2410885" cy="2316221"/>
          </a:xfrm>
          <a:prstGeom prst="ellipse">
            <a:avLst/>
          </a:prstGeom>
          <a:noFill/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latin typeface="+mj-ea"/>
              <a:ea typeface="+mj-ea"/>
            </a:endParaRPr>
          </a:p>
        </p:txBody>
      </p:sp>
      <p:sp>
        <p:nvSpPr>
          <p:cNvPr id="1048880" name="矩形 31"/>
          <p:cNvSpPr/>
          <p:nvPr/>
        </p:nvSpPr>
        <p:spPr bwMode="auto">
          <a:xfrm>
            <a:off x="6338029" y="3635372"/>
            <a:ext cx="1512168" cy="4200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b="1" dirty="0">
                <a:latin typeface="+mj-ea"/>
                <a:ea typeface="+mj-ea"/>
              </a:rPr>
              <a:t>数据挖掘</a:t>
            </a:r>
          </a:p>
        </p:txBody>
      </p:sp>
      <p:sp>
        <p:nvSpPr>
          <p:cNvPr id="1048881" name="矩形 32"/>
          <p:cNvSpPr/>
          <p:nvPr/>
        </p:nvSpPr>
        <p:spPr bwMode="auto">
          <a:xfrm>
            <a:off x="6345947" y="4277461"/>
            <a:ext cx="1512168" cy="4200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b="1" dirty="0">
                <a:latin typeface="+mj-ea"/>
                <a:ea typeface="+mj-ea"/>
              </a:rPr>
              <a:t>数据科学</a:t>
            </a:r>
          </a:p>
        </p:txBody>
      </p:sp>
      <p:pic>
        <p:nvPicPr>
          <p:cNvPr id="2097186" name="图片 3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7651" y="3452813"/>
            <a:ext cx="4215427" cy="2269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6" name="矩形 19"/>
          <p:cNvSpPr>
            <a:spLocks noChangeArrowheads="1"/>
          </p:cNvSpPr>
          <p:nvPr/>
        </p:nvSpPr>
        <p:spPr bwMode="auto">
          <a:xfrm>
            <a:off x="1199456" y="1086725"/>
            <a:ext cx="6748480" cy="722313"/>
          </a:xfrm>
          <a:prstGeom prst="rect">
            <a:avLst/>
          </a:prstGeom>
          <a:solidFill>
            <a:srgbClr val="1F497D"/>
          </a:solidFill>
          <a:ln w="9525">
            <a:solidFill>
              <a:srgbClr val="4A7EBB"/>
            </a:solidFill>
            <a:miter lim="800000"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</a:t>
            </a:r>
            <a:r>
              <a:rPr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数据网关</a:t>
            </a:r>
            <a:r>
              <a:rPr lang="en-US" altLang="zh-CN" b="1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ProcessGateway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125175" y="476672"/>
            <a:ext cx="7419097" cy="570943"/>
          </a:xfrm>
        </p:spPr>
        <p:txBody>
          <a:bodyPr>
            <a:norm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HiProcessor</a:t>
            </a:r>
            <a:r>
              <a:rPr lang="en-US" altLang="zh-CN" sz="3200" b="1" baseline="30000" dirty="0" err="1">
                <a:solidFill>
                  <a:schemeClr val="bg1"/>
                </a:solidFill>
                <a:latin typeface="+mj-ea"/>
                <a:ea typeface="Gulim" pitchFamily="34" charset="-127"/>
              </a:rPr>
              <a:t>TM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cs typeface="+mn-cs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统一的软硬接口</a:t>
            </a:r>
          </a:p>
        </p:txBody>
      </p:sp>
      <p:pic>
        <p:nvPicPr>
          <p:cNvPr id="2097190" name="图片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00056" y="2204864"/>
            <a:ext cx="5408738" cy="4090184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 bwMode="auto">
          <a:xfrm>
            <a:off x="911424" y="4288053"/>
            <a:ext cx="1349311" cy="49401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ProcessDB</a:t>
            </a:r>
            <a:endParaRPr kumimoji="0" lang="en-US" altLang="zh-CN" sz="1200" b="1" i="0" u="none" strike="noStrike" cap="none" normalizeH="0" baseline="3000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时序数据库系统</a:t>
            </a:r>
          </a:p>
        </p:txBody>
      </p:sp>
      <p:sp>
        <p:nvSpPr>
          <p:cNvPr id="18" name="圆角矩形 17"/>
          <p:cNvSpPr/>
          <p:nvPr/>
        </p:nvSpPr>
        <p:spPr bwMode="auto">
          <a:xfrm>
            <a:off x="3418174" y="4084222"/>
            <a:ext cx="77777" cy="2657146"/>
          </a:xfrm>
          <a:prstGeom prst="roundRect">
            <a:avLst/>
          </a:prstGeom>
          <a:solidFill>
            <a:srgbClr val="3EB2F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3613980" y="5575448"/>
            <a:ext cx="2986076" cy="1150193"/>
          </a:xfrm>
          <a:prstGeom prst="roundRect">
            <a:avLst/>
          </a:prstGeom>
          <a:solidFill>
            <a:srgbClr val="75CF6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500"/>
              </a:lnSpc>
              <a:buClr>
                <a:srgbClr val="0000FF"/>
              </a:buClr>
              <a:defRPr/>
            </a:pPr>
            <a:r>
              <a:rPr lang="zh-CN" altLang="en-US" sz="1000" b="1" dirty="0" smtClean="0">
                <a:solidFill>
                  <a:schemeClr val="bg1"/>
                </a:solidFill>
                <a:latin typeface="+mj-ea"/>
                <a:ea typeface="+mj-ea"/>
              </a:rPr>
              <a:t>多协议支持：</a:t>
            </a:r>
            <a:endParaRPr lang="en-US" altLang="zh-CN" sz="1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171450" indent="-171450">
              <a:lnSpc>
                <a:spcPts val="1500"/>
              </a:lnSpc>
              <a:buClr>
                <a:srgbClr val="0000FF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900" b="1" dirty="0" smtClean="0">
                <a:latin typeface="+mj-ea"/>
                <a:ea typeface="+mj-ea"/>
              </a:rPr>
              <a:t>标准</a:t>
            </a:r>
            <a:r>
              <a:rPr lang="en-US" altLang="zh-CN" sz="900" b="1" dirty="0" smtClean="0">
                <a:latin typeface="+mj-ea"/>
                <a:ea typeface="+mj-ea"/>
              </a:rPr>
              <a:t>OPCDA(</a:t>
            </a:r>
            <a:r>
              <a:rPr lang="zh-CN" altLang="en-US" sz="900" b="1" dirty="0" smtClean="0">
                <a:latin typeface="+mj-ea"/>
                <a:ea typeface="+mj-ea"/>
              </a:rPr>
              <a:t>用于</a:t>
            </a:r>
            <a:r>
              <a:rPr lang="zh-CN" altLang="en-US" sz="900" b="1" dirty="0">
                <a:latin typeface="+mj-ea"/>
                <a:ea typeface="+mj-ea"/>
              </a:rPr>
              <a:t>过程控制的</a:t>
            </a:r>
            <a:r>
              <a:rPr lang="en-US" altLang="zh-CN" sz="900" b="1" dirty="0">
                <a:latin typeface="+mj-ea"/>
                <a:ea typeface="+mj-ea"/>
              </a:rPr>
              <a:t>OLE</a:t>
            </a:r>
            <a:r>
              <a:rPr lang="en-US" altLang="zh-CN" sz="900" b="1" dirty="0" smtClean="0">
                <a:latin typeface="+mj-ea"/>
                <a:ea typeface="+mj-ea"/>
              </a:rPr>
              <a:t>)</a:t>
            </a:r>
            <a:r>
              <a:rPr lang="zh-CN" altLang="en-US" sz="900" b="1" dirty="0" smtClean="0">
                <a:latin typeface="+mj-ea"/>
                <a:ea typeface="+mj-ea"/>
              </a:rPr>
              <a:t>、</a:t>
            </a:r>
            <a:r>
              <a:rPr lang="en-US" altLang="zh-CN" sz="900" b="1" dirty="0" smtClean="0">
                <a:latin typeface="+mj-ea"/>
                <a:ea typeface="+mj-ea"/>
              </a:rPr>
              <a:t>OPCUA</a:t>
            </a:r>
          </a:p>
          <a:p>
            <a:pPr marL="171450" indent="-171450">
              <a:lnSpc>
                <a:spcPts val="1500"/>
              </a:lnSpc>
              <a:buClr>
                <a:srgbClr val="0000FF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900" b="1" dirty="0" smtClean="0">
                <a:latin typeface="+mj-ea"/>
                <a:ea typeface="+mj-ea"/>
              </a:rPr>
              <a:t>DDE( </a:t>
            </a:r>
            <a:r>
              <a:rPr lang="zh-CN" altLang="en-US" sz="900" b="1" dirty="0">
                <a:latin typeface="+mj-ea"/>
                <a:ea typeface="+mj-ea"/>
              </a:rPr>
              <a:t>动态数据交换</a:t>
            </a:r>
            <a:r>
              <a:rPr lang="en-US" altLang="zh-CN" sz="900" b="1" dirty="0">
                <a:latin typeface="+mj-ea"/>
                <a:ea typeface="+mj-ea"/>
              </a:rPr>
              <a:t>) </a:t>
            </a:r>
          </a:p>
          <a:p>
            <a:pPr marL="171450" indent="-171450">
              <a:lnSpc>
                <a:spcPts val="1500"/>
              </a:lnSpc>
              <a:buClr>
                <a:srgbClr val="0000FF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900" b="1" dirty="0" smtClean="0">
                <a:latin typeface="+mj-ea"/>
                <a:ea typeface="+mj-ea"/>
              </a:rPr>
              <a:t>Modbus,101</a:t>
            </a:r>
            <a:r>
              <a:rPr lang="en-US" altLang="zh-CN" sz="900" b="1" dirty="0">
                <a:latin typeface="+mj-ea"/>
                <a:ea typeface="+mj-ea"/>
              </a:rPr>
              <a:t>,</a:t>
            </a:r>
            <a:r>
              <a:rPr lang="en-US" altLang="zh-CN" sz="900" b="1" dirty="0" smtClean="0">
                <a:latin typeface="+mj-ea"/>
                <a:ea typeface="+mj-ea"/>
              </a:rPr>
              <a:t>103,104</a:t>
            </a:r>
            <a:r>
              <a:rPr lang="zh-CN" altLang="en-US" sz="900" b="1" dirty="0" smtClean="0">
                <a:latin typeface="+mj-ea"/>
                <a:ea typeface="+mj-ea"/>
              </a:rPr>
              <a:t>规约</a:t>
            </a:r>
            <a:r>
              <a:rPr lang="en-US" altLang="zh-CN" sz="900" b="1" dirty="0" smtClean="0">
                <a:latin typeface="+mj-ea"/>
                <a:ea typeface="+mj-ea"/>
              </a:rPr>
              <a:t>,61850,HJ212</a:t>
            </a:r>
            <a:r>
              <a:rPr lang="zh-CN" altLang="en-US" sz="900" b="1" dirty="0" smtClean="0">
                <a:latin typeface="+mj-ea"/>
                <a:ea typeface="+mj-ea"/>
              </a:rPr>
              <a:t>等</a:t>
            </a:r>
            <a:endParaRPr lang="en-US" altLang="zh-CN" sz="900" b="1" dirty="0" smtClean="0">
              <a:latin typeface="+mj-ea"/>
              <a:ea typeface="+mj-ea"/>
            </a:endParaRPr>
          </a:p>
          <a:p>
            <a:pPr marL="171450" indent="-171450">
              <a:lnSpc>
                <a:spcPts val="1500"/>
              </a:lnSpc>
              <a:buClr>
                <a:srgbClr val="0000FF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900" b="1" dirty="0">
                <a:latin typeface="+mj-ea"/>
                <a:ea typeface="+mj-ea"/>
              </a:rPr>
              <a:t>可定制各种设备专用协议及第三方系统</a:t>
            </a:r>
            <a:r>
              <a:rPr lang="zh-CN" altLang="en-US" sz="900" b="1" dirty="0" smtClean="0">
                <a:latin typeface="+mj-ea"/>
                <a:ea typeface="+mj-ea"/>
              </a:rPr>
              <a:t>接口</a:t>
            </a:r>
            <a:endParaRPr lang="en-US" altLang="zh-CN" sz="1000" b="1" dirty="0" smtClean="0">
              <a:latin typeface="+mj-ea"/>
              <a:ea typeface="+mj-ea"/>
            </a:endParaRPr>
          </a:p>
          <a:p>
            <a:pPr marL="285750" indent="-285750">
              <a:lnSpc>
                <a:spcPts val="1500"/>
              </a:lnSpc>
              <a:buClr>
                <a:srgbClr val="0000FF"/>
              </a:buClr>
              <a:buFont typeface="Arial" pitchFamily="34" charset="0"/>
              <a:buChar char="•"/>
              <a:defRPr/>
            </a:pPr>
            <a:endParaRPr lang="en-US" altLang="zh-CN" sz="1000" b="1" dirty="0">
              <a:latin typeface="+mj-ea"/>
              <a:ea typeface="+mj-ea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3623170" y="4084222"/>
            <a:ext cx="2976886" cy="832312"/>
          </a:xfrm>
          <a:prstGeom prst="roundRect">
            <a:avLst/>
          </a:prstGeom>
          <a:solidFill>
            <a:srgbClr val="75CF6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500"/>
              </a:lnSpc>
              <a:buClr>
                <a:srgbClr val="0000FF"/>
              </a:buClr>
            </a:pPr>
            <a:r>
              <a:rPr lang="zh-CN" altLang="en-US" sz="1000" b="1" dirty="0">
                <a:solidFill>
                  <a:schemeClr val="bg1"/>
                </a:solidFill>
                <a:latin typeface="+mj-ea"/>
                <a:ea typeface="+mj-ea"/>
              </a:rPr>
              <a:t>多</a:t>
            </a:r>
            <a:r>
              <a:rPr lang="zh-CN" altLang="en-US" sz="1000" b="1" dirty="0" smtClean="0">
                <a:solidFill>
                  <a:schemeClr val="bg1"/>
                </a:solidFill>
                <a:latin typeface="+mj-ea"/>
                <a:ea typeface="+mj-ea"/>
              </a:rPr>
              <a:t>设备类型：</a:t>
            </a:r>
            <a:endParaRPr lang="en-US" altLang="zh-CN" sz="1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171450" indent="-171450">
              <a:lnSpc>
                <a:spcPts val="1500"/>
              </a:lnSpc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US" altLang="zh-CN" sz="900" b="1" dirty="0" smtClean="0">
                <a:latin typeface="+mj-ea"/>
                <a:ea typeface="+mj-ea"/>
              </a:rPr>
              <a:t>DCS</a:t>
            </a:r>
            <a:r>
              <a:rPr lang="zh-CN" altLang="en-US" sz="900" b="1" dirty="0" smtClean="0">
                <a:latin typeface="+mj-ea"/>
                <a:ea typeface="+mj-ea"/>
              </a:rPr>
              <a:t>：</a:t>
            </a:r>
            <a:r>
              <a:rPr lang="zh-CN" altLang="en-US" sz="900" b="1" dirty="0">
                <a:latin typeface="+mj-ea"/>
                <a:ea typeface="+mj-ea"/>
              </a:rPr>
              <a:t>中</a:t>
            </a:r>
            <a:r>
              <a:rPr lang="zh-CN" altLang="en-US" sz="900" b="1" dirty="0" smtClean="0">
                <a:latin typeface="+mj-ea"/>
                <a:ea typeface="+mj-ea"/>
              </a:rPr>
              <a:t>控、爱默生、西屋、三菱、新华 </a:t>
            </a:r>
            <a:r>
              <a:rPr lang="en-US" altLang="zh-CN" sz="900" b="1" dirty="0" smtClean="0">
                <a:latin typeface="+mj-ea"/>
                <a:ea typeface="+mj-ea"/>
              </a:rPr>
              <a:t>etc.</a:t>
            </a:r>
          </a:p>
          <a:p>
            <a:pPr marL="171450" indent="-171450">
              <a:lnSpc>
                <a:spcPts val="1500"/>
              </a:lnSpc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US" altLang="zh-CN" sz="900" b="1" dirty="0" smtClean="0">
                <a:latin typeface="+mj-ea"/>
                <a:ea typeface="+mj-ea"/>
              </a:rPr>
              <a:t>PLC</a:t>
            </a:r>
            <a:r>
              <a:rPr lang="zh-CN" altLang="en-US" sz="900" b="1" dirty="0" smtClean="0">
                <a:latin typeface="+mj-ea"/>
                <a:ea typeface="+mj-ea"/>
              </a:rPr>
              <a:t>：西门子、三菱、欧姆龙、松下、</a:t>
            </a:r>
            <a:r>
              <a:rPr lang="en-US" altLang="zh-CN" sz="900" b="1" dirty="0" smtClean="0">
                <a:latin typeface="+mj-ea"/>
                <a:ea typeface="+mj-ea"/>
              </a:rPr>
              <a:t>AB</a:t>
            </a:r>
            <a:r>
              <a:rPr lang="zh-CN" altLang="en-US" sz="900" b="1" dirty="0">
                <a:latin typeface="+mj-ea"/>
              </a:rPr>
              <a:t> </a:t>
            </a:r>
            <a:r>
              <a:rPr lang="en-US" altLang="zh-CN" sz="900" b="1" dirty="0" smtClean="0">
                <a:latin typeface="+mj-ea"/>
              </a:rPr>
              <a:t>,GE</a:t>
            </a:r>
            <a:r>
              <a:rPr lang="zh-CN" altLang="en-US" sz="900" b="1" dirty="0" smtClean="0">
                <a:latin typeface="+mj-ea"/>
                <a:ea typeface="+mj-ea"/>
              </a:rPr>
              <a:t> </a:t>
            </a:r>
            <a:r>
              <a:rPr lang="en-US" altLang="zh-CN" sz="900" b="1" dirty="0">
                <a:latin typeface="+mj-ea"/>
                <a:ea typeface="+mj-ea"/>
              </a:rPr>
              <a:t>etc</a:t>
            </a:r>
            <a:r>
              <a:rPr lang="en-US" altLang="zh-CN" sz="900" b="1" dirty="0" smtClean="0"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ts val="1500"/>
              </a:lnSpc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sz="900" b="1" dirty="0" smtClean="0">
                <a:latin typeface="+mj-ea"/>
                <a:ea typeface="+mj-ea"/>
              </a:rPr>
              <a:t>智能</a:t>
            </a:r>
            <a:r>
              <a:rPr lang="zh-CN" altLang="en-US" sz="900" b="1" dirty="0">
                <a:latin typeface="+mj-ea"/>
                <a:ea typeface="+mj-ea"/>
              </a:rPr>
              <a:t>数字设备：横河、</a:t>
            </a:r>
            <a:r>
              <a:rPr lang="en-US" altLang="zh-CN" sz="900" b="1" dirty="0" smtClean="0">
                <a:latin typeface="+mj-ea"/>
                <a:ea typeface="+mj-ea"/>
              </a:rPr>
              <a:t>Agilent</a:t>
            </a:r>
            <a:r>
              <a:rPr lang="zh-CN" altLang="en-US" sz="900" b="1" dirty="0">
                <a:latin typeface="+mj-ea"/>
                <a:ea typeface="+mj-ea"/>
              </a:rPr>
              <a:t>、</a:t>
            </a:r>
            <a:r>
              <a:rPr lang="en-US" altLang="zh-CN" sz="900" b="1" dirty="0" smtClean="0">
                <a:latin typeface="+mj-ea"/>
                <a:ea typeface="+mj-ea"/>
              </a:rPr>
              <a:t>NI </a:t>
            </a:r>
            <a:r>
              <a:rPr lang="en-US" altLang="zh-CN" sz="900" b="1" dirty="0">
                <a:latin typeface="+mj-ea"/>
                <a:ea typeface="+mj-ea"/>
              </a:rPr>
              <a:t>etc.</a:t>
            </a:r>
            <a:endParaRPr lang="zh-CN" altLang="en-US" sz="900" b="1" dirty="0">
              <a:latin typeface="+mj-ea"/>
              <a:ea typeface="+mj-ea"/>
            </a:endParaRPr>
          </a:p>
          <a:p>
            <a:pPr>
              <a:lnSpc>
                <a:spcPts val="1500"/>
              </a:lnSpc>
              <a:buClr>
                <a:srgbClr val="0000FF"/>
              </a:buClr>
            </a:pPr>
            <a:endParaRPr lang="en-US" altLang="zh-CN" sz="1000" b="1" dirty="0">
              <a:latin typeface="+mj-ea"/>
              <a:ea typeface="+mj-ea"/>
            </a:endParaRPr>
          </a:p>
          <a:p>
            <a:pPr>
              <a:lnSpc>
                <a:spcPts val="1500"/>
              </a:lnSpc>
              <a:buClr>
                <a:srgbClr val="0000FF"/>
              </a:buClr>
            </a:pPr>
            <a:endParaRPr lang="en-US" altLang="zh-CN" sz="1000" b="1" dirty="0" smtClean="0">
              <a:latin typeface="+mj-ea"/>
              <a:ea typeface="+mj-ea"/>
            </a:endParaRPr>
          </a:p>
          <a:p>
            <a:pPr>
              <a:lnSpc>
                <a:spcPts val="1500"/>
              </a:lnSpc>
              <a:buClr>
                <a:srgbClr val="0000FF"/>
              </a:buClr>
            </a:pPr>
            <a:endParaRPr lang="en-US" altLang="zh-CN" sz="1000" b="1" dirty="0">
              <a:latin typeface="+mj-ea"/>
              <a:ea typeface="+mj-ea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3613980" y="4985893"/>
            <a:ext cx="2986076" cy="526974"/>
          </a:xfrm>
          <a:prstGeom prst="roundRect">
            <a:avLst/>
          </a:prstGeom>
          <a:solidFill>
            <a:srgbClr val="3399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500"/>
              </a:lnSpc>
              <a:buClr>
                <a:srgbClr val="0000FF"/>
              </a:buClr>
              <a:defRPr/>
            </a:pPr>
            <a:r>
              <a:rPr lang="zh-CN" altLang="en-US" sz="1050" b="1" dirty="0">
                <a:latin typeface="+mj-ea"/>
                <a:ea typeface="+mj-ea"/>
              </a:rPr>
              <a:t> </a:t>
            </a:r>
            <a:r>
              <a:rPr lang="zh-CN" altLang="en-US" sz="1000" b="1" dirty="0" smtClean="0">
                <a:solidFill>
                  <a:schemeClr val="bg1"/>
                </a:solidFill>
                <a:latin typeface="+mj-ea"/>
                <a:ea typeface="+mj-ea"/>
              </a:rPr>
              <a:t>多连接类型：</a:t>
            </a:r>
            <a:endParaRPr lang="en-US" altLang="zh-CN" sz="1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171450" indent="-171450">
              <a:lnSpc>
                <a:spcPts val="1500"/>
              </a:lnSpc>
              <a:buClr>
                <a:srgbClr val="0000FF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900" b="1" dirty="0" err="1" smtClean="0">
                <a:latin typeface="+mj-ea"/>
                <a:ea typeface="+mj-ea"/>
              </a:rPr>
              <a:t>Profibus</a:t>
            </a:r>
            <a:r>
              <a:rPr lang="en-US" altLang="zh-CN" sz="900" b="1" dirty="0" smtClean="0">
                <a:latin typeface="+mj-ea"/>
                <a:ea typeface="+mj-ea"/>
              </a:rPr>
              <a:t>/</a:t>
            </a:r>
            <a:r>
              <a:rPr lang="en-US" altLang="zh-CN" sz="900" b="1" dirty="0" err="1" smtClean="0">
                <a:latin typeface="+mj-ea"/>
                <a:ea typeface="+mj-ea"/>
              </a:rPr>
              <a:t>CANBus</a:t>
            </a:r>
            <a:r>
              <a:rPr lang="en-US" altLang="zh-CN" sz="900" b="1" dirty="0" smtClean="0">
                <a:latin typeface="+mj-ea"/>
                <a:ea typeface="+mj-ea"/>
              </a:rPr>
              <a:t>/RS232/485/Ethernet etc.</a:t>
            </a:r>
            <a:endParaRPr lang="en-US" altLang="zh-CN" sz="900" b="1" dirty="0">
              <a:latin typeface="+mj-ea"/>
              <a:ea typeface="+mj-ea"/>
            </a:endParaRPr>
          </a:p>
        </p:txBody>
      </p:sp>
      <p:cxnSp>
        <p:nvCxnSpPr>
          <p:cNvPr id="23" name="直接连接符 22"/>
          <p:cNvCxnSpPr/>
          <p:nvPr/>
        </p:nvCxnSpPr>
        <p:spPr bwMode="auto">
          <a:xfrm flipH="1">
            <a:off x="3495950" y="4535058"/>
            <a:ext cx="116664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接连接符 23"/>
          <p:cNvCxnSpPr/>
          <p:nvPr/>
        </p:nvCxnSpPr>
        <p:spPr bwMode="auto">
          <a:xfrm flipH="1">
            <a:off x="3495950" y="5228651"/>
            <a:ext cx="116664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接连接符 24"/>
          <p:cNvCxnSpPr/>
          <p:nvPr/>
        </p:nvCxnSpPr>
        <p:spPr bwMode="auto">
          <a:xfrm flipH="1">
            <a:off x="3495950" y="6195657"/>
            <a:ext cx="116664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圆角矩形 27"/>
          <p:cNvSpPr/>
          <p:nvPr/>
        </p:nvSpPr>
        <p:spPr bwMode="auto">
          <a:xfrm>
            <a:off x="3852640" y="1988840"/>
            <a:ext cx="95077" cy="1974929"/>
          </a:xfrm>
          <a:prstGeom prst="roundRect">
            <a:avLst/>
          </a:prstGeom>
          <a:solidFill>
            <a:srgbClr val="3EB2F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4090332" y="1994576"/>
            <a:ext cx="2509724" cy="625106"/>
          </a:xfrm>
          <a:prstGeom prst="roundRect">
            <a:avLst/>
          </a:prstGeom>
          <a:solidFill>
            <a:srgbClr val="75CF6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500"/>
              </a:lnSpc>
              <a:buClr>
                <a:srgbClr val="0000FF"/>
              </a:buClr>
              <a:defRPr/>
            </a:pPr>
            <a:r>
              <a:rPr lang="zh-CN" altLang="en-US" sz="1000" b="1" dirty="0">
                <a:solidFill>
                  <a:schemeClr val="bg1"/>
                </a:solidFill>
                <a:latin typeface="+mj-ea"/>
                <a:ea typeface="+mj-ea"/>
              </a:rPr>
              <a:t>客户端</a:t>
            </a:r>
            <a:r>
              <a:rPr lang="en-US" altLang="zh-CN" sz="1000" b="1" dirty="0">
                <a:solidFill>
                  <a:schemeClr val="bg1"/>
                </a:solidFill>
                <a:latin typeface="+mj-ea"/>
                <a:ea typeface="+mj-ea"/>
              </a:rPr>
              <a:t>API</a:t>
            </a:r>
            <a:r>
              <a:rPr lang="zh-CN" altLang="en-US" sz="1000" b="1" dirty="0" smtClean="0">
                <a:solidFill>
                  <a:schemeClr val="bg1"/>
                </a:solidFill>
                <a:latin typeface="+mj-ea"/>
                <a:ea typeface="+mj-ea"/>
              </a:rPr>
              <a:t>包</a:t>
            </a:r>
            <a:r>
              <a:rPr lang="en-US" altLang="zh-CN" sz="1000" b="1" dirty="0" smtClean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lang="en-US" altLang="zh-CN" sz="1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171450" lvl="1" indent="-171450">
              <a:lnSpc>
                <a:spcPts val="1500"/>
              </a:lnSpc>
              <a:buClr>
                <a:srgbClr val="0000FF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900" b="1" dirty="0">
                <a:latin typeface="+mj-ea"/>
                <a:ea typeface="+mj-ea"/>
              </a:rPr>
              <a:t> C/C++ API</a:t>
            </a:r>
          </a:p>
          <a:p>
            <a:pPr marL="171450" lvl="1" indent="-171450">
              <a:lnSpc>
                <a:spcPts val="1500"/>
              </a:lnSpc>
              <a:buClr>
                <a:srgbClr val="0000FF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900" b="1" dirty="0">
                <a:latin typeface="+mj-ea"/>
                <a:ea typeface="+mj-ea"/>
              </a:rPr>
              <a:t> JAVA API</a:t>
            </a:r>
          </a:p>
        </p:txBody>
      </p:sp>
      <p:sp>
        <p:nvSpPr>
          <p:cNvPr id="31" name="圆角矩形 30"/>
          <p:cNvSpPr/>
          <p:nvPr/>
        </p:nvSpPr>
        <p:spPr bwMode="auto">
          <a:xfrm>
            <a:off x="4090332" y="2659009"/>
            <a:ext cx="2509724" cy="852856"/>
          </a:xfrm>
          <a:prstGeom prst="roundRect">
            <a:avLst/>
          </a:prstGeom>
          <a:solidFill>
            <a:srgbClr val="3399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500"/>
              </a:lnSpc>
              <a:buClr>
                <a:srgbClr val="0000FF"/>
              </a:buClr>
              <a:defRPr/>
            </a:pPr>
            <a:r>
              <a:rPr lang="zh-CN" altLang="en-US" sz="1000" b="1" dirty="0">
                <a:solidFill>
                  <a:schemeClr val="bg1"/>
                </a:solidFill>
                <a:latin typeface="+mj-ea"/>
                <a:ea typeface="+mj-ea"/>
              </a:rPr>
              <a:t>标准</a:t>
            </a:r>
            <a:r>
              <a:rPr lang="zh-CN" altLang="en-US" sz="1000" b="1" dirty="0" smtClean="0">
                <a:solidFill>
                  <a:schemeClr val="bg1"/>
                </a:solidFill>
                <a:latin typeface="+mj-ea"/>
                <a:ea typeface="+mj-ea"/>
              </a:rPr>
              <a:t>接口</a:t>
            </a:r>
            <a:r>
              <a:rPr lang="en-US" altLang="zh-CN" sz="1000" b="1" dirty="0" smtClean="0">
                <a:solidFill>
                  <a:schemeClr val="bg1"/>
                </a:solidFill>
                <a:latin typeface="+mj-ea"/>
                <a:ea typeface="+mj-ea"/>
              </a:rPr>
              <a:t>:</a:t>
            </a:r>
          </a:p>
          <a:p>
            <a:pPr marL="171450" indent="-171450">
              <a:lnSpc>
                <a:spcPts val="1500"/>
              </a:lnSpc>
              <a:buClr>
                <a:srgbClr val="0000FF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900" b="1" dirty="0" smtClean="0">
                <a:latin typeface="+mj-ea"/>
                <a:ea typeface="+mj-ea"/>
              </a:rPr>
              <a:t>ODBC (</a:t>
            </a:r>
            <a:r>
              <a:rPr lang="zh-CN" altLang="en-US" sz="900" b="1" dirty="0" smtClean="0">
                <a:latin typeface="+mj-ea"/>
                <a:ea typeface="+mj-ea"/>
              </a:rPr>
              <a:t>开放数据库互连</a:t>
            </a:r>
            <a:r>
              <a:rPr lang="en-US" altLang="zh-CN" sz="900" b="1" dirty="0" smtClean="0">
                <a:latin typeface="+mj-ea"/>
                <a:ea typeface="+mj-ea"/>
              </a:rPr>
              <a:t>) </a:t>
            </a:r>
          </a:p>
          <a:p>
            <a:pPr marL="171450" indent="-171450">
              <a:lnSpc>
                <a:spcPts val="1500"/>
              </a:lnSpc>
              <a:buClr>
                <a:srgbClr val="0000FF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900" b="1" dirty="0" smtClean="0">
                <a:latin typeface="+mj-ea"/>
                <a:ea typeface="+mj-ea"/>
              </a:rPr>
              <a:t>JDBC (Java </a:t>
            </a:r>
            <a:r>
              <a:rPr lang="zh-CN" altLang="en-US" sz="900" b="1" dirty="0" smtClean="0">
                <a:latin typeface="+mj-ea"/>
                <a:ea typeface="+mj-ea"/>
              </a:rPr>
              <a:t>数据库</a:t>
            </a:r>
            <a:r>
              <a:rPr lang="zh-CN" altLang="en-US" sz="900" b="1" dirty="0">
                <a:latin typeface="+mj-ea"/>
                <a:ea typeface="+mj-ea"/>
              </a:rPr>
              <a:t>连接</a:t>
            </a:r>
            <a:r>
              <a:rPr lang="en-US" altLang="zh-CN" sz="900" b="1" dirty="0">
                <a:latin typeface="+mj-ea"/>
                <a:ea typeface="+mj-ea"/>
              </a:rPr>
              <a:t>) </a:t>
            </a:r>
            <a:endParaRPr lang="en-US" altLang="zh-CN" sz="900" b="1" dirty="0" smtClean="0">
              <a:latin typeface="+mj-ea"/>
              <a:ea typeface="+mj-ea"/>
            </a:endParaRPr>
          </a:p>
          <a:p>
            <a:pPr marL="171450" indent="-171450">
              <a:lnSpc>
                <a:spcPts val="1500"/>
              </a:lnSpc>
              <a:buClr>
                <a:srgbClr val="0000FF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900" b="1" dirty="0" smtClean="0">
                <a:latin typeface="+mj-ea"/>
                <a:ea typeface="+mj-ea"/>
              </a:rPr>
              <a:t>DDE (</a:t>
            </a:r>
            <a:r>
              <a:rPr lang="zh-CN" altLang="en-US" sz="900" b="1" dirty="0" smtClean="0">
                <a:latin typeface="+mj-ea"/>
                <a:ea typeface="+mj-ea"/>
              </a:rPr>
              <a:t>动态</a:t>
            </a:r>
            <a:r>
              <a:rPr lang="zh-CN" altLang="en-US" sz="900" b="1" dirty="0">
                <a:latin typeface="+mj-ea"/>
                <a:ea typeface="+mj-ea"/>
              </a:rPr>
              <a:t>数据交换</a:t>
            </a:r>
            <a:r>
              <a:rPr lang="en-US" altLang="zh-CN" sz="900" b="1" dirty="0">
                <a:latin typeface="+mj-ea"/>
                <a:ea typeface="+mj-ea"/>
              </a:rPr>
              <a:t>)</a:t>
            </a:r>
            <a:endParaRPr lang="zh-CN" altLang="en-US" sz="900" b="1" dirty="0">
              <a:latin typeface="+mj-ea"/>
              <a:ea typeface="+mj-ea"/>
            </a:endParaRPr>
          </a:p>
        </p:txBody>
      </p:sp>
      <p:cxnSp>
        <p:nvCxnSpPr>
          <p:cNvPr id="32" name="直接连接符 31"/>
          <p:cNvCxnSpPr/>
          <p:nvPr/>
        </p:nvCxnSpPr>
        <p:spPr bwMode="auto">
          <a:xfrm flipH="1">
            <a:off x="3947717" y="2272373"/>
            <a:ext cx="142615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圆角矩形 32"/>
          <p:cNvSpPr/>
          <p:nvPr/>
        </p:nvSpPr>
        <p:spPr bwMode="auto">
          <a:xfrm>
            <a:off x="4090332" y="3535384"/>
            <a:ext cx="2509724" cy="497744"/>
          </a:xfrm>
          <a:prstGeom prst="roundRect">
            <a:avLst/>
          </a:prstGeom>
          <a:solidFill>
            <a:srgbClr val="75CF6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  <a:buClr>
                <a:srgbClr val="0000FF"/>
              </a:buClr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+mj-ea"/>
                <a:ea typeface="+mj-ea"/>
              </a:rPr>
              <a:t>WEBSERVICE</a:t>
            </a:r>
            <a:r>
              <a:rPr lang="zh-CN" altLang="en-US" sz="1000" b="1" dirty="0" smtClean="0">
                <a:solidFill>
                  <a:schemeClr val="bg1"/>
                </a:solidFill>
                <a:latin typeface="+mj-ea"/>
                <a:ea typeface="+mj-ea"/>
              </a:rPr>
              <a:t>接口： </a:t>
            </a:r>
            <a:endParaRPr lang="en-US" altLang="zh-CN" sz="1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Clr>
                <a:srgbClr val="0000FF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900" b="1" dirty="0" smtClean="0">
                <a:latin typeface="+mj-ea"/>
                <a:ea typeface="+mj-ea"/>
              </a:rPr>
              <a:t>部署</a:t>
            </a:r>
            <a:r>
              <a:rPr lang="en-US" altLang="zh-CN" sz="900" b="1" dirty="0" err="1">
                <a:latin typeface="+mj-ea"/>
                <a:ea typeface="+mj-ea"/>
              </a:rPr>
              <a:t>webservice</a:t>
            </a:r>
            <a:r>
              <a:rPr lang="zh-CN" altLang="en-US" sz="900" b="1" dirty="0">
                <a:latin typeface="+mj-ea"/>
                <a:ea typeface="+mj-ea"/>
              </a:rPr>
              <a:t>服务</a:t>
            </a:r>
            <a:endParaRPr lang="en-US" altLang="zh-CN" sz="900" b="1" dirty="0">
              <a:latin typeface="+mj-ea"/>
              <a:ea typeface="+mj-ea"/>
            </a:endParaRPr>
          </a:p>
        </p:txBody>
      </p:sp>
      <p:cxnSp>
        <p:nvCxnSpPr>
          <p:cNvPr id="34" name="直接连接符 33"/>
          <p:cNvCxnSpPr/>
          <p:nvPr/>
        </p:nvCxnSpPr>
        <p:spPr bwMode="auto">
          <a:xfrm flipH="1">
            <a:off x="3947717" y="2994094"/>
            <a:ext cx="142615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 flipH="1">
            <a:off x="3942796" y="3690038"/>
            <a:ext cx="142615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8887" name="内容占位符 2"/>
          <p:cNvSpPr>
            <a:spLocks noGrp="1"/>
          </p:cNvSpPr>
          <p:nvPr>
            <p:ph idx="1"/>
          </p:nvPr>
        </p:nvSpPr>
        <p:spPr>
          <a:xfrm>
            <a:off x="623392" y="1855940"/>
            <a:ext cx="2736304" cy="2149124"/>
          </a:xfrm>
        </p:spPr>
        <p:txBody>
          <a:bodyPr>
            <a:noAutofit/>
          </a:bodyPr>
          <a:lstStyle/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缓存历史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断点续传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自动升级</a:t>
            </a:r>
            <a:endParaRPr lang="en-US" altLang="zh-CN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</a:rPr>
              <a:t>支持主流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</a:rPr>
              <a:t>即插即用</a:t>
            </a:r>
            <a:endParaRPr lang="en-US" altLang="zh-CN" b="1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数据压缩</a:t>
            </a:r>
            <a:endParaRPr lang="en-US" altLang="zh-CN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45" name="肘形连接符 44"/>
          <p:cNvCxnSpPr>
            <a:stCxn id="17" idx="3"/>
            <a:endCxn id="28" idx="1"/>
          </p:cNvCxnSpPr>
          <p:nvPr/>
        </p:nvCxnSpPr>
        <p:spPr>
          <a:xfrm flipV="1">
            <a:off x="2260735" y="2976305"/>
            <a:ext cx="1591905" cy="1558753"/>
          </a:xfrm>
          <a:prstGeom prst="bentConnector3">
            <a:avLst>
              <a:gd name="adj1" fmla="val 65666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肘形连接符 54"/>
          <p:cNvCxnSpPr>
            <a:stCxn id="17" idx="2"/>
            <a:endCxn id="18" idx="1"/>
          </p:cNvCxnSpPr>
          <p:nvPr/>
        </p:nvCxnSpPr>
        <p:spPr>
          <a:xfrm rot="16200000" flipH="1">
            <a:off x="2186761" y="4181382"/>
            <a:ext cx="630732" cy="1832094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2135560" y="509742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+mj-ea"/>
                <a:ea typeface="+mj-ea"/>
              </a:rPr>
              <a:t>设备</a:t>
            </a:r>
            <a:r>
              <a:rPr lang="zh-CN" altLang="en-US" sz="1800" b="1" dirty="0" smtClean="0">
                <a:solidFill>
                  <a:srgbClr val="FF0000"/>
                </a:solidFill>
                <a:latin typeface="+mj-ea"/>
                <a:ea typeface="+mj-ea"/>
              </a:rPr>
              <a:t>接口</a:t>
            </a:r>
            <a:endParaRPr lang="zh-CN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207568" y="421179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+mj-ea"/>
                <a:ea typeface="+mj-ea"/>
              </a:rPr>
              <a:t>应用</a:t>
            </a:r>
            <a:r>
              <a:rPr lang="zh-CN" altLang="en-US" sz="1800" b="1" dirty="0" smtClean="0">
                <a:solidFill>
                  <a:srgbClr val="FF0000"/>
                </a:solidFill>
                <a:latin typeface="+mj-ea"/>
                <a:ea typeface="+mj-ea"/>
              </a:rPr>
              <a:t>接口</a:t>
            </a:r>
            <a:endParaRPr lang="zh-CN" altLang="en-US" sz="1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29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75920" y="2708920"/>
            <a:ext cx="1872208" cy="23749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48888" name="矩形 19"/>
          <p:cNvSpPr>
            <a:spLocks noChangeArrowheads="1"/>
          </p:cNvSpPr>
          <p:nvPr/>
        </p:nvSpPr>
        <p:spPr bwMode="auto">
          <a:xfrm>
            <a:off x="1199456" y="1128673"/>
            <a:ext cx="3676647" cy="722313"/>
          </a:xfrm>
          <a:prstGeom prst="rect">
            <a:avLst/>
          </a:prstGeom>
          <a:solidFill>
            <a:srgbClr val="1F497D"/>
          </a:solidFill>
          <a:ln w="9525">
            <a:solidFill>
              <a:srgbClr val="4A7EBB"/>
            </a:solidFill>
            <a:miter lim="800000"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工业智能化全过程</a:t>
            </a:r>
            <a:endParaRPr lang="en-US" altLang="zh-CN" sz="16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194305" name="图示 3"/>
          <p:cNvGraphicFramePr/>
          <p:nvPr>
            <p:extLst>
              <p:ext uri="{D42A27DB-BD31-4B8C-83A1-F6EECF244321}">
                <p14:modId xmlns:p14="http://schemas.microsoft.com/office/powerpoint/2010/main" val="3569849944"/>
              </p:ext>
            </p:extLst>
          </p:nvPr>
        </p:nvGraphicFramePr>
        <p:xfrm>
          <a:off x="3664412" y="1988841"/>
          <a:ext cx="5328592" cy="417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236690" y="4005064"/>
            <a:ext cx="2084521" cy="18158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latin typeface="+mj-ea"/>
                <a:ea typeface="+mj-ea"/>
              </a:rPr>
              <a:t>降低成本</a:t>
            </a:r>
            <a:endParaRPr lang="en-US" altLang="zh-CN" sz="2800" b="1" dirty="0" smtClean="0">
              <a:latin typeface="+mj-ea"/>
              <a:ea typeface="+mj-ea"/>
            </a:endParaRPr>
          </a:p>
          <a:p>
            <a:pPr algn="ctr"/>
            <a:r>
              <a:rPr lang="zh-CN" altLang="en-US" sz="2800" b="1" dirty="0" smtClean="0">
                <a:latin typeface="+mj-ea"/>
                <a:ea typeface="+mj-ea"/>
              </a:rPr>
              <a:t>提高能效</a:t>
            </a:r>
            <a:endParaRPr lang="en-US" altLang="zh-CN" sz="2800" b="1" dirty="0" smtClean="0">
              <a:latin typeface="+mj-ea"/>
              <a:ea typeface="+mj-ea"/>
            </a:endParaRPr>
          </a:p>
          <a:p>
            <a:pPr algn="ctr"/>
            <a:r>
              <a:rPr lang="zh-CN" altLang="en-US" sz="2800" b="1" dirty="0" smtClean="0">
                <a:latin typeface="+mj-ea"/>
                <a:ea typeface="+mj-ea"/>
              </a:rPr>
              <a:t>完善治理</a:t>
            </a:r>
            <a:endParaRPr lang="en-US" altLang="zh-CN" sz="2800" b="1" dirty="0" smtClean="0">
              <a:latin typeface="+mj-ea"/>
              <a:ea typeface="+mj-ea"/>
            </a:endParaRPr>
          </a:p>
          <a:p>
            <a:pPr algn="ctr"/>
            <a:r>
              <a:rPr lang="zh-CN" altLang="en-US" sz="2800" b="1" dirty="0" smtClean="0">
                <a:latin typeface="+mj-ea"/>
                <a:ea typeface="+mj-ea"/>
              </a:rPr>
              <a:t>增强体验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26929" y="2564893"/>
            <a:ext cx="2097993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latin typeface="+mj-ea"/>
                <a:ea typeface="+mj-ea"/>
              </a:rPr>
              <a:t>实时可视</a:t>
            </a:r>
            <a:endParaRPr lang="en-US" altLang="zh-CN" sz="2800" b="1" dirty="0" smtClean="0">
              <a:latin typeface="+mj-ea"/>
              <a:ea typeface="+mj-ea"/>
            </a:endParaRPr>
          </a:p>
          <a:p>
            <a:pPr algn="ctr"/>
            <a:r>
              <a:rPr lang="zh-CN" altLang="en-US" sz="2800" b="1" dirty="0" smtClean="0">
                <a:latin typeface="+mj-ea"/>
                <a:ea typeface="+mj-ea"/>
              </a:rPr>
              <a:t>精准可管</a:t>
            </a:r>
            <a:endParaRPr lang="en-US" altLang="zh-CN" sz="2800" b="1" dirty="0" smtClean="0">
              <a:latin typeface="+mj-ea"/>
              <a:ea typeface="+mj-ea"/>
            </a:endParaRPr>
          </a:p>
          <a:p>
            <a:pPr algn="ctr"/>
            <a:r>
              <a:rPr lang="zh-CN" altLang="en-US" sz="2800" b="1" dirty="0" smtClean="0">
                <a:latin typeface="+mj-ea"/>
                <a:ea typeface="+mj-ea"/>
              </a:rPr>
              <a:t>智能可控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125175" y="476672"/>
            <a:ext cx="7419097" cy="570943"/>
          </a:xfrm>
        </p:spPr>
        <p:txBody>
          <a:bodyPr>
            <a:norm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HiProcessor</a:t>
            </a:r>
            <a:r>
              <a:rPr lang="en-US" altLang="zh-CN" sz="3200" b="1" baseline="30000" dirty="0" err="1">
                <a:solidFill>
                  <a:schemeClr val="bg1"/>
                </a:solidFill>
                <a:latin typeface="+mj-ea"/>
                <a:ea typeface="Gulim" pitchFamily="34" charset="-127"/>
              </a:rPr>
              <a:t>TM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cs typeface="+mn-cs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统一的工程平台</a:t>
            </a:r>
          </a:p>
        </p:txBody>
      </p:sp>
      <p:sp>
        <p:nvSpPr>
          <p:cNvPr id="12" name="虚尾箭头 11"/>
          <p:cNvSpPr/>
          <p:nvPr/>
        </p:nvSpPr>
        <p:spPr bwMode="auto">
          <a:xfrm rot="10800000">
            <a:off x="3304372" y="2966683"/>
            <a:ext cx="1170762" cy="500067"/>
          </a:xfrm>
          <a:prstGeom prst="striped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23902" y="2470244"/>
            <a:ext cx="2286016" cy="30469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zh-CN" altLang="en-US" b="1" dirty="0">
                <a:latin typeface="+mj-ea"/>
                <a:ea typeface="+mj-ea"/>
              </a:rPr>
              <a:t>生产设备互联</a:t>
            </a:r>
            <a:endParaRPr lang="en-US" altLang="zh-CN" b="1" dirty="0">
              <a:latin typeface="+mj-ea"/>
              <a:ea typeface="+mj-ea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b="1" dirty="0">
                <a:latin typeface="+mj-ea"/>
                <a:ea typeface="+mj-ea"/>
              </a:rPr>
              <a:t>物品识别定位</a:t>
            </a:r>
            <a:endParaRPr lang="en-US" altLang="zh-CN" b="1" dirty="0">
              <a:latin typeface="+mj-ea"/>
              <a:ea typeface="+mj-ea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b="1" dirty="0">
                <a:latin typeface="+mj-ea"/>
                <a:ea typeface="+mj-ea"/>
              </a:rPr>
              <a:t>能耗自动检测</a:t>
            </a:r>
            <a:endParaRPr lang="en-US" altLang="zh-CN" b="1" dirty="0">
              <a:latin typeface="+mj-ea"/>
              <a:ea typeface="+mj-ea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b="1" dirty="0">
                <a:latin typeface="+mj-ea"/>
                <a:ea typeface="+mj-ea"/>
              </a:rPr>
              <a:t>设备状态监测</a:t>
            </a:r>
            <a:endParaRPr lang="en-US" altLang="zh-CN" b="1" dirty="0">
              <a:latin typeface="+mj-ea"/>
              <a:ea typeface="+mj-ea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b="1" dirty="0">
                <a:latin typeface="+mj-ea"/>
                <a:ea typeface="+mj-ea"/>
              </a:rPr>
              <a:t>产品远程运维</a:t>
            </a:r>
            <a:endParaRPr lang="en-US" altLang="zh-CN" b="1" dirty="0">
              <a:latin typeface="+mj-ea"/>
              <a:ea typeface="+mj-ea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b="1" dirty="0">
                <a:latin typeface="+mj-ea"/>
                <a:ea typeface="+mj-ea"/>
              </a:rPr>
              <a:t>配件产品追溯</a:t>
            </a:r>
            <a:endParaRPr lang="en-US" altLang="zh-CN" b="1" dirty="0">
              <a:latin typeface="+mj-ea"/>
              <a:ea typeface="+mj-ea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b="1" dirty="0">
                <a:latin typeface="+mj-ea"/>
                <a:ea typeface="+mj-ea"/>
              </a:rPr>
              <a:t>生产业绩考核</a:t>
            </a:r>
            <a:endParaRPr lang="en-US" altLang="zh-CN" b="1" dirty="0">
              <a:latin typeface="+mj-ea"/>
              <a:ea typeface="+mj-ea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b="1" dirty="0">
                <a:latin typeface="+mj-ea"/>
                <a:ea typeface="+mj-ea"/>
              </a:rPr>
              <a:t>工厂环境监测</a:t>
            </a:r>
          </a:p>
        </p:txBody>
      </p:sp>
      <p:sp>
        <p:nvSpPr>
          <p:cNvPr id="14" name="虚尾箭头 13"/>
          <p:cNvSpPr/>
          <p:nvPr/>
        </p:nvSpPr>
        <p:spPr bwMode="auto">
          <a:xfrm rot="10800000">
            <a:off x="3302452" y="4585113"/>
            <a:ext cx="1170762" cy="500067"/>
          </a:xfrm>
          <a:prstGeom prst="striped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/>
          </a:p>
        </p:txBody>
      </p:sp>
      <p:sp>
        <p:nvSpPr>
          <p:cNvPr id="15" name="虚尾箭头 14"/>
          <p:cNvSpPr/>
          <p:nvPr/>
        </p:nvSpPr>
        <p:spPr bwMode="auto">
          <a:xfrm>
            <a:off x="8128907" y="4657123"/>
            <a:ext cx="1098021" cy="500067"/>
          </a:xfrm>
          <a:prstGeom prst="striped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/>
          </a:p>
        </p:txBody>
      </p:sp>
      <p:sp>
        <p:nvSpPr>
          <p:cNvPr id="17" name="虚尾箭头 16"/>
          <p:cNvSpPr/>
          <p:nvPr/>
        </p:nvSpPr>
        <p:spPr bwMode="auto">
          <a:xfrm>
            <a:off x="8138714" y="3000939"/>
            <a:ext cx="1098021" cy="500067"/>
          </a:xfrm>
          <a:prstGeom prst="striped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496774" y="2136307"/>
            <a:ext cx="3431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sz="1800" b="1" dirty="0">
                <a:latin typeface="+mj-ea"/>
                <a:ea typeface="+mj-ea"/>
              </a:rPr>
              <a:t>物理权限保护</a:t>
            </a:r>
            <a:endParaRPr lang="en-US" altLang="zh-CN" sz="1800" b="1" dirty="0">
              <a:latin typeface="+mj-ea"/>
              <a:ea typeface="+mj-ea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1800" b="1" dirty="0">
                <a:latin typeface="+mj-ea"/>
                <a:ea typeface="+mj-ea"/>
              </a:rPr>
              <a:t>流程与指导</a:t>
            </a:r>
            <a:endParaRPr lang="en-US" altLang="zh-CN" sz="1800" b="1" dirty="0">
              <a:latin typeface="+mj-ea"/>
              <a:ea typeface="+mj-ea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1800" b="1" dirty="0">
                <a:latin typeface="+mj-ea"/>
                <a:ea typeface="+mj-ea"/>
              </a:rPr>
              <a:t>具备安全服务保护的生产工厂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68204" y="5253007"/>
            <a:ext cx="3000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sz="1800" b="1" dirty="0">
                <a:latin typeface="+mj-ea"/>
                <a:ea typeface="+mj-ea"/>
              </a:rPr>
              <a:t>强化系统</a:t>
            </a:r>
            <a:endParaRPr lang="en-US" altLang="zh-CN" sz="1800" b="1" dirty="0">
              <a:latin typeface="+mj-ea"/>
              <a:ea typeface="+mj-ea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1800" b="1" dirty="0">
                <a:latin typeface="+mj-ea"/>
                <a:ea typeface="+mj-ea"/>
              </a:rPr>
              <a:t>验证身份和使用管理员</a:t>
            </a:r>
            <a:endParaRPr lang="en-US" altLang="zh-CN" sz="1800" b="1" dirty="0">
              <a:latin typeface="+mj-ea"/>
              <a:ea typeface="+mj-ea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1800" b="1" dirty="0">
                <a:latin typeface="+mj-ea"/>
                <a:ea typeface="+mj-ea"/>
              </a:rPr>
              <a:t>侵入检测</a:t>
            </a:r>
            <a:endParaRPr lang="en-US" altLang="zh-CN" sz="1800" b="1" dirty="0">
              <a:latin typeface="+mj-ea"/>
              <a:ea typeface="+mj-ea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1800" b="1" dirty="0">
                <a:latin typeface="+mj-ea"/>
                <a:ea typeface="+mj-ea"/>
              </a:rPr>
              <a:t>自动化中的综合访问保护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853955" y="3934797"/>
            <a:ext cx="3218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sz="1800" b="1" dirty="0">
                <a:latin typeface="+mj-ea"/>
                <a:ea typeface="+mj-ea"/>
              </a:rPr>
              <a:t>单元保护、</a:t>
            </a:r>
            <a:r>
              <a:rPr lang="en-US" altLang="zh-CN" sz="1800" b="1" dirty="0">
                <a:latin typeface="+mj-ea"/>
                <a:ea typeface="+mj-ea"/>
              </a:rPr>
              <a:t>DMZ</a:t>
            </a:r>
            <a:r>
              <a:rPr lang="zh-CN" altLang="en-US" sz="1800" b="1" dirty="0">
                <a:latin typeface="+mj-ea"/>
                <a:ea typeface="+mj-ea"/>
              </a:rPr>
              <a:t>和远程维护</a:t>
            </a:r>
            <a:endParaRPr lang="en-US" altLang="zh-CN" sz="1800" b="1" dirty="0">
              <a:latin typeface="+mj-ea"/>
              <a:ea typeface="+mj-ea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1800" b="1" dirty="0">
                <a:latin typeface="+mj-ea"/>
                <a:ea typeface="+mj-ea"/>
              </a:rPr>
              <a:t>防火墙和</a:t>
            </a:r>
            <a:r>
              <a:rPr lang="en-US" altLang="zh-CN" sz="1800" b="1" dirty="0">
                <a:latin typeface="+mj-ea"/>
                <a:ea typeface="+mj-ea"/>
              </a:rPr>
              <a:t>VPN</a:t>
            </a:r>
          </a:p>
        </p:txBody>
      </p:sp>
      <p:sp>
        <p:nvSpPr>
          <p:cNvPr id="26" name="右箭头 25"/>
          <p:cNvSpPr/>
          <p:nvPr/>
        </p:nvSpPr>
        <p:spPr bwMode="auto">
          <a:xfrm>
            <a:off x="1267904" y="2780928"/>
            <a:ext cx="3572431" cy="2438451"/>
          </a:xfrm>
          <a:prstGeom prst="rightArrow">
            <a:avLst>
              <a:gd name="adj1" fmla="val 56160"/>
              <a:gd name="adj2" fmla="val 32175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对安全</a:t>
            </a:r>
            <a:r>
              <a:rPr lang="zh-CN" altLang="en-US" b="1" dirty="0" smtClean="0">
                <a:latin typeface="+mj-ea"/>
                <a:ea typeface="+mj-ea"/>
              </a:rPr>
              <a:t>威胁</a:t>
            </a:r>
            <a:r>
              <a:rPr lang="zh-CN" altLang="en-US" b="1" dirty="0">
                <a:latin typeface="+mj-ea"/>
                <a:ea typeface="+mj-ea"/>
              </a:rPr>
              <a:t>的</a:t>
            </a:r>
            <a:r>
              <a:rPr lang="zh-CN" altLang="en-US" b="1" dirty="0" smtClean="0">
                <a:latin typeface="+mj-ea"/>
                <a:ea typeface="+mj-ea"/>
              </a:rPr>
              <a:t>应对</a:t>
            </a:r>
            <a:endParaRPr lang="en-US" altLang="zh-CN" b="1" dirty="0" smtClean="0">
              <a:latin typeface="+mj-ea"/>
              <a:ea typeface="+mj-ea"/>
            </a:endParaRPr>
          </a:p>
          <a:p>
            <a:pPr algn="ctr"/>
            <a:endParaRPr lang="en-US" altLang="zh-CN" b="1" dirty="0">
              <a:latin typeface="+mj-ea"/>
              <a:ea typeface="+mj-ea"/>
            </a:endParaRPr>
          </a:p>
          <a:p>
            <a:pPr algn="ctr"/>
            <a:endParaRPr lang="zh-CN" altLang="en-US" b="1" dirty="0">
              <a:latin typeface="+mj-ea"/>
              <a:ea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829728" y="2554514"/>
            <a:ext cx="2847840" cy="2847840"/>
            <a:chOff x="4840336" y="1840273"/>
            <a:chExt cx="3500463" cy="3500463"/>
          </a:xfrm>
        </p:grpSpPr>
        <p:grpSp>
          <p:nvGrpSpPr>
            <p:cNvPr id="17" name="组合 16"/>
            <p:cNvGrpSpPr/>
            <p:nvPr/>
          </p:nvGrpSpPr>
          <p:grpSpPr>
            <a:xfrm>
              <a:off x="4840336" y="1840273"/>
              <a:ext cx="3500463" cy="3500463"/>
              <a:chOff x="2357422" y="1285860"/>
              <a:chExt cx="4500594" cy="4500594"/>
            </a:xfrm>
          </p:grpSpPr>
          <p:sp>
            <p:nvSpPr>
              <p:cNvPr id="10" name="椭圆 9"/>
              <p:cNvSpPr/>
              <p:nvPr/>
            </p:nvSpPr>
            <p:spPr bwMode="auto">
              <a:xfrm>
                <a:off x="2357422" y="1285860"/>
                <a:ext cx="4500594" cy="450059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 bwMode="auto">
              <a:xfrm>
                <a:off x="2857488" y="1785926"/>
                <a:ext cx="3466883" cy="3466883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 bwMode="auto">
              <a:xfrm>
                <a:off x="3357554" y="2285992"/>
                <a:ext cx="2428892" cy="2428892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pic>
            <p:nvPicPr>
              <p:cNvPr id="8" name="图片 23"/>
              <p:cNvPicPr>
                <a:picLocks noChangeAspect="1"/>
              </p:cNvPicPr>
              <p:nvPr/>
            </p:nvPicPr>
            <p:blipFill>
              <a:blip r:embed="rId3" cstate="print">
                <a:lum bright="30000"/>
              </a:blip>
              <a:stretch>
                <a:fillRect/>
              </a:stretch>
            </p:blipFill>
            <p:spPr>
              <a:xfrm>
                <a:off x="3786182" y="2714620"/>
                <a:ext cx="1593077" cy="1587026"/>
              </a:xfrm>
              <a:prstGeom prst="ellipse">
                <a:avLst/>
              </a:prstGeom>
            </p:spPr>
          </p:pic>
        </p:grpSp>
        <p:pic>
          <p:nvPicPr>
            <p:cNvPr id="27" name="图片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5942" y="2941481"/>
              <a:ext cx="1258368" cy="1256883"/>
            </a:xfrm>
            <a:prstGeom prst="chord">
              <a:avLst>
                <a:gd name="adj1" fmla="val 21408605"/>
                <a:gd name="adj2" fmla="val 11017338"/>
              </a:avLst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199456" y="2012647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zh-CN" altLang="en-US" sz="1800" b="1" dirty="0" smtClean="0">
                <a:solidFill>
                  <a:schemeClr val="dk1"/>
                </a:solidFill>
                <a:latin typeface="+mj-ea"/>
                <a:ea typeface="+mj-ea"/>
              </a:rPr>
              <a:t>用</a:t>
            </a:r>
            <a:r>
              <a:rPr lang="zh-CN" altLang="en-US" sz="1800" b="1" dirty="0">
                <a:solidFill>
                  <a:schemeClr val="dk1"/>
                </a:solidFill>
                <a:latin typeface="+mj-ea"/>
                <a:ea typeface="+mj-ea"/>
              </a:rPr>
              <a:t>不同的、互补的保护机制应对各种威胁</a:t>
            </a:r>
            <a:endParaRPr lang="en-US" altLang="zh-CN" sz="1800" b="1" dirty="0">
              <a:solidFill>
                <a:schemeClr val="dk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sz="1800" b="1" dirty="0">
                <a:solidFill>
                  <a:schemeClr val="dk1"/>
                </a:solidFill>
                <a:latin typeface="+mj-ea"/>
                <a:ea typeface="+mj-ea"/>
              </a:rPr>
              <a:t>给攻击者设置多重阻拦</a:t>
            </a:r>
          </a:p>
          <a:p>
            <a:endParaRPr lang="en-US" altLang="zh-CN" sz="1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1125175" y="481346"/>
            <a:ext cx="7419097" cy="566269"/>
          </a:xfrm>
        </p:spPr>
        <p:txBody>
          <a:bodyPr>
            <a:norm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HiProcessor</a:t>
            </a:r>
            <a:r>
              <a:rPr lang="en-US" altLang="zh-CN" sz="3200" b="1" baseline="30000" dirty="0" err="1">
                <a:solidFill>
                  <a:schemeClr val="bg1"/>
                </a:solidFill>
                <a:latin typeface="+mj-ea"/>
                <a:ea typeface="Gulim" pitchFamily="34" charset="-127"/>
              </a:rPr>
              <a:t>TM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cs typeface="+mn-cs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统一的安全标准</a:t>
            </a:r>
          </a:p>
        </p:txBody>
      </p:sp>
      <p:sp>
        <p:nvSpPr>
          <p:cNvPr id="19" name="矩形 19"/>
          <p:cNvSpPr>
            <a:spLocks noChangeArrowheads="1"/>
          </p:cNvSpPr>
          <p:nvPr/>
        </p:nvSpPr>
        <p:spPr bwMode="auto">
          <a:xfrm>
            <a:off x="1271464" y="1147617"/>
            <a:ext cx="5396040" cy="722313"/>
          </a:xfrm>
          <a:prstGeom prst="rect">
            <a:avLst/>
          </a:prstGeom>
          <a:solidFill>
            <a:srgbClr val="1F497D"/>
          </a:solidFill>
          <a:ln w="9525">
            <a:solidFill>
              <a:srgbClr val="4A7EBB"/>
            </a:solidFill>
            <a:miter lim="800000"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</a:t>
            </a:r>
            <a:r>
              <a:rPr lang="zh-CN" altLang="en-US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数据安全防护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线形标注 2(带边框和强调线) 17"/>
          <p:cNvSpPr/>
          <p:nvPr/>
        </p:nvSpPr>
        <p:spPr bwMode="auto">
          <a:xfrm>
            <a:off x="8568204" y="1636228"/>
            <a:ext cx="1428760" cy="42862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51376"/>
              <a:gd name="adj6" fmla="val -133466"/>
            </a:avLst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工厂安全</a:t>
            </a:r>
          </a:p>
        </p:txBody>
      </p:sp>
      <p:sp>
        <p:nvSpPr>
          <p:cNvPr id="21" name="线形标注 1(带边框和强调线) 20"/>
          <p:cNvSpPr/>
          <p:nvPr/>
        </p:nvSpPr>
        <p:spPr bwMode="auto">
          <a:xfrm>
            <a:off x="8996864" y="3498992"/>
            <a:ext cx="1428728" cy="449823"/>
          </a:xfrm>
          <a:prstGeom prst="accentBorderCallout1">
            <a:avLst>
              <a:gd name="adj1" fmla="val 18750"/>
              <a:gd name="adj2" fmla="val -8333"/>
              <a:gd name="adj3" fmla="val 70675"/>
              <a:gd name="adj4" fmla="val -125267"/>
            </a:avLst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b="1" dirty="0">
                <a:latin typeface="+mj-ea"/>
                <a:ea typeface="+mj-ea"/>
              </a:rPr>
              <a:t>网络安全</a:t>
            </a:r>
          </a:p>
        </p:txBody>
      </p:sp>
      <p:sp>
        <p:nvSpPr>
          <p:cNvPr id="20" name="线形标注 2(带边框和强调线) 19"/>
          <p:cNvSpPr/>
          <p:nvPr/>
        </p:nvSpPr>
        <p:spPr bwMode="auto">
          <a:xfrm>
            <a:off x="8711112" y="4752930"/>
            <a:ext cx="1714512" cy="42862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8119"/>
              <a:gd name="adj6" fmla="val -72565"/>
            </a:avLst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系统完整性</a:t>
            </a:r>
          </a:p>
        </p:txBody>
      </p:sp>
      <p:sp>
        <p:nvSpPr>
          <p:cNvPr id="44" name="PA-矩形 106"/>
          <p:cNvSpPr/>
          <p:nvPr>
            <p:custDataLst>
              <p:tags r:id="rId1"/>
            </p:custDataLst>
          </p:nvPr>
        </p:nvSpPr>
        <p:spPr>
          <a:xfrm>
            <a:off x="1271464" y="3861048"/>
            <a:ext cx="302433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采集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安全、传输安全、存储安全、访问安全、物理安全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614879"/>
              </p:ext>
            </p:extLst>
          </p:nvPr>
        </p:nvGraphicFramePr>
        <p:xfrm>
          <a:off x="911424" y="1124744"/>
          <a:ext cx="10513168" cy="56166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8418"/>
                <a:gridCol w="1599125"/>
                <a:gridCol w="1599125"/>
                <a:gridCol w="1599125"/>
                <a:gridCol w="1599125"/>
                <a:gridCol w="1599125"/>
                <a:gridCol w="1599125"/>
              </a:tblGrid>
              <a:tr h="42087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功能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指标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OSI PI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GE </a:t>
                      </a:r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iHistorian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INSTEP EDNA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中科院</a:t>
                      </a:r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Agilor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ProcessDB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173459">
                <a:tc rowSpan="11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总体性能　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首次应用（中国）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u="none" strike="noStrike">
                          <a:effectLst/>
                          <a:latin typeface="+mj-ea"/>
                          <a:ea typeface="+mj-ea"/>
                        </a:rPr>
                        <a:t>1997</a:t>
                      </a:r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年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u="none" strike="noStrike" dirty="0">
                          <a:effectLst/>
                          <a:latin typeface="+mj-ea"/>
                          <a:ea typeface="+mj-ea"/>
                        </a:rPr>
                        <a:t>2000</a:t>
                      </a:r>
                      <a:r>
                        <a:rPr lang="zh-CN" altLang="en-US" sz="1050" b="1" u="none" strike="noStrike" dirty="0">
                          <a:effectLst/>
                          <a:latin typeface="+mj-ea"/>
                          <a:ea typeface="+mj-ea"/>
                        </a:rPr>
                        <a:t>年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u="none" strike="noStrike">
                          <a:effectLst/>
                          <a:latin typeface="+mj-ea"/>
                          <a:ea typeface="+mj-ea"/>
                        </a:rPr>
                        <a:t>2004</a:t>
                      </a:r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年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u="none" strike="noStrike" dirty="0">
                          <a:effectLst/>
                          <a:latin typeface="+mj-ea"/>
                          <a:ea typeface="+mj-ea"/>
                        </a:rPr>
                        <a:t>2004</a:t>
                      </a:r>
                      <a:r>
                        <a:rPr lang="zh-CN" altLang="en-US" sz="1050" b="1" u="none" strike="noStrike" dirty="0">
                          <a:effectLst/>
                          <a:latin typeface="+mj-ea"/>
                          <a:ea typeface="+mj-ea"/>
                        </a:rPr>
                        <a:t>年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u="none" strike="noStrike" dirty="0" smtClean="0">
                          <a:effectLst/>
                          <a:latin typeface="+mj-ea"/>
                          <a:ea typeface="+mj-ea"/>
                        </a:rPr>
                        <a:t>2009</a:t>
                      </a:r>
                      <a:r>
                        <a:rPr lang="zh-CN" altLang="en-US" sz="1050" b="1" u="none" strike="noStrike" dirty="0" smtClean="0">
                          <a:effectLst/>
                          <a:latin typeface="+mj-ea"/>
                          <a:ea typeface="+mj-ea"/>
                        </a:rPr>
                        <a:t>年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503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操作平台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u="none" strike="noStrike">
                          <a:effectLst/>
                          <a:latin typeface="+mj-ea"/>
                          <a:ea typeface="+mj-ea"/>
                        </a:rPr>
                        <a:t>Windows/Unix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u="none" strike="noStrike">
                          <a:effectLst/>
                          <a:latin typeface="+mj-ea"/>
                          <a:ea typeface="+mj-ea"/>
                        </a:rPr>
                        <a:t>Windows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u="none" strike="noStrike">
                          <a:effectLst/>
                          <a:latin typeface="+mj-ea"/>
                          <a:ea typeface="+mj-ea"/>
                        </a:rPr>
                        <a:t>Windows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u="none" strike="noStrike" dirty="0">
                          <a:effectLst/>
                          <a:latin typeface="+mj-ea"/>
                          <a:ea typeface="+mj-ea"/>
                        </a:rPr>
                        <a:t>Windows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u="none" strike="noStrike">
                          <a:effectLst/>
                          <a:latin typeface="+mj-ea"/>
                          <a:ea typeface="+mj-ea"/>
                        </a:rPr>
                        <a:t>Windows/Linux/Unix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7345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数据库的容量等级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单机</a:t>
                      </a:r>
                      <a:r>
                        <a:rPr lang="en-US" altLang="zh-CN" sz="1050" b="1" u="none" strike="noStrike">
                          <a:effectLst/>
                          <a:latin typeface="+mj-ea"/>
                          <a:ea typeface="+mj-ea"/>
                        </a:rPr>
                        <a:t>100</a:t>
                      </a:r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单机</a:t>
                      </a:r>
                      <a:r>
                        <a:rPr lang="en-US" altLang="zh-CN" sz="1050" b="1" u="none" strike="noStrike">
                          <a:effectLst/>
                          <a:latin typeface="+mj-ea"/>
                          <a:ea typeface="+mj-ea"/>
                        </a:rPr>
                        <a:t>10</a:t>
                      </a:r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单机</a:t>
                      </a:r>
                      <a:r>
                        <a:rPr lang="en-US" altLang="zh-CN" sz="1050" b="1" u="none" strike="noStrike">
                          <a:effectLst/>
                          <a:latin typeface="+mj-ea"/>
                          <a:ea typeface="+mj-ea"/>
                        </a:rPr>
                        <a:t>50</a:t>
                      </a:r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单机</a:t>
                      </a:r>
                      <a:r>
                        <a:rPr lang="en-US" altLang="zh-CN" sz="1050" b="1" u="none" strike="noStrike">
                          <a:effectLst/>
                          <a:latin typeface="+mj-ea"/>
                          <a:ea typeface="+mj-ea"/>
                        </a:rPr>
                        <a:t>50</a:t>
                      </a:r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万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 dirty="0">
                          <a:effectLst/>
                          <a:latin typeface="+mj-ea"/>
                          <a:ea typeface="+mj-ea"/>
                        </a:rPr>
                        <a:t>单机</a:t>
                      </a:r>
                      <a:r>
                        <a:rPr lang="en-US" altLang="zh-CN" sz="1050" b="1" u="none" strike="noStrike" dirty="0">
                          <a:effectLst/>
                          <a:latin typeface="+mj-ea"/>
                          <a:ea typeface="+mj-ea"/>
                        </a:rPr>
                        <a:t>100</a:t>
                      </a:r>
                      <a:r>
                        <a:rPr lang="zh-CN" altLang="en-US" sz="1050" b="1" u="none" strike="noStrike" dirty="0">
                          <a:effectLst/>
                          <a:latin typeface="+mj-ea"/>
                          <a:ea typeface="+mj-ea"/>
                        </a:rPr>
                        <a:t>万以上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7345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性能指标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u="none" strike="noStrike">
                          <a:effectLst/>
                          <a:latin typeface="+mj-ea"/>
                          <a:ea typeface="+mj-ea"/>
                        </a:rPr>
                        <a:t>100</a:t>
                      </a:r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万事件每秒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u="none" strike="noStrike">
                          <a:effectLst/>
                          <a:latin typeface="+mj-ea"/>
                          <a:ea typeface="+mj-ea"/>
                        </a:rPr>
                        <a:t>10</a:t>
                      </a:r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万事件每秒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u="none" strike="noStrike">
                          <a:effectLst/>
                          <a:latin typeface="+mj-ea"/>
                          <a:ea typeface="+mj-ea"/>
                        </a:rPr>
                        <a:t>50</a:t>
                      </a:r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万事件每秒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u="none" strike="noStrike">
                          <a:effectLst/>
                          <a:latin typeface="+mj-ea"/>
                          <a:ea typeface="+mj-ea"/>
                        </a:rPr>
                        <a:t>50</a:t>
                      </a:r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万事件每秒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u="none" strike="noStrike" dirty="0" smtClean="0">
                          <a:effectLst/>
                          <a:latin typeface="+mj-ea"/>
                          <a:ea typeface="+mj-ea"/>
                        </a:rPr>
                        <a:t>100</a:t>
                      </a:r>
                      <a:r>
                        <a:rPr lang="zh-CN" altLang="en-US" sz="1050" b="1" u="none" strike="noStrike" dirty="0" smtClean="0">
                          <a:effectLst/>
                          <a:latin typeface="+mj-ea"/>
                          <a:ea typeface="+mj-ea"/>
                        </a:rPr>
                        <a:t>万</a:t>
                      </a:r>
                      <a:r>
                        <a:rPr lang="zh-CN" altLang="en-US" sz="1050" b="1" u="none" strike="noStrike" dirty="0">
                          <a:effectLst/>
                          <a:latin typeface="+mj-ea"/>
                          <a:ea typeface="+mj-ea"/>
                        </a:rPr>
                        <a:t>事件每秒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7345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服务器冗余配置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支持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未知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支持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未知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支持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503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数据库映射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u="none" strike="noStrike">
                          <a:effectLst/>
                          <a:latin typeface="+mj-ea"/>
                          <a:ea typeface="+mj-ea"/>
                        </a:rPr>
                        <a:t>PI-PI </a:t>
                      </a:r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映射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未知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未知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未知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 dirty="0">
                          <a:effectLst/>
                          <a:latin typeface="+mj-ea"/>
                          <a:ea typeface="+mj-ea"/>
                        </a:rPr>
                        <a:t>支持一对多，多对一映射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7345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数据库复制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支持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7345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元数据定义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 dirty="0">
                          <a:effectLst/>
                          <a:latin typeface="+mj-ea"/>
                          <a:ea typeface="+mj-ea"/>
                        </a:rPr>
                        <a:t>支持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438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开放性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u="none" strike="noStrike">
                          <a:effectLst/>
                          <a:latin typeface="+mj-ea"/>
                          <a:ea typeface="+mj-ea"/>
                        </a:rPr>
                        <a:t>API/OPC/ODBC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u="none" strike="noStrike">
                          <a:effectLst/>
                          <a:latin typeface="+mj-ea"/>
                          <a:ea typeface="+mj-ea"/>
                        </a:rPr>
                        <a:t>OPC/ODBC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u="none" strike="noStrike">
                          <a:effectLst/>
                          <a:latin typeface="+mj-ea"/>
                          <a:ea typeface="+mj-ea"/>
                        </a:rPr>
                        <a:t>API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u="none" strike="noStrike">
                          <a:effectLst/>
                          <a:latin typeface="+mj-ea"/>
                          <a:ea typeface="+mj-ea"/>
                        </a:rPr>
                        <a:t>API/OPC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u="none" strike="noStrike">
                          <a:effectLst/>
                          <a:latin typeface="+mj-ea"/>
                          <a:ea typeface="+mj-ea"/>
                        </a:rPr>
                        <a:t>API/OPC/JDBC/Web</a:t>
                      </a:r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服务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1724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 dirty="0">
                          <a:effectLst/>
                          <a:latin typeface="+mj-ea"/>
                          <a:ea typeface="+mj-ea"/>
                        </a:rPr>
                        <a:t>开发语言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u="none" strike="noStrike">
                          <a:effectLst/>
                          <a:latin typeface="+mj-ea"/>
                          <a:ea typeface="+mj-ea"/>
                        </a:rPr>
                        <a:t>C/C++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u="none" strike="noStrike">
                          <a:effectLst/>
                          <a:latin typeface="+mj-ea"/>
                          <a:ea typeface="+mj-ea"/>
                        </a:rPr>
                        <a:t>C/C++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u="none" strike="noStrike">
                          <a:effectLst/>
                          <a:latin typeface="+mj-ea"/>
                          <a:ea typeface="+mj-ea"/>
                        </a:rPr>
                        <a:t>C/C++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u="none" strike="noStrike">
                          <a:effectLst/>
                          <a:latin typeface="+mj-ea"/>
                          <a:ea typeface="+mj-ea"/>
                        </a:rPr>
                        <a:t>C/C++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l-PL" sz="1050" b="1" u="none" strike="noStrike">
                          <a:effectLst/>
                          <a:latin typeface="+mj-ea"/>
                          <a:ea typeface="+mj-ea"/>
                        </a:rPr>
                        <a:t>C/C++/C#/Java/Go/Python/NodeJS/SQL</a:t>
                      </a:r>
                      <a:endParaRPr lang="pl-PL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7345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订阅推送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支持异步订阅推送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1724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数据接口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标准接口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提供和各种数据源直接连接的标准接口软件包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各种接口</a:t>
                      </a:r>
                      <a:r>
                        <a:rPr lang="en-US" altLang="zh-CN" sz="1050" b="1" u="none" strike="noStrike">
                          <a:effectLst/>
                          <a:latin typeface="+mj-ea"/>
                          <a:ea typeface="+mj-ea"/>
                        </a:rPr>
                        <a:t>I/O</a:t>
                      </a:r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模块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需要开发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需要开发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 dirty="0" smtClean="0">
                          <a:effectLst/>
                          <a:latin typeface="+mj-ea"/>
                          <a:ea typeface="+mj-ea"/>
                        </a:rPr>
                        <a:t>提供主流标准</a:t>
                      </a:r>
                      <a:r>
                        <a:rPr lang="zh-CN" altLang="en-US" sz="1050" b="1" u="none" strike="noStrike" dirty="0">
                          <a:effectLst/>
                          <a:latin typeface="+mj-ea"/>
                          <a:ea typeface="+mj-ea"/>
                        </a:rPr>
                        <a:t>接口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7345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数据缓冲的能力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提供数据缓冲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可以编程提供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可以编程提供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未知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提供数据缓冲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438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故障自恢复能力（断网重连）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能够自动恢复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可编程恢复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未知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未知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能够自动恢复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503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数据处理的最短周期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秒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毫秒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毫秒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毫秒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 dirty="0">
                          <a:effectLst/>
                          <a:latin typeface="+mj-ea"/>
                          <a:ea typeface="+mj-ea"/>
                        </a:rPr>
                        <a:t>毫秒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1724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数据处理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数据压缩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螺旋门算法，非原型压缩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死区和变化速率、保存触发点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无损压缩技术、霍夫曼理论、原型存储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线性压缩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 dirty="0">
                          <a:effectLst/>
                          <a:latin typeface="+mj-ea"/>
                          <a:ea typeface="+mj-ea"/>
                        </a:rPr>
                        <a:t>一次线性</a:t>
                      </a:r>
                      <a:r>
                        <a:rPr lang="zh-CN" altLang="en-US" sz="1050" b="1" u="none" strike="noStrike" dirty="0" smtClean="0">
                          <a:effectLst/>
                          <a:latin typeface="+mj-ea"/>
                          <a:ea typeface="+mj-ea"/>
                        </a:rPr>
                        <a:t>压缩、死区压缩、</a:t>
                      </a:r>
                      <a:r>
                        <a:rPr lang="zh-CN" altLang="en-US" sz="1050" b="1" u="none" strike="noStrike" dirty="0">
                          <a:effectLst/>
                          <a:latin typeface="+mj-ea"/>
                          <a:ea typeface="+mj-ea"/>
                        </a:rPr>
                        <a:t>原型存储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7345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数据更新周期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秒级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毫秒级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毫秒级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毫秒级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毫秒级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503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计算脚本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计算公式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计算公式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 dirty="0">
                          <a:effectLst/>
                          <a:latin typeface="+mj-ea"/>
                          <a:ea typeface="+mj-ea"/>
                        </a:rPr>
                        <a:t>计算公式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计算公式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 dirty="0">
                          <a:effectLst/>
                          <a:latin typeface="+mj-ea"/>
                          <a:ea typeface="+mj-ea"/>
                        </a:rPr>
                        <a:t>支持计算脚本，灵活扩展。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7345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安全管理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用户权限管理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支持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支持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支持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支持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 dirty="0">
                          <a:effectLst/>
                          <a:latin typeface="+mj-ea"/>
                          <a:ea typeface="+mj-ea"/>
                        </a:rPr>
                        <a:t>支持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7345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网络权限管理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支持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 dirty="0">
                          <a:effectLst/>
                          <a:latin typeface="+mj-ea"/>
                          <a:ea typeface="+mj-ea"/>
                        </a:rPr>
                        <a:t>支持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7345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数据加密绑定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支持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7345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应用数字证书授信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 dirty="0">
                          <a:effectLst/>
                          <a:latin typeface="+mj-ea"/>
                          <a:ea typeface="+mj-ea"/>
                        </a:rPr>
                        <a:t>无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u="none" strike="noStrike" dirty="0">
                          <a:effectLst/>
                          <a:latin typeface="+mj-ea"/>
                          <a:ea typeface="+mj-ea"/>
                        </a:rPr>
                        <a:t>支持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909" marR="2909" marT="290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125175" y="476672"/>
            <a:ext cx="7419097" cy="570943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HiProcessor</a:t>
            </a:r>
            <a:r>
              <a:rPr lang="en-US" altLang="zh-CN" sz="3200" b="1" baseline="30000" dirty="0" err="1" smtClean="0">
                <a:solidFill>
                  <a:schemeClr val="bg1"/>
                </a:solidFill>
                <a:latin typeface="+mj-ea"/>
                <a:ea typeface="Gulim" pitchFamily="34" charset="-127"/>
              </a:rPr>
              <a:t>TM</a:t>
            </a:r>
            <a:r>
              <a:rPr lang="en-US" altLang="zh-CN" sz="3200" b="1" dirty="0" smtClean="0">
                <a:solidFill>
                  <a:schemeClr val="bg1"/>
                </a:solidFill>
                <a:latin typeface="+mj-ea"/>
                <a:cs typeface="+mn-cs"/>
              </a:rPr>
              <a:t>—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cs typeface="+mn-cs"/>
              </a:rPr>
              <a:t>核心时序数据库性能比较</a:t>
            </a:r>
            <a:endParaRPr lang="zh-CN" altLang="en-US" sz="3200" b="1" dirty="0">
              <a:solidFill>
                <a:schemeClr val="bg1"/>
              </a:solidFill>
              <a:latin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88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847973608"/>
              </p:ext>
            </p:extLst>
          </p:nvPr>
        </p:nvGraphicFramePr>
        <p:xfrm>
          <a:off x="911424" y="1196752"/>
          <a:ext cx="10512428" cy="49517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47498"/>
                <a:gridCol w="1705427"/>
                <a:gridCol w="1888168"/>
                <a:gridCol w="1712313"/>
                <a:gridCol w="1696890"/>
                <a:gridCol w="1762132"/>
              </a:tblGrid>
              <a:tr h="67737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800" b="1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Hbase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MongoDB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TSDB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800" b="1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InfluxDB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1" i="0" u="none" strike="noStrike" kern="12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ProcessDB</a:t>
                      </a:r>
                      <a:endParaRPr lang="en-US" altLang="zh-CN" sz="1800" b="1" i="0" u="none" strike="noStrike" kern="1200" dirty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1286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数据模型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基于 hadoop平台列存储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文档存储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时间序列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时间序列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时间序列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031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读写性能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万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OPS</a:t>
                      </a:r>
                      <a:endParaRPr lang="en-US" altLang="zh-CN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万</a:t>
                      </a:r>
                      <a:r>
                        <a:rPr lang="en-US" altLang="zh-CN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OPS</a:t>
                      </a:r>
                      <a:endParaRPr lang="zh-CN" altLang="en-US" sz="16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10</a:t>
                      </a: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万</a:t>
                      </a:r>
                      <a:r>
                        <a:rPr lang="en-US" altLang="zh-CN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OPS</a:t>
                      </a:r>
                      <a:endParaRPr lang="zh-CN" altLang="en-US" sz="16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0万OPS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万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OPS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61286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集群功能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主</a:t>
                      </a:r>
                      <a:r>
                        <a:rPr lang="en-US" altLang="zh-CN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从复制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主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-</a:t>
                      </a: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从复制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主</a:t>
                      </a:r>
                      <a:r>
                        <a:rPr lang="en-US" altLang="zh-CN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-</a:t>
                      </a: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从复制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主-主复制</a:t>
                      </a:r>
                    </a:p>
                    <a:p>
                      <a:pPr algn="ctr" fontAlgn="ctr">
                        <a:buNone/>
                      </a:pPr>
                      <a:r>
                        <a:rPr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主-从复制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主-主复制</a:t>
                      </a:r>
                    </a:p>
                    <a:p>
                      <a:pPr algn="ctr" fontAlgn="ctr">
                        <a:buNone/>
                      </a:pPr>
                      <a:r>
                        <a:rPr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主-从复制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031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切分方式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分片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分片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分片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分片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分片</a:t>
                      </a: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、垂直切分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031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支持</a:t>
                      </a:r>
                      <a:r>
                        <a:rPr lang="zh-CN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缓存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是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是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61286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应用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API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HTTP 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API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使用 JSON 的专用协议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HTTP </a:t>
                      </a:r>
                      <a:r>
                        <a:rPr sz="16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API和</a:t>
                      </a:r>
                      <a:r>
                        <a:rPr lang="en-US" sz="16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SDK</a:t>
                      </a:r>
                      <a:endParaRPr 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HTTP </a:t>
                      </a:r>
                      <a:r>
                        <a:rPr sz="16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API和SQL，SDK</a:t>
                      </a:r>
                      <a:endParaRPr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Web API</a:t>
                      </a: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、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SDK</a:t>
                      </a: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、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SQL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031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适用场景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BigTable</a:t>
                      </a:r>
                      <a:endParaRPr lang="en-US" altLang="zh-CN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文档数据、</a:t>
                      </a:r>
                      <a:r>
                        <a:rPr lang="en-US" altLang="zh-CN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KV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时序数据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时序数据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时序数据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61286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应用套件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统计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统计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anchor="ctr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网关、组态</a:t>
                      </a: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、图表、趋势、报警、统计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125175" y="476672"/>
            <a:ext cx="7419097" cy="570943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HiProcessor</a:t>
            </a:r>
            <a:r>
              <a:rPr lang="en-US" altLang="zh-CN" sz="3200" b="1" baseline="30000" dirty="0" err="1" smtClean="0">
                <a:solidFill>
                  <a:schemeClr val="bg1"/>
                </a:solidFill>
                <a:latin typeface="+mj-ea"/>
                <a:ea typeface="Gulim" pitchFamily="34" charset="-127"/>
              </a:rPr>
              <a:t>TM</a:t>
            </a:r>
            <a:r>
              <a:rPr lang="en-US" altLang="zh-CN" sz="3200" b="1" dirty="0" smtClean="0">
                <a:solidFill>
                  <a:schemeClr val="bg1"/>
                </a:solidFill>
                <a:latin typeface="+mj-ea"/>
                <a:cs typeface="+mn-cs"/>
              </a:rPr>
              <a:t>—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cs typeface="+mn-cs"/>
              </a:rPr>
              <a:t>核心时序数据库性能比较</a:t>
            </a:r>
            <a:endParaRPr lang="zh-CN" altLang="en-US" sz="3200" b="1" dirty="0">
              <a:solidFill>
                <a:schemeClr val="bg1"/>
              </a:solidFill>
              <a:latin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2538975616"/>
              </p:ext>
            </p:extLst>
          </p:nvPr>
        </p:nvGraphicFramePr>
        <p:xfrm>
          <a:off x="911424" y="1320347"/>
          <a:ext cx="10513168" cy="43260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8192"/>
                <a:gridCol w="3382329"/>
                <a:gridCol w="2794594"/>
                <a:gridCol w="2608053"/>
              </a:tblGrid>
              <a:tr h="67737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项目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800" b="1" i="0" kern="1200" dirty="0" err="1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Predix</a:t>
                      </a:r>
                      <a:endParaRPr lang="en-US" altLang="zh-CN" sz="18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kern="1200" dirty="0" err="1" smtClean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MindSphere</a:t>
                      </a:r>
                      <a:endParaRPr lang="en-US" altLang="zh-CN" sz="18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b="1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HiProcessor</a:t>
                      </a:r>
                      <a:endParaRPr lang="en-US" altLang="zh-CN" sz="1800" b="1" i="0" u="none" strike="noStrike" kern="12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7112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边缘层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 anchorCtr="1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Predix</a:t>
                      </a:r>
                      <a:r>
                        <a:rPr lang="en-US" altLang="zh-CN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Machine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微软雅黑" panose="020B0503020204020204" pitchFamily="34" charset="-122"/>
                      </a:endParaRPr>
                    </a:p>
                  </a:txBody>
                  <a:tcPr anchor="ctr" anchorCtr="1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NanoBox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 anchorCtr="1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ProcessGateway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 anchorCt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67440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IaaS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  <a:sym typeface="+mn-ea"/>
                      </a:endParaRPr>
                    </a:p>
                  </a:txBody>
                  <a:tcPr anchor="ctr" anchorCtr="1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亚马逊</a:t>
                      </a:r>
                      <a:r>
                        <a:rPr lang="en-US" altLang="zh-CN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AWS</a:t>
                      </a:r>
                      <a:r>
                        <a:rPr lang="zh-CN" alt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和微软</a:t>
                      </a:r>
                      <a:r>
                        <a:rPr lang="en-US" altLang="zh-CN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Azure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微软雅黑" panose="020B0503020204020204" pitchFamily="34" charset="-122"/>
                      </a:endParaRPr>
                    </a:p>
                  </a:txBody>
                  <a:tcPr anchor="ctr" anchorCtr="1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亚马逊</a:t>
                      </a:r>
                      <a:r>
                        <a:rPr lang="en-US" altLang="zh-CN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AWS</a:t>
                      </a:r>
                      <a:r>
                        <a:rPr lang="zh-CN" alt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和微软</a:t>
                      </a:r>
                      <a:r>
                        <a:rPr lang="en-US" altLang="zh-CN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Azure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微软雅黑" panose="020B0503020204020204" pitchFamily="34" charset="-122"/>
                      </a:endParaRPr>
                    </a:p>
                  </a:txBody>
                  <a:tcPr anchor="ctr" anchorCtr="1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微软雅黑" panose="020B0503020204020204" pitchFamily="34" charset="-122"/>
                        </a:rPr>
                        <a:t>阿里云</a:t>
                      </a:r>
                      <a:r>
                        <a:rPr lang="en-US" altLang="zh-CN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微软雅黑" panose="020B0503020204020204" pitchFamily="34" charset="-122"/>
                        </a:rPr>
                        <a:t>华为云</a:t>
                      </a:r>
                      <a:r>
                        <a:rPr lang="en-US" altLang="zh-CN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微软雅黑" panose="020B0503020204020204" pitchFamily="34" charset="-122"/>
                        </a:rPr>
                        <a:t>私有云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微软雅黑" panose="020B0503020204020204" pitchFamily="34" charset="-122"/>
                      </a:endParaRPr>
                    </a:p>
                  </a:txBody>
                  <a:tcPr anchor="ctr" anchorCt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工业</a:t>
                      </a:r>
                      <a:r>
                        <a:rPr lang="en-US" altLang="zh-CN" sz="16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PaaS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  <a:sym typeface="+mn-ea"/>
                      </a:endParaRPr>
                    </a:p>
                  </a:txBody>
                  <a:tcPr anchor="ctr" anchorCtr="1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微服务组件池，面向应用服务开放</a:t>
                      </a:r>
                      <a:r>
                        <a:rPr lang="en-US" altLang="zh-CN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API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微软雅黑" panose="020B0503020204020204" pitchFamily="34" charset="-122"/>
                      </a:endParaRPr>
                    </a:p>
                  </a:txBody>
                  <a:tcPr anchor="ctr" anchorCtr="1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微服务组件池，面向应用服务开放</a:t>
                      </a:r>
                      <a:r>
                        <a:rPr lang="en-US" altLang="zh-CN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API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1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微服务组件池，面向应用服务开放</a:t>
                      </a:r>
                      <a:r>
                        <a:rPr lang="en-US" altLang="zh-CN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API</a:t>
                      </a:r>
                      <a:endParaRPr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工业</a:t>
                      </a:r>
                      <a:r>
                        <a:rPr lang="en-US" altLang="zh-CN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APP</a:t>
                      </a:r>
                      <a:endParaRPr lang="zh-CN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 anchorCtr="1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160</a:t>
                      </a:r>
                      <a:r>
                        <a:rPr lang="zh-CN" alt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多个工业</a:t>
                      </a:r>
                      <a:r>
                        <a:rPr lang="en-US" altLang="zh-CN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APP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 anchorCtr="1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50</a:t>
                      </a:r>
                      <a:r>
                        <a:rPr lang="zh-CN" alt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多个工业</a:t>
                      </a:r>
                      <a:r>
                        <a:rPr lang="en-US" altLang="zh-CN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APP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  <a:sym typeface="+mn-ea"/>
                      </a:endParaRPr>
                    </a:p>
                  </a:txBody>
                  <a:tcPr anchor="ctr" anchorCtr="1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个工业</a:t>
                      </a:r>
                      <a:r>
                        <a:rPr lang="en-US" altLang="zh-CN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APP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 anchorCt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031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开发环境</a:t>
                      </a:r>
                      <a:endParaRPr lang="zh-CN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 anchorCtr="1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包含</a:t>
                      </a:r>
                      <a:r>
                        <a:rPr lang="en-US" altLang="zh-CN" sz="16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Predix</a:t>
                      </a:r>
                      <a:r>
                        <a:rPr lang="en-US" altLang="zh-CN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Studio</a:t>
                      </a:r>
                      <a:r>
                        <a:rPr lang="zh-CN" alt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的高生产力开发环境、基于</a:t>
                      </a:r>
                      <a:r>
                        <a:rPr lang="en-US" altLang="zh-CN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Cloud Foundry</a:t>
                      </a:r>
                      <a:r>
                        <a:rPr lang="zh-CN" alt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的高控制力发环境、数字孪生开发环境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 anchorCtr="1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MindAccess</a:t>
                      </a:r>
                      <a:r>
                        <a:rPr lang="en-US" altLang="zh-CN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Developer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  <a:sym typeface="+mn-ea"/>
                      </a:endParaRPr>
                    </a:p>
                  </a:txBody>
                  <a:tcPr anchor="ctr" anchorCtr="1">
                    <a:solidFill>
                      <a:srgbClr val="EAED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集成开发环境 </a:t>
                      </a:r>
                      <a:r>
                        <a:rPr lang="en-US" altLang="zh-CN" sz="16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HiProcessor</a:t>
                      </a:r>
                      <a:r>
                        <a:rPr lang="en-US" altLang="zh-CN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IDE</a:t>
                      </a:r>
                      <a:endParaRPr lang="zh-CN" altLang="en-US" sz="1600" b="1" i="0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 anchorCt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125175" y="476672"/>
            <a:ext cx="7419097" cy="570943"/>
          </a:xfrm>
        </p:spPr>
        <p:txBody>
          <a:bodyPr>
            <a:normAutofit/>
          </a:bodyPr>
          <a:lstStyle/>
          <a:p>
            <a:r>
              <a:rPr lang="en-US" altLang="zh-CN" sz="32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HiProcessor</a:t>
            </a:r>
            <a:r>
              <a:rPr lang="en-US" altLang="zh-CN" sz="3200" b="1" baseline="30000" dirty="0" err="1" smtClean="0">
                <a:solidFill>
                  <a:schemeClr val="bg1"/>
                </a:solidFill>
                <a:latin typeface="+mj-ea"/>
                <a:ea typeface="Gulim" pitchFamily="34" charset="-127"/>
              </a:rPr>
              <a:t>TM</a:t>
            </a:r>
            <a:r>
              <a:rPr lang="en-US" altLang="zh-CN" sz="3200" b="1" dirty="0" smtClean="0">
                <a:solidFill>
                  <a:schemeClr val="bg1"/>
                </a:solidFill>
                <a:latin typeface="+mj-ea"/>
                <a:cs typeface="+mn-cs"/>
              </a:rPr>
              <a:t>—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cs typeface="+mn-cs"/>
              </a:rPr>
              <a:t>平台功能比较</a:t>
            </a:r>
            <a:endParaRPr lang="zh-CN" altLang="en-US" sz="3200" b="1" dirty="0">
              <a:solidFill>
                <a:schemeClr val="bg1"/>
              </a:solidFill>
              <a:latin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15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1424" y="1485264"/>
            <a:ext cx="3078762" cy="41039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162934" y="1496407"/>
            <a:ext cx="527141" cy="79257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4400" b="1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4400" b="1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" name="组合 67"/>
          <p:cNvGrpSpPr/>
          <p:nvPr/>
        </p:nvGrpSpPr>
        <p:grpSpPr>
          <a:xfrm>
            <a:off x="5823627" y="1496406"/>
            <a:ext cx="5456946" cy="792573"/>
            <a:chOff x="6339097" y="1573726"/>
            <a:chExt cx="3744416" cy="511504"/>
          </a:xfrm>
        </p:grpSpPr>
        <p:sp>
          <p:nvSpPr>
            <p:cNvPr id="8" name="圆角矩形 7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>
                <a:defRPr/>
              </a:pPr>
              <a:endPara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723350" y="1614014"/>
              <a:ext cx="2653076" cy="43701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3600" b="1" kern="1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公司</a:t>
              </a:r>
              <a:r>
                <a:rPr lang="zh-CN" altLang="en-US" sz="36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情况</a:t>
              </a:r>
              <a:endParaRPr lang="zh-CN" altLang="zh-CN" sz="36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5162934" y="2591968"/>
            <a:ext cx="527141" cy="79257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4400" b="1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4400" b="1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1" name="组合 71"/>
          <p:cNvGrpSpPr/>
          <p:nvPr/>
        </p:nvGrpSpPr>
        <p:grpSpPr>
          <a:xfrm>
            <a:off x="5823626" y="2591966"/>
            <a:ext cx="5456950" cy="792572"/>
            <a:chOff x="6315199" y="2410178"/>
            <a:chExt cx="3744416" cy="511504"/>
          </a:xfrm>
        </p:grpSpPr>
        <p:sp>
          <p:nvSpPr>
            <p:cNvPr id="12" name="圆角矩形 11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>
                <a:defRPr/>
              </a:pPr>
              <a:endPara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72566" y="2450466"/>
              <a:ext cx="2653076" cy="43701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36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平台介绍</a:t>
              </a:r>
              <a:endParaRPr lang="zh-CN" altLang="zh-CN" sz="3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5162934" y="3688253"/>
            <a:ext cx="527141" cy="79257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4400" b="1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4400" b="1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5" name="组合 75"/>
          <p:cNvGrpSpPr/>
          <p:nvPr/>
        </p:nvGrpSpPr>
        <p:grpSpPr>
          <a:xfrm>
            <a:off x="5823627" y="3688250"/>
            <a:ext cx="5456946" cy="792573"/>
            <a:chOff x="6339097" y="3296031"/>
            <a:chExt cx="3744416" cy="511504"/>
          </a:xfrm>
        </p:grpSpPr>
        <p:sp>
          <p:nvSpPr>
            <p:cNvPr id="16" name="圆角矩形 15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>
                <a:defRPr/>
              </a:pPr>
              <a:endPara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723350" y="3336319"/>
              <a:ext cx="3113115" cy="43701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36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聚合赋能  工业智造</a:t>
              </a:r>
              <a:endParaRPr lang="zh-CN" altLang="zh-CN" sz="3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5162934" y="4796667"/>
            <a:ext cx="527141" cy="79257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4400" b="1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4400" b="1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9" name="组合 79"/>
          <p:cNvGrpSpPr/>
          <p:nvPr/>
        </p:nvGrpSpPr>
        <p:grpSpPr>
          <a:xfrm>
            <a:off x="5823627" y="4796661"/>
            <a:ext cx="5456948" cy="792570"/>
            <a:chOff x="6339097" y="4180903"/>
            <a:chExt cx="3744416" cy="511504"/>
          </a:xfrm>
        </p:grpSpPr>
        <p:sp>
          <p:nvSpPr>
            <p:cNvPr id="20" name="圆角矩形 19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>
                <a:defRPr/>
              </a:pPr>
              <a:endPara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723350" y="4221882"/>
              <a:ext cx="2736305" cy="437014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36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工程案例</a:t>
              </a:r>
              <a:endParaRPr lang="zh-CN" altLang="zh-CN" sz="3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TextBox 46"/>
          <p:cNvSpPr txBox="1"/>
          <p:nvPr/>
        </p:nvSpPr>
        <p:spPr>
          <a:xfrm>
            <a:off x="1199456" y="2161021"/>
            <a:ext cx="2664295" cy="1261801"/>
          </a:xfrm>
          <a:prstGeom prst="rect">
            <a:avLst/>
          </a:prstGeom>
          <a:noFill/>
        </p:spPr>
        <p:txBody>
          <a:bodyPr wrap="square" lIns="91361" tIns="45679" rIns="91361" bIns="45679">
            <a:spAutoFit/>
          </a:bodyPr>
          <a:lstStyle/>
          <a:p>
            <a:pPr algn="r">
              <a:defRPr/>
            </a:pPr>
            <a:r>
              <a:rPr lang="zh-CN" altLang="en-US" sz="4400" b="1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endParaRPr lang="en-US" altLang="zh-CN" sz="4400" b="1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3200" b="1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b="1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下箭头 26"/>
          <p:cNvSpPr/>
          <p:nvPr/>
        </p:nvSpPr>
        <p:spPr>
          <a:xfrm rot="16200000">
            <a:off x="4323907" y="1564280"/>
            <a:ext cx="647972" cy="77721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04" tIns="34253" rIns="68504" bIns="34253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207579" y="3830524"/>
            <a:ext cx="65527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b="1" u="sng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</a:t>
            </a:r>
            <a:r>
              <a:rPr lang="en-US" altLang="zh-CN" sz="4400" b="1" dirty="0" err="1">
                <a:solidFill>
                  <a:srgbClr val="00B050"/>
                </a:solidFill>
                <a:latin typeface="+mj-ea"/>
              </a:rPr>
              <a:t>Process</a:t>
            </a:r>
            <a:r>
              <a:rPr lang="en-US" altLang="zh-CN" sz="4400" b="1" dirty="0" err="1">
                <a:solidFill>
                  <a:srgbClr val="0000FF"/>
                </a:solidFill>
                <a:latin typeface="+mj-ea"/>
              </a:rPr>
              <a:t>or</a:t>
            </a:r>
            <a:r>
              <a:rPr lang="zh-CN" altLang="en-US" sz="3600" b="1" dirty="0">
                <a:latin typeface="+mj-ea"/>
                <a:ea typeface="+mj-ea"/>
              </a:rPr>
              <a:t>（平台）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13" name="线形标注 3(带强调线) 12"/>
          <p:cNvSpPr/>
          <p:nvPr/>
        </p:nvSpPr>
        <p:spPr bwMode="auto">
          <a:xfrm>
            <a:off x="2564759" y="1715065"/>
            <a:ext cx="4523964" cy="609739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373741"/>
              <a:gd name="adj8" fmla="val 27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r>
              <a:rPr lang="en-US" altLang="zh-CN" sz="1800" b="1" dirty="0" smtClean="0">
                <a:latin typeface="+mj-ea"/>
                <a:ea typeface="+mj-ea"/>
              </a:rPr>
              <a:t>HUB,</a:t>
            </a:r>
            <a:r>
              <a:rPr lang="zh-CN" altLang="en-US" sz="1800" b="1" dirty="0" smtClean="0">
                <a:solidFill>
                  <a:srgbClr val="FF0000"/>
                </a:solidFill>
                <a:latin typeface="+mj-ea"/>
              </a:rPr>
              <a:t>自主可控</a:t>
            </a:r>
            <a:r>
              <a:rPr lang="zh-CN" altLang="en-US" sz="1800" b="1" dirty="0" smtClean="0">
                <a:latin typeface="+mj-ea"/>
                <a:ea typeface="+mj-ea"/>
              </a:rPr>
              <a:t>大</a:t>
            </a:r>
            <a:r>
              <a:rPr lang="zh-CN" altLang="en-US" sz="1800" b="1" dirty="0">
                <a:latin typeface="+mj-ea"/>
                <a:ea typeface="+mj-ea"/>
              </a:rPr>
              <a:t>数据</a:t>
            </a:r>
            <a:r>
              <a:rPr lang="zh-CN" altLang="en-US" sz="1800" b="1" dirty="0">
                <a:solidFill>
                  <a:srgbClr val="FF0000"/>
                </a:solidFill>
                <a:latin typeface="+mj-ea"/>
                <a:ea typeface="+mj-ea"/>
              </a:rPr>
              <a:t>湖</a:t>
            </a:r>
          </a:p>
        </p:txBody>
      </p:sp>
      <p:sp>
        <p:nvSpPr>
          <p:cNvPr id="15" name="线形标注 3(带强调线) 14"/>
          <p:cNvSpPr/>
          <p:nvPr/>
        </p:nvSpPr>
        <p:spPr bwMode="auto">
          <a:xfrm>
            <a:off x="2993387" y="2468148"/>
            <a:ext cx="1647064" cy="615069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40955"/>
              <a:gd name="adj8" fmla="val -7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800" b="1" dirty="0">
                <a:latin typeface="+mj-ea"/>
                <a:ea typeface="+mj-ea"/>
              </a:rPr>
              <a:t>intelligence</a:t>
            </a:r>
            <a:r>
              <a:rPr lang="zh-CN" altLang="en-US" sz="1800" b="1" dirty="0">
                <a:latin typeface="+mj-ea"/>
                <a:ea typeface="+mj-ea"/>
              </a:rPr>
              <a:t>工业</a:t>
            </a:r>
            <a:r>
              <a:rPr lang="zh-CN" altLang="en-US" sz="1800" b="1" dirty="0">
                <a:solidFill>
                  <a:srgbClr val="FF0000"/>
                </a:solidFill>
                <a:latin typeface="+mj-ea"/>
                <a:ea typeface="+mj-ea"/>
              </a:rPr>
              <a:t>智能</a:t>
            </a:r>
            <a:endParaRPr lang="zh-CN" altLang="en-US" sz="1800" b="1" dirty="0">
              <a:latin typeface="+mj-ea"/>
              <a:ea typeface="+mj-ea"/>
            </a:endParaRPr>
          </a:p>
        </p:txBody>
      </p:sp>
      <p:grpSp>
        <p:nvGrpSpPr>
          <p:cNvPr id="2" name="组合 8"/>
          <p:cNvGrpSpPr/>
          <p:nvPr/>
        </p:nvGrpSpPr>
        <p:grpSpPr>
          <a:xfrm>
            <a:off x="2809852" y="5572140"/>
            <a:ext cx="3384376" cy="680560"/>
            <a:chOff x="3203848" y="5373216"/>
            <a:chExt cx="3384376" cy="720080"/>
          </a:xfrm>
        </p:grpSpPr>
        <p:sp>
          <p:nvSpPr>
            <p:cNvPr id="7" name="线形标注 3(带边框和强调线) 6"/>
            <p:cNvSpPr/>
            <p:nvPr/>
          </p:nvSpPr>
          <p:spPr bwMode="auto">
            <a:xfrm flipV="1">
              <a:off x="3203848" y="5373216"/>
              <a:ext cx="3384376" cy="720080"/>
            </a:xfrm>
            <a:prstGeom prst="accentBorder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00000"/>
                <a:gd name="adj6" fmla="val -16667"/>
                <a:gd name="adj7" fmla="val 254513"/>
                <a:gd name="adj8" fmla="val -151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 sz="1800" b="1">
                <a:latin typeface="+mj-ea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203848" y="5417055"/>
              <a:ext cx="3330331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latin typeface="+mj-ea"/>
                  <a:ea typeface="+mj-ea"/>
                </a:rPr>
                <a:t>High,</a:t>
              </a:r>
              <a:r>
                <a:rPr lang="zh-CN" altLang="en-US" sz="1800" b="1" dirty="0">
                  <a:solidFill>
                    <a:srgbClr val="FF0000"/>
                  </a:solidFill>
                  <a:latin typeface="+mj-ea"/>
                  <a:ea typeface="+mj-ea"/>
                </a:rPr>
                <a:t>高性能</a:t>
              </a:r>
              <a:r>
                <a:rPr lang="zh-CN" altLang="en-US" sz="1800" b="1" dirty="0">
                  <a:latin typeface="+mj-ea"/>
                  <a:ea typeface="+mj-ea"/>
                </a:rPr>
                <a:t>、高压缩、高并发</a:t>
              </a:r>
              <a:endParaRPr lang="en-US" altLang="zh-CN" sz="1800" b="1" dirty="0">
                <a:latin typeface="+mj-ea"/>
                <a:ea typeface="+mj-ea"/>
              </a:endParaRPr>
            </a:p>
            <a:p>
              <a:r>
                <a:rPr lang="en-US" altLang="zh-CN" sz="1800" b="1" dirty="0">
                  <a:latin typeface="+mj-ea"/>
                  <a:ea typeface="+mj-ea"/>
                </a:rPr>
                <a:t>Hi</a:t>
              </a:r>
              <a:r>
                <a:rPr lang="zh-CN" altLang="en-US" sz="1800" b="1" dirty="0">
                  <a:latin typeface="+mj-ea"/>
                  <a:ea typeface="+mj-ea"/>
                </a:rPr>
                <a:t>，嗨，互动</a:t>
              </a:r>
              <a:r>
                <a:rPr lang="zh-CN" altLang="en-US" sz="1800" b="1" dirty="0">
                  <a:solidFill>
                    <a:srgbClr val="FF0000"/>
                  </a:solidFill>
                  <a:latin typeface="+mj-ea"/>
                  <a:ea typeface="+mj-ea"/>
                </a:rPr>
                <a:t>友好</a:t>
              </a:r>
              <a:r>
                <a:rPr lang="zh-CN" altLang="en-US" sz="1800" b="1" dirty="0">
                  <a:latin typeface="+mj-ea"/>
                  <a:ea typeface="+mj-ea"/>
                </a:rPr>
                <a:t>体验</a:t>
              </a:r>
            </a:p>
          </p:txBody>
        </p:sp>
      </p:grpSp>
      <p:cxnSp>
        <p:nvCxnSpPr>
          <p:cNvPr id="11" name="直接连接符 10"/>
          <p:cNvCxnSpPr/>
          <p:nvPr/>
        </p:nvCxnSpPr>
        <p:spPr bwMode="auto">
          <a:xfrm>
            <a:off x="3153807" y="4547172"/>
            <a:ext cx="26387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组合 20"/>
          <p:cNvGrpSpPr/>
          <p:nvPr/>
        </p:nvGrpSpPr>
        <p:grpSpPr>
          <a:xfrm>
            <a:off x="3788430" y="4761533"/>
            <a:ext cx="3960440" cy="649039"/>
            <a:chOff x="2040541" y="5194755"/>
            <a:chExt cx="3384376" cy="720080"/>
          </a:xfrm>
        </p:grpSpPr>
        <p:sp>
          <p:nvSpPr>
            <p:cNvPr id="22" name="线形标注 3(带边框和强调线) 21"/>
            <p:cNvSpPr/>
            <p:nvPr/>
          </p:nvSpPr>
          <p:spPr bwMode="auto">
            <a:xfrm flipV="1">
              <a:off x="2040541" y="5194755"/>
              <a:ext cx="3384376" cy="720080"/>
            </a:xfrm>
            <a:prstGeom prst="accentBorder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00000"/>
                <a:gd name="adj6" fmla="val -16667"/>
                <a:gd name="adj7" fmla="val 129751"/>
                <a:gd name="adj8" fmla="val 10379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 sz="1800" b="1">
                <a:latin typeface="+mj-ea"/>
                <a:ea typeface="+mj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047271" y="5248826"/>
              <a:ext cx="3330330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latin typeface="+mj-ea"/>
                  <a:ea typeface="+mj-ea"/>
                </a:rPr>
                <a:t>工业大数据处理机，构建人、机</a:t>
              </a:r>
              <a:r>
                <a:rPr lang="zh-CN" altLang="en-US" sz="1800" b="1" dirty="0" smtClean="0">
                  <a:latin typeface="+mj-ea"/>
                  <a:ea typeface="+mj-ea"/>
                </a:rPr>
                <a:t>、物、数据、流程一体</a:t>
              </a:r>
              <a:r>
                <a:rPr lang="zh-CN" altLang="en-US" sz="1800" b="1" dirty="0">
                  <a:latin typeface="+mj-ea"/>
                  <a:ea typeface="+mj-ea"/>
                </a:rPr>
                <a:t>的</a:t>
              </a:r>
              <a:r>
                <a:rPr lang="zh-CN" altLang="en-US" sz="1800" b="1" dirty="0">
                  <a:solidFill>
                    <a:srgbClr val="FF0000"/>
                  </a:solidFill>
                  <a:latin typeface="+mj-ea"/>
                  <a:ea typeface="+mj-ea"/>
                </a:rPr>
                <a:t>数字双胞胎</a:t>
              </a:r>
            </a:p>
          </p:txBody>
        </p:sp>
      </p:grpSp>
      <p:sp>
        <p:nvSpPr>
          <p:cNvPr id="24" name="线形标注 3(带强调线) 23"/>
          <p:cNvSpPr/>
          <p:nvPr/>
        </p:nvSpPr>
        <p:spPr bwMode="auto">
          <a:xfrm>
            <a:off x="4476361" y="3214686"/>
            <a:ext cx="2828397" cy="66486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34367"/>
              <a:gd name="adj8" fmla="val -843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800" b="1" dirty="0">
                <a:latin typeface="+mj-ea"/>
                <a:ea typeface="+mj-ea"/>
              </a:rPr>
              <a:t>深度融入多工业领域</a:t>
            </a:r>
            <a:r>
              <a:rPr lang="zh-CN" altLang="en-US" sz="1800" b="1" dirty="0">
                <a:solidFill>
                  <a:srgbClr val="FF0000"/>
                </a:solidFill>
                <a:latin typeface="+mj-ea"/>
                <a:ea typeface="+mj-ea"/>
              </a:rPr>
              <a:t>全要素全过程</a:t>
            </a:r>
            <a:r>
              <a:rPr lang="zh-CN" altLang="en-US" sz="1800" b="1" dirty="0">
                <a:latin typeface="+mj-ea"/>
                <a:ea typeface="+mj-ea"/>
              </a:rPr>
              <a:t>的创新与实践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116823" y="4725144"/>
            <a:ext cx="320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+mj-ea"/>
                <a:ea typeface="+mj-ea"/>
              </a:rPr>
              <a:t>4</a:t>
            </a:r>
            <a:r>
              <a:rPr lang="en-US" altLang="zh-CN" sz="1800" b="1" dirty="0">
                <a:latin typeface="+mj-ea"/>
                <a:ea typeface="+mj-ea"/>
              </a:rPr>
              <a:t>M2(M/C/K/H</a:t>
            </a:r>
            <a:r>
              <a:rPr lang="zh-CN" altLang="en-US" sz="1800" b="1" dirty="0" smtClean="0">
                <a:latin typeface="+mj-ea"/>
                <a:ea typeface="+mj-ea"/>
              </a:rPr>
              <a:t>）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r>
              <a:rPr lang="en-US" altLang="zh-CN" sz="1800" b="1" dirty="0" smtClean="0">
                <a:solidFill>
                  <a:srgbClr val="FF0000"/>
                </a:solidFill>
                <a:latin typeface="+mj-ea"/>
                <a:ea typeface="+mj-ea"/>
              </a:rPr>
              <a:t>180+</a:t>
            </a:r>
            <a:r>
              <a:rPr lang="zh-CN" altLang="en-US" sz="1800" b="1" dirty="0" smtClean="0">
                <a:latin typeface="+mj-ea"/>
                <a:ea typeface="+mj-ea"/>
              </a:rPr>
              <a:t>个</a:t>
            </a:r>
            <a:r>
              <a:rPr lang="zh-CN" altLang="en-US" sz="1800" b="1" dirty="0">
                <a:latin typeface="+mj-ea"/>
                <a:ea typeface="+mj-ea"/>
              </a:rPr>
              <a:t>标准接口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122018" y="5486452"/>
            <a:ext cx="3662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r>
              <a:rPr lang="zh-CN" altLang="en-US" sz="1800" b="1" dirty="0">
                <a:latin typeface="+mj-ea"/>
                <a:ea typeface="+mj-ea"/>
              </a:rPr>
              <a:t>毫秒采集频率</a:t>
            </a:r>
            <a:endParaRPr lang="en-US" altLang="zh-CN" sz="1800" b="1" dirty="0">
              <a:latin typeface="+mj-ea"/>
              <a:ea typeface="+mj-ea"/>
            </a:endParaRPr>
          </a:p>
          <a:p>
            <a:r>
              <a:rPr lang="zh-CN" altLang="en-US" sz="1800" b="1" dirty="0" smtClean="0">
                <a:latin typeface="+mj-ea"/>
                <a:ea typeface="+mj-ea"/>
              </a:rPr>
              <a:t>单点</a:t>
            </a:r>
            <a:r>
              <a:rPr lang="en-US" altLang="zh-CN" sz="1800" b="1" dirty="0">
                <a:latin typeface="+mj-ea"/>
                <a:ea typeface="+mj-ea"/>
              </a:rPr>
              <a:t>&lt;</a:t>
            </a:r>
            <a:r>
              <a:rPr lang="en-US" altLang="zh-CN" sz="1800" b="1" dirty="0">
                <a:solidFill>
                  <a:srgbClr val="FF0000"/>
                </a:solidFill>
                <a:latin typeface="+mj-ea"/>
                <a:ea typeface="+mj-ea"/>
              </a:rPr>
              <a:t>2KB</a:t>
            </a:r>
            <a:r>
              <a:rPr lang="en-US" altLang="zh-CN" sz="1800" b="1" dirty="0">
                <a:latin typeface="+mj-ea"/>
                <a:ea typeface="+mj-ea"/>
              </a:rPr>
              <a:t>/</a:t>
            </a:r>
            <a:r>
              <a:rPr lang="zh-CN" altLang="en-US" sz="1800" b="1" dirty="0" smtClean="0">
                <a:latin typeface="+mj-ea"/>
                <a:ea typeface="+mj-ea"/>
              </a:rPr>
              <a:t>天</a:t>
            </a:r>
            <a:endParaRPr lang="en-US" altLang="zh-CN" sz="1800" b="1" dirty="0">
              <a:latin typeface="+mj-ea"/>
              <a:ea typeface="+mj-ea"/>
            </a:endParaRPr>
          </a:p>
          <a:p>
            <a:r>
              <a:rPr lang="en-US" altLang="zh-CN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1000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r>
              <a:rPr lang="en-US" altLang="zh-CN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OPS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16823" y="3214718"/>
            <a:ext cx="3576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+mj-ea"/>
                <a:ea typeface="+mj-ea"/>
              </a:rPr>
              <a:t>10+</a:t>
            </a:r>
            <a:r>
              <a:rPr lang="zh-CN" altLang="en-US" sz="1800" b="1" dirty="0">
                <a:latin typeface="+mj-ea"/>
                <a:ea typeface="+mj-ea"/>
              </a:rPr>
              <a:t>行业 </a:t>
            </a:r>
            <a:r>
              <a:rPr lang="en-US" altLang="zh-CN" sz="1800" b="1" dirty="0">
                <a:solidFill>
                  <a:srgbClr val="FF0000"/>
                </a:solidFill>
                <a:latin typeface="+mj-ea"/>
                <a:ea typeface="+mj-ea"/>
              </a:rPr>
              <a:t>13+</a:t>
            </a:r>
            <a:r>
              <a:rPr lang="zh-CN" altLang="en-US" sz="1800" b="1" dirty="0">
                <a:latin typeface="+mj-ea"/>
                <a:ea typeface="+mj-ea"/>
              </a:rPr>
              <a:t>项目</a:t>
            </a:r>
            <a:endParaRPr lang="en-US" altLang="zh-CN" sz="1800" b="1" dirty="0">
              <a:latin typeface="+mj-ea"/>
              <a:ea typeface="+mj-ea"/>
            </a:endParaRPr>
          </a:p>
          <a:p>
            <a:r>
              <a:rPr lang="en-US" altLang="zh-CN" sz="1800" b="1" dirty="0">
                <a:solidFill>
                  <a:srgbClr val="FF0000"/>
                </a:solidFill>
                <a:latin typeface="+mj-ea"/>
                <a:ea typeface="+mj-ea"/>
              </a:rPr>
              <a:t>10+</a:t>
            </a:r>
            <a:r>
              <a:rPr lang="zh-CN" altLang="en-US" sz="1800" b="1" dirty="0">
                <a:latin typeface="+mj-ea"/>
                <a:ea typeface="+mj-ea"/>
              </a:rPr>
              <a:t>年稳定运行</a:t>
            </a:r>
            <a:endParaRPr lang="en-US" altLang="zh-CN" sz="1800" b="1" dirty="0">
              <a:latin typeface="+mj-ea"/>
              <a:ea typeface="+mj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093212" y="1628800"/>
            <a:ext cx="351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>
                <a:solidFill>
                  <a:srgbClr val="FF0000"/>
                </a:solidFill>
                <a:latin typeface="+mj-ea"/>
                <a:ea typeface="+mj-ea"/>
              </a:rPr>
              <a:t>13</a:t>
            </a:r>
            <a:r>
              <a:rPr lang="zh-CN" altLang="en-US" sz="1800" b="1" dirty="0" smtClean="0">
                <a:latin typeface="+mj-ea"/>
                <a:ea typeface="+mj-ea"/>
              </a:rPr>
              <a:t>年</a:t>
            </a:r>
            <a:r>
              <a:rPr lang="en-US" altLang="zh-CN" sz="1800" b="1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+mj-ea"/>
                <a:ea typeface="+mj-ea"/>
              </a:rPr>
              <a:t>100</a:t>
            </a:r>
            <a:r>
              <a:rPr lang="zh-CN" altLang="en-US" sz="1800" b="1" dirty="0">
                <a:solidFill>
                  <a:srgbClr val="FF0000"/>
                </a:solidFill>
                <a:latin typeface="+mj-ea"/>
                <a:ea typeface="+mj-ea"/>
              </a:rPr>
              <a:t>万</a:t>
            </a:r>
            <a:r>
              <a:rPr lang="en-US" altLang="zh-CN" sz="1800" b="1" dirty="0" smtClean="0">
                <a:solidFill>
                  <a:srgbClr val="FF0000"/>
                </a:solidFill>
                <a:latin typeface="+mj-ea"/>
                <a:ea typeface="+mj-ea"/>
              </a:rPr>
              <a:t>+</a:t>
            </a:r>
            <a:r>
              <a:rPr lang="zh-CN" altLang="en-US" sz="1800" b="1" dirty="0" smtClean="0">
                <a:latin typeface="+mj-ea"/>
                <a:ea typeface="+mj-ea"/>
              </a:rPr>
              <a:t>行</a:t>
            </a:r>
            <a:r>
              <a:rPr lang="en-US" altLang="zh-CN" sz="1800" b="1" dirty="0" smtClean="0">
                <a:latin typeface="+mj-ea"/>
                <a:ea typeface="+mj-ea"/>
              </a:rPr>
              <a:t>Code</a:t>
            </a:r>
            <a:endParaRPr lang="en-US" altLang="zh-CN" sz="1800" b="1" dirty="0">
              <a:latin typeface="+mj-ea"/>
              <a:ea typeface="+mj-ea"/>
            </a:endParaRPr>
          </a:p>
          <a:p>
            <a:r>
              <a:rPr lang="en-US" altLang="zh-CN" sz="1800" b="1" dirty="0">
                <a:solidFill>
                  <a:srgbClr val="FF0000"/>
                </a:solidFill>
                <a:latin typeface="+mj-ea"/>
                <a:ea typeface="+mj-ea"/>
              </a:rPr>
              <a:t>100</a:t>
            </a:r>
            <a:r>
              <a:rPr lang="zh-CN" altLang="en-US" sz="1800" b="1" dirty="0">
                <a:solidFill>
                  <a:srgbClr val="FF0000"/>
                </a:solidFill>
                <a:latin typeface="+mj-ea"/>
                <a:ea typeface="+mj-ea"/>
              </a:rPr>
              <a:t>万</a:t>
            </a:r>
            <a:r>
              <a:rPr lang="en-US" altLang="zh-CN" sz="1800" b="1" dirty="0">
                <a:solidFill>
                  <a:srgbClr val="FF0000"/>
                </a:solidFill>
                <a:latin typeface="+mj-ea"/>
                <a:ea typeface="+mj-ea"/>
              </a:rPr>
              <a:t>+</a:t>
            </a:r>
            <a:r>
              <a:rPr lang="zh-CN" altLang="en-US" sz="1800" b="1" dirty="0">
                <a:latin typeface="+mj-ea"/>
                <a:ea typeface="+mj-ea"/>
              </a:rPr>
              <a:t>测点</a:t>
            </a:r>
            <a:r>
              <a:rPr lang="en-US" altLang="zh-CN" sz="1800" b="1" dirty="0">
                <a:latin typeface="+mj-ea"/>
                <a:ea typeface="+mj-ea"/>
              </a:rPr>
              <a:t>/</a:t>
            </a:r>
            <a:r>
              <a:rPr lang="zh-CN" altLang="en-US" sz="1800" b="1" dirty="0">
                <a:latin typeface="+mj-ea"/>
                <a:ea typeface="+mj-ea"/>
              </a:rPr>
              <a:t>数据库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116823" y="2422630"/>
            <a:ext cx="3576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latin typeface="+mj-ea"/>
                <a:ea typeface="+mj-ea"/>
              </a:rPr>
              <a:t>15+</a:t>
            </a:r>
            <a:r>
              <a:rPr lang="zh-CN" altLang="en-US" sz="1800" b="1" dirty="0">
                <a:latin typeface="+mj-ea"/>
                <a:ea typeface="+mj-ea"/>
              </a:rPr>
              <a:t>种算法库 </a:t>
            </a:r>
            <a:endParaRPr lang="en-US" altLang="zh-CN" sz="1800" b="1" dirty="0">
              <a:latin typeface="+mj-ea"/>
              <a:ea typeface="+mj-ea"/>
            </a:endParaRPr>
          </a:p>
          <a:p>
            <a:r>
              <a:rPr lang="en-US" altLang="zh-CN" sz="1800" b="1" dirty="0">
                <a:solidFill>
                  <a:srgbClr val="FF0000"/>
                </a:solidFill>
                <a:latin typeface="+mj-ea"/>
                <a:ea typeface="+mj-ea"/>
              </a:rPr>
              <a:t>10</a:t>
            </a:r>
            <a:r>
              <a:rPr lang="zh-CN" altLang="en-US" sz="1800" b="1" dirty="0">
                <a:solidFill>
                  <a:srgbClr val="FF0000"/>
                </a:solidFill>
                <a:latin typeface="+mj-ea"/>
                <a:ea typeface="+mj-ea"/>
              </a:rPr>
              <a:t>万</a:t>
            </a:r>
            <a:r>
              <a:rPr lang="en-US" altLang="zh-CN" sz="1800" b="1" dirty="0">
                <a:solidFill>
                  <a:srgbClr val="FF0000"/>
                </a:solidFill>
                <a:latin typeface="+mj-ea"/>
                <a:ea typeface="+mj-ea"/>
              </a:rPr>
              <a:t>+</a:t>
            </a:r>
            <a:r>
              <a:rPr lang="zh-CN" altLang="en-US" sz="1800" b="1" dirty="0">
                <a:latin typeface="+mj-ea"/>
                <a:ea typeface="+mj-ea"/>
              </a:rPr>
              <a:t>条知识库</a:t>
            </a: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1127448" y="476672"/>
            <a:ext cx="10515600" cy="566524"/>
          </a:xfrm>
        </p:spPr>
        <p:txBody>
          <a:bodyPr>
            <a:norm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cs typeface="+mn-cs"/>
              </a:rPr>
              <a:t>平台优势</a:t>
            </a:r>
            <a:endParaRPr lang="zh-CN" altLang="en-US" sz="3200" b="1" dirty="0">
              <a:solidFill>
                <a:schemeClr val="bg1"/>
              </a:solidFill>
              <a:latin typeface="+mj-ea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95472" y="1044026"/>
            <a:ext cx="8143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E39"/>
                </a:solidFill>
                <a:latin typeface="+mj-ea"/>
                <a:ea typeface="+mj-ea"/>
              </a:rPr>
              <a:t>自主</a:t>
            </a:r>
            <a:r>
              <a:rPr lang="zh-CN" altLang="en-US" sz="1400" b="1" dirty="0">
                <a:solidFill>
                  <a:srgbClr val="007E39"/>
                </a:solidFill>
                <a:latin typeface="+mj-ea"/>
                <a:ea typeface="+mj-ea"/>
              </a:rPr>
              <a:t>（可控）   </a:t>
            </a:r>
            <a:r>
              <a:rPr lang="zh-CN" altLang="en-US" sz="2800" b="1" dirty="0">
                <a:solidFill>
                  <a:srgbClr val="007E39"/>
                </a:solidFill>
                <a:latin typeface="+mj-ea"/>
                <a:ea typeface="+mj-ea"/>
              </a:rPr>
              <a:t>统一</a:t>
            </a:r>
            <a:r>
              <a:rPr lang="zh-CN" altLang="en-US" sz="1400" b="1" dirty="0">
                <a:solidFill>
                  <a:srgbClr val="007E39"/>
                </a:solidFill>
                <a:latin typeface="+mj-ea"/>
                <a:ea typeface="+mj-ea"/>
              </a:rPr>
              <a:t>（平台）   </a:t>
            </a:r>
            <a:r>
              <a:rPr lang="zh-CN" altLang="en-US" sz="2800" b="1" dirty="0">
                <a:solidFill>
                  <a:srgbClr val="007E39"/>
                </a:solidFill>
                <a:latin typeface="+mj-ea"/>
                <a:ea typeface="+mj-ea"/>
              </a:rPr>
              <a:t>灵活</a:t>
            </a:r>
            <a:r>
              <a:rPr lang="zh-CN" altLang="en-US" sz="1400" b="1" dirty="0" smtClean="0">
                <a:solidFill>
                  <a:srgbClr val="007E39"/>
                </a:solidFill>
                <a:latin typeface="+mj-ea"/>
                <a:ea typeface="+mj-ea"/>
              </a:rPr>
              <a:t>（配置）   </a:t>
            </a:r>
            <a:r>
              <a:rPr lang="zh-CN" altLang="en-US" sz="2800" b="1" dirty="0">
                <a:solidFill>
                  <a:srgbClr val="007E39"/>
                </a:solidFill>
                <a:latin typeface="+mj-ea"/>
                <a:ea typeface="+mj-ea"/>
              </a:rPr>
              <a:t>快速</a:t>
            </a:r>
            <a:r>
              <a:rPr lang="zh-CN" altLang="en-US" sz="1400" b="1" dirty="0">
                <a:solidFill>
                  <a:srgbClr val="007E39"/>
                </a:solidFill>
                <a:latin typeface="+mj-ea"/>
                <a:ea typeface="+mj-ea"/>
              </a:rPr>
              <a:t>（部署）</a:t>
            </a:r>
            <a:r>
              <a:rPr lang="zh-CN" altLang="en-US" sz="2800" b="1" dirty="0">
                <a:solidFill>
                  <a:srgbClr val="007E39"/>
                </a:solidFill>
                <a:latin typeface="+mj-ea"/>
                <a:ea typeface="+mj-ea"/>
              </a:rPr>
              <a:t>   集成</a:t>
            </a:r>
            <a:r>
              <a:rPr lang="zh-CN" altLang="en-US" sz="1400" b="1" dirty="0" smtClean="0">
                <a:solidFill>
                  <a:srgbClr val="007E39"/>
                </a:solidFill>
                <a:latin typeface="+mj-ea"/>
                <a:ea typeface="+mj-ea"/>
              </a:rPr>
              <a:t>（应用） </a:t>
            </a:r>
            <a:endParaRPr lang="zh-CN" altLang="en-US" sz="1400" b="1" dirty="0">
              <a:solidFill>
                <a:srgbClr val="007E39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002016" y="2203227"/>
            <a:ext cx="2022823" cy="2281037"/>
          </a:xfrm>
          <a:custGeom>
            <a:avLst/>
            <a:gdLst>
              <a:gd name="connsiteX0" fmla="*/ 1957306 w 2022823"/>
              <a:gd name="connsiteY0" fmla="*/ 914770 h 2281037"/>
              <a:gd name="connsiteX1" fmla="*/ 1811683 w 2022823"/>
              <a:gd name="connsiteY1" fmla="*/ 790985 h 2281037"/>
              <a:gd name="connsiteX2" fmla="*/ 610392 w 2022823"/>
              <a:gd name="connsiteY2" fmla="*/ 135618 h 2281037"/>
              <a:gd name="connsiteX3" fmla="*/ 435650 w 2022823"/>
              <a:gd name="connsiteY3" fmla="*/ 40958 h 2281037"/>
              <a:gd name="connsiteX4" fmla="*/ 57064 w 2022823"/>
              <a:gd name="connsiteY4" fmla="*/ 150181 h 2281037"/>
              <a:gd name="connsiteX5" fmla="*/ 180833 w 2022823"/>
              <a:gd name="connsiteY5" fmla="*/ 550695 h 2281037"/>
              <a:gd name="connsiteX6" fmla="*/ 399252 w 2022823"/>
              <a:gd name="connsiteY6" fmla="*/ 674480 h 2281037"/>
              <a:gd name="connsiteX7" fmla="*/ 1316607 w 2022823"/>
              <a:gd name="connsiteY7" fmla="*/ 1133247 h 2281037"/>
              <a:gd name="connsiteX8" fmla="*/ 1323887 w 2022823"/>
              <a:gd name="connsiteY8" fmla="*/ 1140528 h 2281037"/>
              <a:gd name="connsiteX9" fmla="*/ 1309328 w 2022823"/>
              <a:gd name="connsiteY9" fmla="*/ 1147810 h 2281037"/>
              <a:gd name="connsiteX10" fmla="*/ 399252 w 2022823"/>
              <a:gd name="connsiteY10" fmla="*/ 1606545 h 2281037"/>
              <a:gd name="connsiteX11" fmla="*/ 173554 w 2022823"/>
              <a:gd name="connsiteY11" fmla="*/ 1730361 h 2281037"/>
              <a:gd name="connsiteX12" fmla="*/ 49784 w 2022823"/>
              <a:gd name="connsiteY12" fmla="*/ 2130851 h 2281037"/>
              <a:gd name="connsiteX13" fmla="*/ 435650 w 2022823"/>
              <a:gd name="connsiteY13" fmla="*/ 2240077 h 2281037"/>
              <a:gd name="connsiteX14" fmla="*/ 603113 w 2022823"/>
              <a:gd name="connsiteY14" fmla="*/ 2145414 h 2281037"/>
              <a:gd name="connsiteX15" fmla="*/ 1811683 w 2022823"/>
              <a:gd name="connsiteY15" fmla="*/ 1490041 h 2281037"/>
              <a:gd name="connsiteX16" fmla="*/ 1957306 w 2022823"/>
              <a:gd name="connsiteY16" fmla="*/ 1366255 h 2281037"/>
              <a:gd name="connsiteX17" fmla="*/ 1957306 w 2022823"/>
              <a:gd name="connsiteY17" fmla="*/ 1358974 h 2281037"/>
              <a:gd name="connsiteX18" fmla="*/ 2022823 w 2022823"/>
              <a:gd name="connsiteY18" fmla="*/ 1140528 h 2281037"/>
              <a:gd name="connsiteX19" fmla="*/ 1957306 w 2022823"/>
              <a:gd name="connsiteY19" fmla="*/ 914770 h 22810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022823" h="2281037">
                <a:moveTo>
                  <a:pt x="1957306" y="914770"/>
                </a:moveTo>
                <a:cubicBezTo>
                  <a:pt x="1920877" y="863800"/>
                  <a:pt x="1869920" y="820111"/>
                  <a:pt x="1811683" y="790985"/>
                </a:cubicBezTo>
                <a:cubicBezTo>
                  <a:pt x="610392" y="135618"/>
                  <a:pt x="610392" y="135618"/>
                  <a:pt x="610392" y="135618"/>
                </a:cubicBezTo>
                <a:cubicBezTo>
                  <a:pt x="435650" y="40958"/>
                  <a:pt x="435650" y="40958"/>
                  <a:pt x="435650" y="40958"/>
                </a:cubicBezTo>
                <a:cubicBezTo>
                  <a:pt x="435650" y="40958"/>
                  <a:pt x="195395" y="-104671"/>
                  <a:pt x="57064" y="150181"/>
                </a:cubicBezTo>
                <a:cubicBezTo>
                  <a:pt x="-44862" y="332219"/>
                  <a:pt x="13381" y="456035"/>
                  <a:pt x="180833" y="550695"/>
                </a:cubicBezTo>
                <a:cubicBezTo>
                  <a:pt x="370134" y="652636"/>
                  <a:pt x="399252" y="674480"/>
                  <a:pt x="399252" y="674480"/>
                </a:cubicBezTo>
                <a:cubicBezTo>
                  <a:pt x="1316607" y="1133247"/>
                  <a:pt x="1316607" y="1133247"/>
                  <a:pt x="1316607" y="1133247"/>
                </a:cubicBezTo>
                <a:cubicBezTo>
                  <a:pt x="1323887" y="1140528"/>
                  <a:pt x="1323887" y="1140528"/>
                  <a:pt x="1323887" y="1140528"/>
                </a:cubicBezTo>
                <a:cubicBezTo>
                  <a:pt x="1309328" y="1147810"/>
                  <a:pt x="1309328" y="1147810"/>
                  <a:pt x="1309328" y="1147810"/>
                </a:cubicBezTo>
                <a:cubicBezTo>
                  <a:pt x="399252" y="1606545"/>
                  <a:pt x="399252" y="1606545"/>
                  <a:pt x="399252" y="1606545"/>
                </a:cubicBezTo>
                <a:cubicBezTo>
                  <a:pt x="399252" y="1606545"/>
                  <a:pt x="362854" y="1628390"/>
                  <a:pt x="173554" y="1730361"/>
                </a:cubicBezTo>
                <a:cubicBezTo>
                  <a:pt x="6100" y="1825021"/>
                  <a:pt x="-52145" y="1948807"/>
                  <a:pt x="49784" y="2130851"/>
                </a:cubicBezTo>
                <a:cubicBezTo>
                  <a:pt x="188116" y="2385713"/>
                  <a:pt x="435650" y="2240077"/>
                  <a:pt x="435650" y="2240077"/>
                </a:cubicBezTo>
                <a:cubicBezTo>
                  <a:pt x="603113" y="2145414"/>
                  <a:pt x="603113" y="2145414"/>
                  <a:pt x="603113" y="2145414"/>
                </a:cubicBezTo>
                <a:cubicBezTo>
                  <a:pt x="1811683" y="1490041"/>
                  <a:pt x="1811683" y="1490041"/>
                  <a:pt x="1811683" y="1490041"/>
                </a:cubicBezTo>
                <a:cubicBezTo>
                  <a:pt x="1869920" y="1460915"/>
                  <a:pt x="1913598" y="1424507"/>
                  <a:pt x="1957306" y="1366255"/>
                </a:cubicBezTo>
                <a:cubicBezTo>
                  <a:pt x="1957306" y="1358974"/>
                  <a:pt x="1957306" y="1358974"/>
                  <a:pt x="1957306" y="1358974"/>
                </a:cubicBezTo>
                <a:cubicBezTo>
                  <a:pt x="2000984" y="1308003"/>
                  <a:pt x="2022823" y="1235188"/>
                  <a:pt x="2022823" y="1140528"/>
                </a:cubicBezTo>
                <a:cubicBezTo>
                  <a:pt x="2022823" y="1045868"/>
                  <a:pt x="2000984" y="965741"/>
                  <a:pt x="1957306" y="91477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0" y="6324611"/>
            <a:ext cx="153888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00" dirty="0">
                <a:solidFill>
                  <a:srgbClr val="626469"/>
                </a:solidFill>
                <a:latin typeface="Times New Roman" pitchFamily="18" charset="0"/>
                <a:cs typeface="Times New Roman" pitchFamily="18" charset="0"/>
              </a:rPr>
              <a:t>20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981200" y="3022602"/>
            <a:ext cx="3462486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zh-CN" sz="5403" dirty="0">
                <a:solidFill>
                  <a:srgbClr val="FFFFFF"/>
                </a:solidFill>
                <a:latin typeface="黑体" pitchFamily="18" charset="0"/>
                <a:cs typeface="黑体" pitchFamily="18" charset="0"/>
              </a:rPr>
              <a:t>我们的团队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3180366"/>
              </p:ext>
            </p:extLst>
          </p:nvPr>
        </p:nvGraphicFramePr>
        <p:xfrm>
          <a:off x="1981200" y="1181112"/>
          <a:ext cx="8229600" cy="4983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127448" y="476672"/>
            <a:ext cx="10515600" cy="566524"/>
          </a:xfrm>
        </p:spPr>
        <p:txBody>
          <a:bodyPr>
            <a:norm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cs typeface="+mn-cs"/>
              </a:rPr>
              <a:t>服务优势</a:t>
            </a:r>
            <a:endParaRPr lang="zh-CN" altLang="en-US" sz="3200" b="1" dirty="0">
              <a:solidFill>
                <a:schemeClr val="bg1"/>
              </a:solidFill>
              <a:latin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08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1424" y="1485264"/>
            <a:ext cx="3078762" cy="41039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162934" y="1496407"/>
            <a:ext cx="527141" cy="79257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4400" b="1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4400" b="1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组合 67"/>
          <p:cNvGrpSpPr/>
          <p:nvPr/>
        </p:nvGrpSpPr>
        <p:grpSpPr>
          <a:xfrm>
            <a:off x="5823627" y="1496406"/>
            <a:ext cx="5456946" cy="792573"/>
            <a:chOff x="6339097" y="1573726"/>
            <a:chExt cx="3744416" cy="511504"/>
          </a:xfrm>
        </p:grpSpPr>
        <p:sp>
          <p:nvSpPr>
            <p:cNvPr id="8" name="圆角矩形 7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>
                <a:defRPr/>
              </a:pPr>
              <a:endPara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723350" y="1614014"/>
              <a:ext cx="2653076" cy="43701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3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公司</a:t>
              </a:r>
              <a:r>
                <a:rPr lang="zh-CN" altLang="en-US" sz="36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情况</a:t>
              </a:r>
              <a:endParaRPr lang="zh-CN" altLang="zh-CN" sz="3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5162934" y="2591968"/>
            <a:ext cx="527141" cy="79257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4400" b="1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4400" b="1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" name="组合 71"/>
          <p:cNvGrpSpPr/>
          <p:nvPr/>
        </p:nvGrpSpPr>
        <p:grpSpPr>
          <a:xfrm>
            <a:off x="5823626" y="2591966"/>
            <a:ext cx="5456950" cy="792572"/>
            <a:chOff x="6315199" y="2410178"/>
            <a:chExt cx="3744416" cy="511504"/>
          </a:xfrm>
        </p:grpSpPr>
        <p:sp>
          <p:nvSpPr>
            <p:cNvPr id="12" name="圆角矩形 11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>
                <a:defRPr/>
              </a:pPr>
              <a:endPara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72566" y="2450466"/>
              <a:ext cx="2653076" cy="43701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36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平台介绍</a:t>
              </a:r>
              <a:endParaRPr lang="zh-CN" altLang="zh-CN" sz="3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5162934" y="3688253"/>
            <a:ext cx="527141" cy="79257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4400" b="1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4400" b="1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" name="组合 75"/>
          <p:cNvGrpSpPr/>
          <p:nvPr/>
        </p:nvGrpSpPr>
        <p:grpSpPr>
          <a:xfrm>
            <a:off x="5823627" y="3688250"/>
            <a:ext cx="5456946" cy="792573"/>
            <a:chOff x="6339097" y="3296031"/>
            <a:chExt cx="3744416" cy="511504"/>
          </a:xfrm>
        </p:grpSpPr>
        <p:sp>
          <p:nvSpPr>
            <p:cNvPr id="16" name="圆角矩形 15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>
                <a:defRPr/>
              </a:pPr>
              <a:endPara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723350" y="3336319"/>
              <a:ext cx="3113115" cy="43701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36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聚合赋能  工业智造</a:t>
              </a:r>
              <a:endParaRPr lang="zh-CN" altLang="zh-CN" sz="36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5162934" y="4796667"/>
            <a:ext cx="527141" cy="79257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4400" b="1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4400" b="1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" name="组合 79"/>
          <p:cNvGrpSpPr/>
          <p:nvPr/>
        </p:nvGrpSpPr>
        <p:grpSpPr>
          <a:xfrm>
            <a:off x="5823627" y="4796661"/>
            <a:ext cx="5456948" cy="792570"/>
            <a:chOff x="6339097" y="4180903"/>
            <a:chExt cx="3744416" cy="511504"/>
          </a:xfrm>
        </p:grpSpPr>
        <p:sp>
          <p:nvSpPr>
            <p:cNvPr id="20" name="圆角矩形 19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>
                <a:defRPr/>
              </a:pPr>
              <a:endPara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723350" y="4221882"/>
              <a:ext cx="2736305" cy="437014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36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工程案例</a:t>
              </a:r>
              <a:endParaRPr lang="zh-CN" altLang="zh-CN" sz="3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TextBox 46"/>
          <p:cNvSpPr txBox="1"/>
          <p:nvPr/>
        </p:nvSpPr>
        <p:spPr>
          <a:xfrm>
            <a:off x="1199456" y="2161021"/>
            <a:ext cx="2664295" cy="1261801"/>
          </a:xfrm>
          <a:prstGeom prst="rect">
            <a:avLst/>
          </a:prstGeom>
          <a:noFill/>
        </p:spPr>
        <p:txBody>
          <a:bodyPr wrap="square" lIns="91361" tIns="45679" rIns="91361" bIns="45679">
            <a:spAutoFit/>
          </a:bodyPr>
          <a:lstStyle/>
          <a:p>
            <a:pPr algn="r">
              <a:defRPr/>
            </a:pPr>
            <a:r>
              <a:rPr lang="zh-CN" altLang="en-US" sz="4400" b="1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endParaRPr lang="en-US" altLang="zh-CN" sz="4400" b="1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3200" b="1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b="1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下箭头 26"/>
          <p:cNvSpPr/>
          <p:nvPr/>
        </p:nvSpPr>
        <p:spPr>
          <a:xfrm rot="16200000">
            <a:off x="4323907" y="1564280"/>
            <a:ext cx="647972" cy="77721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04" tIns="34253" rIns="68504" bIns="34253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7448" y="476672"/>
            <a:ext cx="7419097" cy="570943"/>
          </a:xfrm>
        </p:spPr>
        <p:txBody>
          <a:bodyPr>
            <a:norm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</a:rPr>
              <a:t>聚合赋能</a:t>
            </a:r>
            <a:r>
              <a:rPr lang="en-US" altLang="zh-CN" sz="3200" b="1" dirty="0" smtClean="0">
                <a:solidFill>
                  <a:schemeClr val="bg1"/>
                </a:solidFill>
                <a:latin typeface="+mj-ea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</a:rPr>
              <a:t>工业智造</a:t>
            </a:r>
            <a:endParaRPr lang="zh-CN" altLang="en-US" sz="3200" b="1" dirty="0">
              <a:solidFill>
                <a:schemeClr val="bg1"/>
              </a:solidFill>
              <a:latin typeface="+mj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156183"/>
              </p:ext>
            </p:extLst>
          </p:nvPr>
        </p:nvGraphicFramePr>
        <p:xfrm>
          <a:off x="1595413" y="1844824"/>
          <a:ext cx="7380907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4"/>
          <p:cNvSpPr/>
          <p:nvPr/>
        </p:nvSpPr>
        <p:spPr>
          <a:xfrm>
            <a:off x="1666886" y="1196752"/>
            <a:ext cx="8929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err="1">
                <a:latin typeface="+mj-ea"/>
                <a:ea typeface="+mj-ea"/>
              </a:rPr>
              <a:t>HiProcessor</a:t>
            </a:r>
            <a:r>
              <a:rPr lang="zh-CN" altLang="en-US" sz="3600" b="1" dirty="0">
                <a:latin typeface="+mj-ea"/>
                <a:ea typeface="+mj-ea"/>
              </a:rPr>
              <a:t>平台</a:t>
            </a:r>
            <a:r>
              <a:rPr lang="en-US" altLang="zh-CN" sz="3600" b="1" dirty="0" smtClean="0">
                <a:latin typeface="+mj-ea"/>
                <a:ea typeface="+mj-ea"/>
              </a:rPr>
              <a:t>+</a:t>
            </a:r>
            <a:r>
              <a:rPr lang="zh-CN" altLang="en-US" sz="3600" b="1" dirty="0" smtClean="0">
                <a:latin typeface="+mj-ea"/>
                <a:ea typeface="+mj-ea"/>
              </a:rPr>
              <a:t>专家</a:t>
            </a:r>
            <a:r>
              <a:rPr lang="en-US" altLang="zh-CN" sz="3600" b="1" dirty="0">
                <a:latin typeface="+mj-ea"/>
                <a:ea typeface="+mj-ea"/>
              </a:rPr>
              <a:t>+</a:t>
            </a:r>
            <a:r>
              <a:rPr lang="zh-CN" altLang="en-US" sz="3600" b="1" dirty="0" smtClean="0">
                <a:latin typeface="+mj-ea"/>
                <a:ea typeface="+mj-ea"/>
              </a:rPr>
              <a:t>行业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4767" y="4437112"/>
            <a:ext cx="2600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+mj-ea"/>
                <a:ea typeface="+mj-ea"/>
              </a:rPr>
              <a:t>行业服务</a:t>
            </a:r>
            <a:endParaRPr lang="en-US" altLang="zh-CN" b="1" dirty="0" smtClean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</a:rPr>
              <a:t>行业</a:t>
            </a:r>
            <a:r>
              <a:rPr lang="zh-CN" altLang="en-US" b="1" dirty="0" smtClean="0">
                <a:latin typeface="+mj-ea"/>
                <a:ea typeface="+mj-ea"/>
              </a:rPr>
              <a:t>示范</a:t>
            </a:r>
            <a:endParaRPr lang="en-US" altLang="zh-CN" b="1" dirty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+mj-ea"/>
                <a:ea typeface="+mj-ea"/>
              </a:rPr>
              <a:t>创新引领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12024" y="1916832"/>
            <a:ext cx="2985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+mj-ea"/>
                <a:ea typeface="+mj-ea"/>
              </a:rPr>
              <a:t>智能技术</a:t>
            </a:r>
            <a:endParaRPr lang="en-US" altLang="zh-CN" b="1" dirty="0" smtClean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+mj-ea"/>
                <a:ea typeface="+mj-ea"/>
              </a:rPr>
              <a:t>行业机理</a:t>
            </a:r>
            <a:endParaRPr lang="en-US" altLang="zh-CN" b="1" dirty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+mj-ea"/>
                <a:ea typeface="+mj-ea"/>
              </a:rPr>
              <a:t>行业</a:t>
            </a:r>
            <a:r>
              <a:rPr lang="en-US" altLang="zh-CN" b="1" dirty="0" smtClean="0">
                <a:latin typeface="+mj-ea"/>
                <a:ea typeface="+mj-ea"/>
              </a:rPr>
              <a:t>Know-how</a:t>
            </a:r>
            <a:endParaRPr lang="en-US" altLang="zh-CN" b="1" dirty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+mj-ea"/>
                <a:ea typeface="+mj-ea"/>
              </a:rPr>
              <a:t>集智聚力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9616" y="4581128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</a:rPr>
              <a:t>统一平台</a:t>
            </a:r>
            <a:endParaRPr lang="en-US" altLang="zh-CN" b="1" dirty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</a:rPr>
              <a:t>行业组件</a:t>
            </a:r>
            <a:endParaRPr lang="en-US" altLang="zh-CN" b="1" dirty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+mj-ea"/>
                <a:ea typeface="+mj-ea"/>
              </a:rPr>
              <a:t>聚合赋能</a:t>
            </a:r>
            <a:endParaRPr lang="zh-CN" altLang="en-US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936336113"/>
              </p:ext>
            </p:extLst>
          </p:nvPr>
        </p:nvGraphicFramePr>
        <p:xfrm>
          <a:off x="2567608" y="1178685"/>
          <a:ext cx="7695952" cy="5058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线形标注 2(带边框和强调线) 5"/>
          <p:cNvSpPr/>
          <p:nvPr/>
        </p:nvSpPr>
        <p:spPr>
          <a:xfrm>
            <a:off x="9408368" y="1484784"/>
            <a:ext cx="2376264" cy="64807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5968"/>
              <a:gd name="adj6" fmla="val -9883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800" b="1" dirty="0">
                <a:latin typeface="+mj-ea"/>
                <a:ea typeface="+mj-ea"/>
              </a:rPr>
              <a:t>改善数字化业务，以及实现工业 </a:t>
            </a:r>
            <a:r>
              <a:rPr lang="en-US" altLang="zh-CN" sz="1800" b="1" dirty="0">
                <a:latin typeface="+mj-ea"/>
                <a:ea typeface="+mj-ea"/>
              </a:rPr>
              <a:t>4.0 </a:t>
            </a:r>
            <a:r>
              <a:rPr lang="zh-CN" altLang="en-US" sz="1800" b="1" dirty="0">
                <a:latin typeface="+mj-ea"/>
                <a:ea typeface="+mj-ea"/>
              </a:rPr>
              <a:t>战略</a:t>
            </a:r>
          </a:p>
        </p:txBody>
      </p:sp>
      <p:sp>
        <p:nvSpPr>
          <p:cNvPr id="8" name="线形标注 2(带边框和强调线) 7"/>
          <p:cNvSpPr/>
          <p:nvPr/>
        </p:nvSpPr>
        <p:spPr>
          <a:xfrm>
            <a:off x="9408368" y="3068960"/>
            <a:ext cx="2376264" cy="86409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161"/>
              <a:gd name="adj6" fmla="val -31708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800" b="1" dirty="0">
                <a:latin typeface="+mj-ea"/>
                <a:ea typeface="+mj-ea"/>
              </a:rPr>
              <a:t>开发定制型应用，以及以托管服务的方式提供应用</a:t>
            </a: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9408368" y="4797152"/>
            <a:ext cx="2520280" cy="86409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419"/>
              <a:gd name="adj6" fmla="val -2946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800" b="1" dirty="0">
                <a:latin typeface="+mj-ea"/>
                <a:ea typeface="+mj-ea"/>
              </a:rPr>
              <a:t>实现不同系统的数据源与</a:t>
            </a:r>
            <a:r>
              <a:rPr lang="zh-CN" altLang="en-US" sz="1800" b="1" dirty="0" smtClean="0">
                <a:latin typeface="+mj-ea"/>
                <a:ea typeface="+mj-ea"/>
              </a:rPr>
              <a:t>来自</a:t>
            </a:r>
            <a:r>
              <a:rPr lang="en-US" altLang="zh-CN" sz="1800" b="1" dirty="0" err="1">
                <a:latin typeface="+mj-ea"/>
              </a:rPr>
              <a:t>HiProcessor</a:t>
            </a:r>
            <a:r>
              <a:rPr lang="zh-CN" altLang="en-US" sz="1800" b="1" dirty="0" smtClean="0">
                <a:latin typeface="+mj-ea"/>
                <a:ea typeface="+mj-ea"/>
              </a:rPr>
              <a:t>的</a:t>
            </a:r>
            <a:r>
              <a:rPr lang="zh-CN" altLang="en-US" sz="1800" b="1" dirty="0">
                <a:latin typeface="+mj-ea"/>
                <a:ea typeface="+mj-ea"/>
              </a:rPr>
              <a:t>数据之间的集成</a:t>
            </a: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931833" y="1484784"/>
            <a:ext cx="2376264" cy="864096"/>
          </a:xfrm>
          <a:prstGeom prst="accentBorderCallout2">
            <a:avLst>
              <a:gd name="adj1" fmla="val 12571"/>
              <a:gd name="adj2" fmla="val 104300"/>
              <a:gd name="adj3" fmla="val 12570"/>
              <a:gd name="adj4" fmla="val 114223"/>
              <a:gd name="adj5" fmla="val 91027"/>
              <a:gd name="adj6" fmla="val 13963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800" b="1" dirty="0">
                <a:latin typeface="+mj-ea"/>
                <a:ea typeface="+mj-ea"/>
              </a:rPr>
              <a:t>开发定制型连接解决方案或者创建可复用设备</a:t>
            </a:r>
          </a:p>
        </p:txBody>
      </p:sp>
      <p:sp>
        <p:nvSpPr>
          <p:cNvPr id="12" name="线形标注 2(带边框和强调线) 11"/>
          <p:cNvSpPr/>
          <p:nvPr/>
        </p:nvSpPr>
        <p:spPr>
          <a:xfrm>
            <a:off x="931833" y="3140968"/>
            <a:ext cx="2376264" cy="864096"/>
          </a:xfrm>
          <a:prstGeom prst="accentBorderCallout2">
            <a:avLst>
              <a:gd name="adj1" fmla="val 12571"/>
              <a:gd name="adj2" fmla="val 104300"/>
              <a:gd name="adj3" fmla="val 12570"/>
              <a:gd name="adj4" fmla="val 114223"/>
              <a:gd name="adj5" fmla="val 121924"/>
              <a:gd name="adj6" fmla="val 13963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800" b="1" dirty="0">
                <a:latin typeface="+mj-ea"/>
                <a:ea typeface="+mj-ea"/>
              </a:rPr>
              <a:t>按照客户的选择结果提供用于部署</a:t>
            </a:r>
            <a:r>
              <a:rPr lang="en-US" altLang="zh-CN" sz="1800" b="1" dirty="0" err="1">
                <a:latin typeface="+mj-ea"/>
                <a:ea typeface="+mj-ea"/>
              </a:rPr>
              <a:t>HiProcessor</a:t>
            </a:r>
            <a:r>
              <a:rPr lang="zh-CN" altLang="en-US" sz="1800" b="1" dirty="0">
                <a:latin typeface="+mj-ea"/>
                <a:ea typeface="+mj-ea"/>
              </a:rPr>
              <a:t>的基础设施</a:t>
            </a:r>
          </a:p>
        </p:txBody>
      </p:sp>
      <p:sp>
        <p:nvSpPr>
          <p:cNvPr id="13" name="线形标注 2(带边框和强调线) 12"/>
          <p:cNvSpPr/>
          <p:nvPr/>
        </p:nvSpPr>
        <p:spPr>
          <a:xfrm>
            <a:off x="937101" y="4797152"/>
            <a:ext cx="2376264" cy="864096"/>
          </a:xfrm>
          <a:prstGeom prst="accentBorderCallout2">
            <a:avLst>
              <a:gd name="adj1" fmla="val 60461"/>
              <a:gd name="adj2" fmla="val 104862"/>
              <a:gd name="adj3" fmla="val 61233"/>
              <a:gd name="adj4" fmla="val 117874"/>
              <a:gd name="adj5" fmla="val 128102"/>
              <a:gd name="adj6" fmla="val 205919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800" b="1" dirty="0">
                <a:latin typeface="+mj-ea"/>
                <a:ea typeface="+mj-ea"/>
              </a:rPr>
              <a:t>为</a:t>
            </a:r>
            <a:r>
              <a:rPr lang="en-US" altLang="zh-CN" sz="1800" b="1" dirty="0" err="1">
                <a:latin typeface="+mj-ea"/>
                <a:ea typeface="+mj-ea"/>
              </a:rPr>
              <a:t>HiProcessor</a:t>
            </a:r>
            <a:r>
              <a:rPr lang="zh-CN" altLang="en-US" sz="1800" b="1" dirty="0" smtClean="0">
                <a:latin typeface="+mj-ea"/>
                <a:ea typeface="+mj-ea"/>
              </a:rPr>
              <a:t>提供工具</a:t>
            </a:r>
            <a:r>
              <a:rPr lang="zh-CN" altLang="en-US" sz="1800" b="1" dirty="0">
                <a:latin typeface="+mj-ea"/>
                <a:ea typeface="+mj-ea"/>
              </a:rPr>
              <a:t>或专用分析</a:t>
            </a:r>
            <a:r>
              <a:rPr lang="zh-CN" altLang="en-US" sz="1800" b="1" dirty="0" smtClean="0">
                <a:latin typeface="+mj-ea"/>
                <a:ea typeface="+mj-ea"/>
              </a:rPr>
              <a:t>模块</a:t>
            </a:r>
            <a:endParaRPr lang="zh-CN" altLang="en-US" sz="2000" dirty="0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127448" y="476672"/>
            <a:ext cx="7419097" cy="570943"/>
          </a:xfrm>
        </p:spPr>
        <p:txBody>
          <a:bodyPr>
            <a:norm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</a:rPr>
              <a:t>聚合赋能</a:t>
            </a:r>
            <a:r>
              <a:rPr lang="en-US" altLang="zh-CN" sz="3200" b="1" dirty="0" smtClean="0">
                <a:solidFill>
                  <a:schemeClr val="bg1"/>
                </a:solidFill>
                <a:latin typeface="+mj-ea"/>
              </a:rPr>
              <a:t>  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</a:rPr>
              <a:t>工业智造</a:t>
            </a:r>
            <a:endParaRPr lang="zh-CN" altLang="en-US" sz="3200" b="1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436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/>
        </p:nvSpPr>
        <p:spPr>
          <a:xfrm>
            <a:off x="1649506" y="2141239"/>
            <a:ext cx="918102" cy="882731"/>
          </a:xfrm>
          <a:custGeom>
            <a:avLst/>
            <a:gdLst>
              <a:gd name="connsiteX0" fmla="*/ 863547 w 876644"/>
              <a:gd name="connsiteY0" fmla="*/ 316102 h 800607"/>
              <a:gd name="connsiteX1" fmla="*/ 852752 w 876644"/>
              <a:gd name="connsiteY1" fmla="*/ 303783 h 800607"/>
              <a:gd name="connsiteX2" fmla="*/ 833194 w 876644"/>
              <a:gd name="connsiteY2" fmla="*/ 299719 h 800607"/>
              <a:gd name="connsiteX3" fmla="*/ 765757 w 876644"/>
              <a:gd name="connsiteY3" fmla="*/ 305815 h 800607"/>
              <a:gd name="connsiteX4" fmla="*/ 746199 w 876644"/>
              <a:gd name="connsiteY4" fmla="*/ 266826 h 800607"/>
              <a:gd name="connsiteX5" fmla="*/ 717878 w 876644"/>
              <a:gd name="connsiteY5" fmla="*/ 217550 h 800607"/>
              <a:gd name="connsiteX6" fmla="*/ 754835 w 876644"/>
              <a:gd name="connsiteY6" fmla="*/ 168275 h 800607"/>
              <a:gd name="connsiteX7" fmla="*/ 756994 w 876644"/>
              <a:gd name="connsiteY7" fmla="*/ 168275 h 800607"/>
              <a:gd name="connsiteX8" fmla="*/ 761439 w 876644"/>
              <a:gd name="connsiteY8" fmla="*/ 147827 h 800607"/>
              <a:gd name="connsiteX9" fmla="*/ 761439 w 876644"/>
              <a:gd name="connsiteY9" fmla="*/ 147827 h 800607"/>
              <a:gd name="connsiteX10" fmla="*/ 720037 w 876644"/>
              <a:gd name="connsiteY10" fmla="*/ 96519 h 800607"/>
              <a:gd name="connsiteX11" fmla="*/ 656918 w 876644"/>
              <a:gd name="connsiteY11" fmla="*/ 51307 h 800607"/>
              <a:gd name="connsiteX12" fmla="*/ 650441 w 876644"/>
              <a:gd name="connsiteY12" fmla="*/ 49275 h 800607"/>
              <a:gd name="connsiteX13" fmla="*/ 548206 w 876644"/>
              <a:gd name="connsiteY13" fmla="*/ 20447 h 800607"/>
              <a:gd name="connsiteX14" fmla="*/ 548206 w 876644"/>
              <a:gd name="connsiteY14" fmla="*/ 20447 h 800607"/>
              <a:gd name="connsiteX15" fmla="*/ 541729 w 876644"/>
              <a:gd name="connsiteY15" fmla="*/ 24637 h 800607"/>
              <a:gd name="connsiteX16" fmla="*/ 530807 w 876644"/>
              <a:gd name="connsiteY16" fmla="*/ 32765 h 800607"/>
              <a:gd name="connsiteX17" fmla="*/ 513408 w 876644"/>
              <a:gd name="connsiteY17" fmla="*/ 75945 h 800607"/>
              <a:gd name="connsiteX18" fmla="*/ 509090 w 876644"/>
              <a:gd name="connsiteY18" fmla="*/ 82041 h 800607"/>
              <a:gd name="connsiteX19" fmla="*/ 506931 w 876644"/>
              <a:gd name="connsiteY19" fmla="*/ 88264 h 800607"/>
              <a:gd name="connsiteX20" fmla="*/ 454734 w 876644"/>
              <a:gd name="connsiteY20" fmla="*/ 80009 h 800607"/>
              <a:gd name="connsiteX21" fmla="*/ 398143 w 876644"/>
              <a:gd name="connsiteY21" fmla="*/ 80009 h 800607"/>
              <a:gd name="connsiteX22" fmla="*/ 387271 w 876644"/>
              <a:gd name="connsiteY22" fmla="*/ 59562 h 800607"/>
              <a:gd name="connsiteX23" fmla="*/ 385087 w 876644"/>
              <a:gd name="connsiteY23" fmla="*/ 57403 h 800607"/>
              <a:gd name="connsiteX24" fmla="*/ 365516 w 876644"/>
              <a:gd name="connsiteY24" fmla="*/ 18414 h 800607"/>
              <a:gd name="connsiteX25" fmla="*/ 354645 w 876644"/>
              <a:gd name="connsiteY25" fmla="*/ 6095 h 800607"/>
              <a:gd name="connsiteX26" fmla="*/ 354645 w 876644"/>
              <a:gd name="connsiteY26" fmla="*/ 4063 h 800607"/>
              <a:gd name="connsiteX27" fmla="*/ 339418 w 876644"/>
              <a:gd name="connsiteY27" fmla="*/ 0 h 800607"/>
              <a:gd name="connsiteX28" fmla="*/ 235011 w 876644"/>
              <a:gd name="connsiteY28" fmla="*/ 32765 h 800607"/>
              <a:gd name="connsiteX29" fmla="*/ 143660 w 876644"/>
              <a:gd name="connsiteY29" fmla="*/ 98551 h 800607"/>
              <a:gd name="connsiteX30" fmla="*/ 137132 w 876644"/>
              <a:gd name="connsiteY30" fmla="*/ 106679 h 800607"/>
              <a:gd name="connsiteX31" fmla="*/ 141488 w 876644"/>
              <a:gd name="connsiteY31" fmla="*/ 135508 h 800607"/>
              <a:gd name="connsiteX32" fmla="*/ 178458 w 876644"/>
              <a:gd name="connsiteY32" fmla="*/ 184784 h 800607"/>
              <a:gd name="connsiteX33" fmla="*/ 139304 w 876644"/>
              <a:gd name="connsiteY33" fmla="*/ 236092 h 800607"/>
              <a:gd name="connsiteX34" fmla="*/ 115377 w 876644"/>
              <a:gd name="connsiteY34" fmla="*/ 273050 h 800607"/>
              <a:gd name="connsiteX35" fmla="*/ 47953 w 876644"/>
              <a:gd name="connsiteY35" fmla="*/ 262762 h 800607"/>
              <a:gd name="connsiteX36" fmla="*/ 17498 w 876644"/>
              <a:gd name="connsiteY36" fmla="*/ 275081 h 800607"/>
              <a:gd name="connsiteX37" fmla="*/ 17498 w 876644"/>
              <a:gd name="connsiteY37" fmla="*/ 277113 h 800607"/>
              <a:gd name="connsiteX38" fmla="*/ 15326 w 876644"/>
              <a:gd name="connsiteY38" fmla="*/ 281177 h 800607"/>
              <a:gd name="connsiteX39" fmla="*/ 13155 w 876644"/>
              <a:gd name="connsiteY39" fmla="*/ 283336 h 800607"/>
              <a:gd name="connsiteX40" fmla="*/ 6627 w 876644"/>
              <a:gd name="connsiteY40" fmla="*/ 486536 h 800607"/>
              <a:gd name="connsiteX41" fmla="*/ 19683 w 876644"/>
              <a:gd name="connsiteY41" fmla="*/ 502919 h 800607"/>
              <a:gd name="connsiteX42" fmla="*/ 34897 w 876644"/>
              <a:gd name="connsiteY42" fmla="*/ 509142 h 800607"/>
              <a:gd name="connsiteX43" fmla="*/ 37082 w 876644"/>
              <a:gd name="connsiteY43" fmla="*/ 509142 h 800607"/>
              <a:gd name="connsiteX44" fmla="*/ 106678 w 876644"/>
              <a:gd name="connsiteY44" fmla="*/ 504951 h 800607"/>
              <a:gd name="connsiteX45" fmla="*/ 156703 w 876644"/>
              <a:gd name="connsiteY45" fmla="*/ 597407 h 800607"/>
              <a:gd name="connsiteX46" fmla="*/ 113205 w 876644"/>
              <a:gd name="connsiteY46" fmla="*/ 654811 h 800607"/>
              <a:gd name="connsiteX47" fmla="*/ 113205 w 876644"/>
              <a:gd name="connsiteY47" fmla="*/ 654811 h 800607"/>
              <a:gd name="connsiteX48" fmla="*/ 111034 w 876644"/>
              <a:gd name="connsiteY48" fmla="*/ 681481 h 800607"/>
              <a:gd name="connsiteX49" fmla="*/ 178458 w 876644"/>
              <a:gd name="connsiteY49" fmla="*/ 743076 h 800607"/>
              <a:gd name="connsiteX50" fmla="*/ 195857 w 876644"/>
              <a:gd name="connsiteY50" fmla="*/ 751331 h 800607"/>
              <a:gd name="connsiteX51" fmla="*/ 302435 w 876644"/>
              <a:gd name="connsiteY51" fmla="*/ 796543 h 800607"/>
              <a:gd name="connsiteX52" fmla="*/ 306791 w 876644"/>
              <a:gd name="connsiteY52" fmla="*/ 798575 h 800607"/>
              <a:gd name="connsiteX53" fmla="*/ 332890 w 876644"/>
              <a:gd name="connsiteY53" fmla="*/ 784225 h 800607"/>
              <a:gd name="connsiteX54" fmla="*/ 335062 w 876644"/>
              <a:gd name="connsiteY54" fmla="*/ 780033 h 800607"/>
              <a:gd name="connsiteX55" fmla="*/ 365516 w 876644"/>
              <a:gd name="connsiteY55" fmla="*/ 724661 h 800607"/>
              <a:gd name="connsiteX56" fmla="*/ 476451 w 876644"/>
              <a:gd name="connsiteY56" fmla="*/ 728725 h 800607"/>
              <a:gd name="connsiteX57" fmla="*/ 489532 w 876644"/>
              <a:gd name="connsiteY57" fmla="*/ 728725 h 800607"/>
              <a:gd name="connsiteX58" fmla="*/ 515567 w 876644"/>
              <a:gd name="connsiteY58" fmla="*/ 716406 h 800607"/>
              <a:gd name="connsiteX59" fmla="*/ 509090 w 876644"/>
              <a:gd name="connsiteY59" fmla="*/ 679450 h 800607"/>
              <a:gd name="connsiteX60" fmla="*/ 385087 w 876644"/>
              <a:gd name="connsiteY60" fmla="*/ 597407 h 800607"/>
              <a:gd name="connsiteX61" fmla="*/ 374216 w 876644"/>
              <a:gd name="connsiteY61" fmla="*/ 515238 h 800607"/>
              <a:gd name="connsiteX62" fmla="*/ 393786 w 876644"/>
              <a:gd name="connsiteY62" fmla="*/ 447547 h 800607"/>
              <a:gd name="connsiteX63" fmla="*/ 391615 w 876644"/>
              <a:gd name="connsiteY63" fmla="*/ 426973 h 800607"/>
              <a:gd name="connsiteX64" fmla="*/ 300264 w 876644"/>
              <a:gd name="connsiteY64" fmla="*/ 254507 h 800607"/>
              <a:gd name="connsiteX65" fmla="*/ 302435 w 876644"/>
              <a:gd name="connsiteY65" fmla="*/ 250443 h 800607"/>
              <a:gd name="connsiteX66" fmla="*/ 324190 w 876644"/>
              <a:gd name="connsiteY66" fmla="*/ 240156 h 800607"/>
              <a:gd name="connsiteX67" fmla="*/ 332890 w 876644"/>
              <a:gd name="connsiteY67" fmla="*/ 238125 h 800607"/>
              <a:gd name="connsiteX68" fmla="*/ 400314 w 876644"/>
              <a:gd name="connsiteY68" fmla="*/ 367410 h 800607"/>
              <a:gd name="connsiteX69" fmla="*/ 419936 w 876644"/>
              <a:gd name="connsiteY69" fmla="*/ 381761 h 800607"/>
              <a:gd name="connsiteX70" fmla="*/ 443812 w 876644"/>
              <a:gd name="connsiteY70" fmla="*/ 377697 h 800607"/>
              <a:gd name="connsiteX71" fmla="*/ 472133 w 876644"/>
              <a:gd name="connsiteY71" fmla="*/ 361314 h 800607"/>
              <a:gd name="connsiteX72" fmla="*/ 528648 w 876644"/>
              <a:gd name="connsiteY72" fmla="*/ 363347 h 800607"/>
              <a:gd name="connsiteX73" fmla="*/ 532966 w 876644"/>
              <a:gd name="connsiteY73" fmla="*/ 361314 h 800607"/>
              <a:gd name="connsiteX74" fmla="*/ 589608 w 876644"/>
              <a:gd name="connsiteY74" fmla="*/ 377697 h 800607"/>
              <a:gd name="connsiteX75" fmla="*/ 600403 w 876644"/>
              <a:gd name="connsiteY75" fmla="*/ 402335 h 800607"/>
              <a:gd name="connsiteX76" fmla="*/ 604721 w 876644"/>
              <a:gd name="connsiteY76" fmla="*/ 420877 h 800607"/>
              <a:gd name="connsiteX77" fmla="*/ 626565 w 876644"/>
              <a:gd name="connsiteY77" fmla="*/ 465962 h 800607"/>
              <a:gd name="connsiteX78" fmla="*/ 648282 w 876644"/>
              <a:gd name="connsiteY78" fmla="*/ 523493 h 800607"/>
              <a:gd name="connsiteX79" fmla="*/ 643964 w 876644"/>
              <a:gd name="connsiteY79" fmla="*/ 554227 h 800607"/>
              <a:gd name="connsiteX80" fmla="*/ 646123 w 876644"/>
              <a:gd name="connsiteY80" fmla="*/ 636397 h 800607"/>
              <a:gd name="connsiteX81" fmla="*/ 661363 w 876644"/>
              <a:gd name="connsiteY81" fmla="*/ 681481 h 800607"/>
              <a:gd name="connsiteX82" fmla="*/ 517726 w 876644"/>
              <a:gd name="connsiteY82" fmla="*/ 749300 h 800607"/>
              <a:gd name="connsiteX83" fmla="*/ 504772 w 876644"/>
              <a:gd name="connsiteY83" fmla="*/ 786256 h 800607"/>
              <a:gd name="connsiteX84" fmla="*/ 530807 w 876644"/>
              <a:gd name="connsiteY84" fmla="*/ 800607 h 800607"/>
              <a:gd name="connsiteX85" fmla="*/ 543888 w 876644"/>
              <a:gd name="connsiteY85" fmla="*/ 796543 h 800607"/>
              <a:gd name="connsiteX86" fmla="*/ 711401 w 876644"/>
              <a:gd name="connsiteY86" fmla="*/ 718438 h 800607"/>
              <a:gd name="connsiteX87" fmla="*/ 724355 w 876644"/>
              <a:gd name="connsiteY87" fmla="*/ 683640 h 800607"/>
              <a:gd name="connsiteX88" fmla="*/ 702638 w 876644"/>
              <a:gd name="connsiteY88" fmla="*/ 624077 h 800607"/>
              <a:gd name="connsiteX89" fmla="*/ 702638 w 876644"/>
              <a:gd name="connsiteY89" fmla="*/ 558418 h 800607"/>
              <a:gd name="connsiteX90" fmla="*/ 704797 w 876644"/>
              <a:gd name="connsiteY90" fmla="*/ 521461 h 800607"/>
              <a:gd name="connsiteX91" fmla="*/ 678762 w 876644"/>
              <a:gd name="connsiteY91" fmla="*/ 441325 h 800607"/>
              <a:gd name="connsiteX92" fmla="*/ 661363 w 876644"/>
              <a:gd name="connsiteY92" fmla="*/ 402335 h 800607"/>
              <a:gd name="connsiteX93" fmla="*/ 654759 w 876644"/>
              <a:gd name="connsiteY93" fmla="*/ 383920 h 800607"/>
              <a:gd name="connsiteX94" fmla="*/ 630883 w 876644"/>
              <a:gd name="connsiteY94" fmla="*/ 340740 h 800607"/>
              <a:gd name="connsiteX95" fmla="*/ 541729 w 876644"/>
              <a:gd name="connsiteY95" fmla="*/ 307847 h 800607"/>
              <a:gd name="connsiteX96" fmla="*/ 506931 w 876644"/>
              <a:gd name="connsiteY96" fmla="*/ 312038 h 800607"/>
              <a:gd name="connsiteX97" fmla="*/ 498168 w 876644"/>
              <a:gd name="connsiteY97" fmla="*/ 312038 h 800607"/>
              <a:gd name="connsiteX98" fmla="*/ 437335 w 876644"/>
              <a:gd name="connsiteY98" fmla="*/ 316102 h 800607"/>
              <a:gd name="connsiteX99" fmla="*/ 382915 w 876644"/>
              <a:gd name="connsiteY99" fmla="*/ 213486 h 800607"/>
              <a:gd name="connsiteX100" fmla="*/ 343761 w 876644"/>
              <a:gd name="connsiteY100" fmla="*/ 184784 h 800607"/>
              <a:gd name="connsiteX101" fmla="*/ 298092 w 876644"/>
              <a:gd name="connsiteY101" fmla="*/ 190880 h 800607"/>
              <a:gd name="connsiteX102" fmla="*/ 276337 w 876644"/>
              <a:gd name="connsiteY102" fmla="*/ 201167 h 800607"/>
              <a:gd name="connsiteX103" fmla="*/ 245882 w 876644"/>
              <a:gd name="connsiteY103" fmla="*/ 234060 h 800607"/>
              <a:gd name="connsiteX104" fmla="*/ 248067 w 876644"/>
              <a:gd name="connsiteY104" fmla="*/ 277113 h 800607"/>
              <a:gd name="connsiteX105" fmla="*/ 335062 w 876644"/>
              <a:gd name="connsiteY105" fmla="*/ 443356 h 800607"/>
              <a:gd name="connsiteX106" fmla="*/ 317663 w 876644"/>
              <a:gd name="connsiteY106" fmla="*/ 500887 h 800607"/>
              <a:gd name="connsiteX107" fmla="*/ 339418 w 876644"/>
              <a:gd name="connsiteY107" fmla="*/ 632205 h 800607"/>
              <a:gd name="connsiteX108" fmla="*/ 348117 w 876644"/>
              <a:gd name="connsiteY108" fmla="*/ 638428 h 800607"/>
              <a:gd name="connsiteX109" fmla="*/ 400314 w 876644"/>
              <a:gd name="connsiteY109" fmla="*/ 673353 h 800607"/>
              <a:gd name="connsiteX110" fmla="*/ 374216 w 876644"/>
              <a:gd name="connsiteY110" fmla="*/ 669162 h 800607"/>
              <a:gd name="connsiteX111" fmla="*/ 356817 w 876644"/>
              <a:gd name="connsiteY111" fmla="*/ 665098 h 800607"/>
              <a:gd name="connsiteX112" fmla="*/ 324190 w 876644"/>
              <a:gd name="connsiteY112" fmla="*/ 679450 h 800607"/>
              <a:gd name="connsiteX113" fmla="*/ 293736 w 876644"/>
              <a:gd name="connsiteY113" fmla="*/ 739012 h 800607"/>
              <a:gd name="connsiteX114" fmla="*/ 224140 w 876644"/>
              <a:gd name="connsiteY114" fmla="*/ 704087 h 800607"/>
              <a:gd name="connsiteX115" fmla="*/ 211084 w 876644"/>
              <a:gd name="connsiteY115" fmla="*/ 695959 h 800607"/>
              <a:gd name="connsiteX116" fmla="*/ 171930 w 876644"/>
              <a:gd name="connsiteY116" fmla="*/ 669162 h 800607"/>
              <a:gd name="connsiteX117" fmla="*/ 206741 w 876644"/>
              <a:gd name="connsiteY117" fmla="*/ 626109 h 800607"/>
              <a:gd name="connsiteX118" fmla="*/ 217612 w 876644"/>
              <a:gd name="connsiteY118" fmla="*/ 613790 h 800607"/>
              <a:gd name="connsiteX119" fmla="*/ 217612 w 876644"/>
              <a:gd name="connsiteY119" fmla="*/ 580897 h 800607"/>
              <a:gd name="connsiteX120" fmla="*/ 206741 w 876644"/>
              <a:gd name="connsiteY120" fmla="*/ 568578 h 800607"/>
              <a:gd name="connsiteX121" fmla="*/ 161059 w 876644"/>
              <a:gd name="connsiteY121" fmla="*/ 484504 h 800607"/>
              <a:gd name="connsiteX122" fmla="*/ 156703 w 876644"/>
              <a:gd name="connsiteY122" fmla="*/ 467994 h 800607"/>
              <a:gd name="connsiteX123" fmla="*/ 126261 w 876644"/>
              <a:gd name="connsiteY123" fmla="*/ 447547 h 800607"/>
              <a:gd name="connsiteX124" fmla="*/ 108862 w 876644"/>
              <a:gd name="connsiteY124" fmla="*/ 449579 h 800607"/>
              <a:gd name="connsiteX125" fmla="*/ 58824 w 876644"/>
              <a:gd name="connsiteY125" fmla="*/ 453643 h 800607"/>
              <a:gd name="connsiteX126" fmla="*/ 65352 w 876644"/>
              <a:gd name="connsiteY126" fmla="*/ 320166 h 800607"/>
              <a:gd name="connsiteX127" fmla="*/ 130604 w 876644"/>
              <a:gd name="connsiteY127" fmla="*/ 330453 h 800607"/>
              <a:gd name="connsiteX128" fmla="*/ 161059 w 876644"/>
              <a:gd name="connsiteY128" fmla="*/ 314070 h 800607"/>
              <a:gd name="connsiteX129" fmla="*/ 167587 w 876644"/>
              <a:gd name="connsiteY129" fmla="*/ 297687 h 800607"/>
              <a:gd name="connsiteX130" fmla="*/ 187157 w 876644"/>
              <a:gd name="connsiteY130" fmla="*/ 264794 h 800607"/>
              <a:gd name="connsiteX131" fmla="*/ 224140 w 876644"/>
              <a:gd name="connsiteY131" fmla="*/ 219582 h 800607"/>
              <a:gd name="connsiteX132" fmla="*/ 239354 w 876644"/>
              <a:gd name="connsiteY132" fmla="*/ 205231 h 800607"/>
              <a:gd name="connsiteX133" fmla="*/ 239354 w 876644"/>
              <a:gd name="connsiteY133" fmla="*/ 170306 h 800607"/>
              <a:gd name="connsiteX134" fmla="*/ 228483 w 876644"/>
              <a:gd name="connsiteY134" fmla="*/ 155955 h 800607"/>
              <a:gd name="connsiteX135" fmla="*/ 200213 w 876644"/>
              <a:gd name="connsiteY135" fmla="*/ 118998 h 800607"/>
              <a:gd name="connsiteX136" fmla="*/ 261110 w 876644"/>
              <a:gd name="connsiteY136" fmla="*/ 82041 h 800607"/>
              <a:gd name="connsiteX137" fmla="*/ 322019 w 876644"/>
              <a:gd name="connsiteY137" fmla="*/ 57403 h 800607"/>
              <a:gd name="connsiteX138" fmla="*/ 332890 w 876644"/>
              <a:gd name="connsiteY138" fmla="*/ 82041 h 800607"/>
              <a:gd name="connsiteX139" fmla="*/ 332890 w 876644"/>
              <a:gd name="connsiteY139" fmla="*/ 82041 h 800607"/>
              <a:gd name="connsiteX140" fmla="*/ 345946 w 876644"/>
              <a:gd name="connsiteY140" fmla="*/ 108838 h 800607"/>
              <a:gd name="connsiteX141" fmla="*/ 354645 w 876644"/>
              <a:gd name="connsiteY141" fmla="*/ 123189 h 800607"/>
              <a:gd name="connsiteX142" fmla="*/ 382915 w 876644"/>
              <a:gd name="connsiteY142" fmla="*/ 137540 h 800607"/>
              <a:gd name="connsiteX143" fmla="*/ 400314 w 876644"/>
              <a:gd name="connsiteY143" fmla="*/ 135508 h 800607"/>
              <a:gd name="connsiteX144" fmla="*/ 450289 w 876644"/>
              <a:gd name="connsiteY144" fmla="*/ 135508 h 800607"/>
              <a:gd name="connsiteX145" fmla="*/ 498168 w 876644"/>
              <a:gd name="connsiteY145" fmla="*/ 141604 h 800607"/>
              <a:gd name="connsiteX146" fmla="*/ 515567 w 876644"/>
              <a:gd name="connsiteY146" fmla="*/ 147827 h 800607"/>
              <a:gd name="connsiteX147" fmla="*/ 550365 w 876644"/>
              <a:gd name="connsiteY147" fmla="*/ 131317 h 800607"/>
              <a:gd name="connsiteX148" fmla="*/ 559128 w 876644"/>
              <a:gd name="connsiteY148" fmla="*/ 112902 h 800607"/>
              <a:gd name="connsiteX149" fmla="*/ 563446 w 876644"/>
              <a:gd name="connsiteY149" fmla="*/ 102615 h 800607"/>
              <a:gd name="connsiteX150" fmla="*/ 565605 w 876644"/>
              <a:gd name="connsiteY150" fmla="*/ 96519 h 800607"/>
              <a:gd name="connsiteX151" fmla="*/ 576527 w 876644"/>
              <a:gd name="connsiteY151" fmla="*/ 73913 h 800607"/>
              <a:gd name="connsiteX152" fmla="*/ 619961 w 876644"/>
              <a:gd name="connsiteY152" fmla="*/ 94360 h 800607"/>
              <a:gd name="connsiteX153" fmla="*/ 624406 w 876644"/>
              <a:gd name="connsiteY153" fmla="*/ 98551 h 800607"/>
              <a:gd name="connsiteX154" fmla="*/ 680921 w 876644"/>
              <a:gd name="connsiteY154" fmla="*/ 137540 h 800607"/>
              <a:gd name="connsiteX155" fmla="*/ 696161 w 876644"/>
              <a:gd name="connsiteY155" fmla="*/ 151891 h 800607"/>
              <a:gd name="connsiteX156" fmla="*/ 659204 w 876644"/>
              <a:gd name="connsiteY156" fmla="*/ 201167 h 800607"/>
              <a:gd name="connsiteX157" fmla="*/ 659204 w 876644"/>
              <a:gd name="connsiteY157" fmla="*/ 234060 h 800607"/>
              <a:gd name="connsiteX158" fmla="*/ 667840 w 876644"/>
              <a:gd name="connsiteY158" fmla="*/ 246379 h 800607"/>
              <a:gd name="connsiteX159" fmla="*/ 694002 w 876644"/>
              <a:gd name="connsiteY159" fmla="*/ 289432 h 800607"/>
              <a:gd name="connsiteX160" fmla="*/ 711401 w 876644"/>
              <a:gd name="connsiteY160" fmla="*/ 328422 h 800607"/>
              <a:gd name="connsiteX161" fmla="*/ 717878 w 876644"/>
              <a:gd name="connsiteY161" fmla="*/ 344804 h 800607"/>
              <a:gd name="connsiteX162" fmla="*/ 748358 w 876644"/>
              <a:gd name="connsiteY162" fmla="*/ 363347 h 800607"/>
              <a:gd name="connsiteX163" fmla="*/ 815795 w 876644"/>
              <a:gd name="connsiteY163" fmla="*/ 355091 h 800607"/>
              <a:gd name="connsiteX164" fmla="*/ 802714 w 876644"/>
              <a:gd name="connsiteY164" fmla="*/ 500887 h 800607"/>
              <a:gd name="connsiteX165" fmla="*/ 793951 w 876644"/>
              <a:gd name="connsiteY165" fmla="*/ 517270 h 800607"/>
              <a:gd name="connsiteX166" fmla="*/ 820113 w 876644"/>
              <a:gd name="connsiteY166" fmla="*/ 548131 h 800607"/>
              <a:gd name="connsiteX167" fmla="*/ 850593 w 876644"/>
              <a:gd name="connsiteY167" fmla="*/ 533780 h 800607"/>
              <a:gd name="connsiteX168" fmla="*/ 850593 w 876644"/>
              <a:gd name="connsiteY168" fmla="*/ 531622 h 800607"/>
              <a:gd name="connsiteX169" fmla="*/ 863547 w 876644"/>
              <a:gd name="connsiteY169" fmla="*/ 316102 h 800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  <a:cxn ang="147">
                <a:pos x="connsiteX147" y="connsiteY147"/>
              </a:cxn>
              <a:cxn ang="148">
                <a:pos x="connsiteX148" y="connsiteY148"/>
              </a:cxn>
              <a:cxn ang="149">
                <a:pos x="connsiteX149" y="connsiteY149"/>
              </a:cxn>
              <a:cxn ang="150">
                <a:pos x="connsiteX150" y="connsiteY150"/>
              </a:cxn>
              <a:cxn ang="151">
                <a:pos x="connsiteX151" y="connsiteY151"/>
              </a:cxn>
              <a:cxn ang="152">
                <a:pos x="connsiteX152" y="connsiteY152"/>
              </a:cxn>
              <a:cxn ang="153">
                <a:pos x="connsiteX153" y="connsiteY153"/>
              </a:cxn>
              <a:cxn ang="154">
                <a:pos x="connsiteX154" y="connsiteY154"/>
              </a:cxn>
              <a:cxn ang="155">
                <a:pos x="connsiteX155" y="connsiteY155"/>
              </a:cxn>
              <a:cxn ang="156">
                <a:pos x="connsiteX156" y="connsiteY156"/>
              </a:cxn>
              <a:cxn ang="157">
                <a:pos x="connsiteX157" y="connsiteY157"/>
              </a:cxn>
              <a:cxn ang="158">
                <a:pos x="connsiteX158" y="connsiteY158"/>
              </a:cxn>
              <a:cxn ang="159">
                <a:pos x="connsiteX159" y="connsiteY159"/>
              </a:cxn>
              <a:cxn ang="160">
                <a:pos x="connsiteX160" y="connsiteY160"/>
              </a:cxn>
              <a:cxn ang="161">
                <a:pos x="connsiteX161" y="connsiteY161"/>
              </a:cxn>
              <a:cxn ang="162">
                <a:pos x="connsiteX162" y="connsiteY162"/>
              </a:cxn>
              <a:cxn ang="163">
                <a:pos x="connsiteX163" y="connsiteY163"/>
              </a:cxn>
              <a:cxn ang="164">
                <a:pos x="connsiteX164" y="connsiteY164"/>
              </a:cxn>
              <a:cxn ang="165">
                <a:pos x="connsiteX165" y="connsiteY165"/>
              </a:cxn>
              <a:cxn ang="166">
                <a:pos x="connsiteX166" y="connsiteY166"/>
              </a:cxn>
              <a:cxn ang="167">
                <a:pos x="connsiteX167" y="connsiteY167"/>
              </a:cxn>
              <a:cxn ang="168">
                <a:pos x="connsiteX168" y="connsiteY168"/>
              </a:cxn>
              <a:cxn ang="169">
                <a:pos x="connsiteX169" y="connsiteY169"/>
              </a:cxn>
            </a:cxnLst>
            <a:rect l="l" t="t" r="r" b="b"/>
            <a:pathLst>
              <a:path w="876644" h="800607">
                <a:moveTo>
                  <a:pt x="863547" y="316102"/>
                </a:moveTo>
                <a:cubicBezTo>
                  <a:pt x="861388" y="310006"/>
                  <a:pt x="857070" y="305815"/>
                  <a:pt x="852752" y="303783"/>
                </a:cubicBezTo>
                <a:cubicBezTo>
                  <a:pt x="846148" y="299719"/>
                  <a:pt x="839671" y="297687"/>
                  <a:pt x="833194" y="299719"/>
                </a:cubicBezTo>
                <a:cubicBezTo>
                  <a:pt x="765757" y="305815"/>
                  <a:pt x="765757" y="305815"/>
                  <a:pt x="765757" y="305815"/>
                </a:cubicBezTo>
                <a:cubicBezTo>
                  <a:pt x="761439" y="295528"/>
                  <a:pt x="754835" y="281177"/>
                  <a:pt x="746199" y="266826"/>
                </a:cubicBezTo>
                <a:cubicBezTo>
                  <a:pt x="737436" y="246379"/>
                  <a:pt x="726641" y="229869"/>
                  <a:pt x="717878" y="217550"/>
                </a:cubicBezTo>
                <a:cubicBezTo>
                  <a:pt x="754835" y="168275"/>
                  <a:pt x="754835" y="168275"/>
                  <a:pt x="754835" y="168275"/>
                </a:cubicBezTo>
                <a:cubicBezTo>
                  <a:pt x="754835" y="168275"/>
                  <a:pt x="754835" y="168275"/>
                  <a:pt x="756994" y="168275"/>
                </a:cubicBezTo>
                <a:cubicBezTo>
                  <a:pt x="759153" y="162178"/>
                  <a:pt x="761439" y="153923"/>
                  <a:pt x="761439" y="147827"/>
                </a:cubicBezTo>
                <a:cubicBezTo>
                  <a:pt x="761439" y="147827"/>
                  <a:pt x="761439" y="147827"/>
                  <a:pt x="761439" y="147827"/>
                </a:cubicBezTo>
                <a:cubicBezTo>
                  <a:pt x="759153" y="135508"/>
                  <a:pt x="752676" y="123189"/>
                  <a:pt x="720037" y="96519"/>
                </a:cubicBezTo>
                <a:cubicBezTo>
                  <a:pt x="700479" y="80009"/>
                  <a:pt x="676603" y="65658"/>
                  <a:pt x="656918" y="51307"/>
                </a:cubicBezTo>
                <a:cubicBezTo>
                  <a:pt x="654759" y="51307"/>
                  <a:pt x="652600" y="49275"/>
                  <a:pt x="650441" y="49275"/>
                </a:cubicBezTo>
                <a:cubicBezTo>
                  <a:pt x="604721" y="20447"/>
                  <a:pt x="574368" y="12318"/>
                  <a:pt x="548206" y="20447"/>
                </a:cubicBezTo>
                <a:cubicBezTo>
                  <a:pt x="548206" y="20447"/>
                  <a:pt x="548206" y="20447"/>
                  <a:pt x="548206" y="20447"/>
                </a:cubicBezTo>
                <a:cubicBezTo>
                  <a:pt x="546047" y="20447"/>
                  <a:pt x="543888" y="22605"/>
                  <a:pt x="541729" y="24637"/>
                </a:cubicBezTo>
                <a:cubicBezTo>
                  <a:pt x="537284" y="26669"/>
                  <a:pt x="532966" y="30733"/>
                  <a:pt x="530807" y="32765"/>
                </a:cubicBezTo>
                <a:cubicBezTo>
                  <a:pt x="528648" y="38988"/>
                  <a:pt x="524330" y="49275"/>
                  <a:pt x="513408" y="75945"/>
                </a:cubicBezTo>
                <a:cubicBezTo>
                  <a:pt x="509090" y="82041"/>
                  <a:pt x="509090" y="82041"/>
                  <a:pt x="509090" y="82041"/>
                </a:cubicBezTo>
                <a:cubicBezTo>
                  <a:pt x="509090" y="84200"/>
                  <a:pt x="509090" y="86232"/>
                  <a:pt x="506931" y="88264"/>
                </a:cubicBezTo>
                <a:cubicBezTo>
                  <a:pt x="493850" y="84200"/>
                  <a:pt x="474292" y="82041"/>
                  <a:pt x="454734" y="80009"/>
                </a:cubicBezTo>
                <a:cubicBezTo>
                  <a:pt x="432890" y="80009"/>
                  <a:pt x="413370" y="80009"/>
                  <a:pt x="398143" y="80009"/>
                </a:cubicBezTo>
                <a:cubicBezTo>
                  <a:pt x="393786" y="75945"/>
                  <a:pt x="391615" y="67690"/>
                  <a:pt x="387271" y="59562"/>
                </a:cubicBezTo>
                <a:cubicBezTo>
                  <a:pt x="385087" y="57403"/>
                  <a:pt x="385087" y="57403"/>
                  <a:pt x="385087" y="57403"/>
                </a:cubicBezTo>
                <a:cubicBezTo>
                  <a:pt x="378572" y="45084"/>
                  <a:pt x="369860" y="26669"/>
                  <a:pt x="365516" y="18414"/>
                </a:cubicBezTo>
                <a:cubicBezTo>
                  <a:pt x="363345" y="14350"/>
                  <a:pt x="361160" y="8127"/>
                  <a:pt x="354645" y="6095"/>
                </a:cubicBezTo>
                <a:cubicBezTo>
                  <a:pt x="354645" y="6095"/>
                  <a:pt x="354645" y="6095"/>
                  <a:pt x="354645" y="4063"/>
                </a:cubicBezTo>
                <a:cubicBezTo>
                  <a:pt x="350289" y="2031"/>
                  <a:pt x="345946" y="0"/>
                  <a:pt x="339418" y="0"/>
                </a:cubicBezTo>
                <a:cubicBezTo>
                  <a:pt x="311135" y="-2032"/>
                  <a:pt x="252410" y="24637"/>
                  <a:pt x="235011" y="32765"/>
                </a:cubicBezTo>
                <a:cubicBezTo>
                  <a:pt x="187157" y="55372"/>
                  <a:pt x="156703" y="77977"/>
                  <a:pt x="143660" y="98551"/>
                </a:cubicBezTo>
                <a:cubicBezTo>
                  <a:pt x="141488" y="100583"/>
                  <a:pt x="139304" y="102615"/>
                  <a:pt x="137132" y="106679"/>
                </a:cubicBezTo>
                <a:cubicBezTo>
                  <a:pt x="132776" y="114934"/>
                  <a:pt x="134960" y="125222"/>
                  <a:pt x="141488" y="135508"/>
                </a:cubicBezTo>
                <a:cubicBezTo>
                  <a:pt x="154531" y="155955"/>
                  <a:pt x="165402" y="170306"/>
                  <a:pt x="178458" y="184784"/>
                </a:cubicBezTo>
                <a:cubicBezTo>
                  <a:pt x="165402" y="199135"/>
                  <a:pt x="150188" y="217550"/>
                  <a:pt x="139304" y="236092"/>
                </a:cubicBezTo>
                <a:cubicBezTo>
                  <a:pt x="128433" y="248411"/>
                  <a:pt x="121905" y="262762"/>
                  <a:pt x="115377" y="273050"/>
                </a:cubicBezTo>
                <a:cubicBezTo>
                  <a:pt x="47953" y="262762"/>
                  <a:pt x="47953" y="262762"/>
                  <a:pt x="47953" y="262762"/>
                </a:cubicBezTo>
                <a:cubicBezTo>
                  <a:pt x="37082" y="260730"/>
                  <a:pt x="24026" y="266826"/>
                  <a:pt x="17498" y="275081"/>
                </a:cubicBezTo>
                <a:cubicBezTo>
                  <a:pt x="17498" y="277113"/>
                  <a:pt x="17498" y="277113"/>
                  <a:pt x="17498" y="277113"/>
                </a:cubicBezTo>
                <a:cubicBezTo>
                  <a:pt x="15326" y="279145"/>
                  <a:pt x="15326" y="279145"/>
                  <a:pt x="15326" y="281177"/>
                </a:cubicBezTo>
                <a:cubicBezTo>
                  <a:pt x="13155" y="281177"/>
                  <a:pt x="13155" y="281177"/>
                  <a:pt x="13155" y="283336"/>
                </a:cubicBezTo>
                <a:cubicBezTo>
                  <a:pt x="4455" y="305815"/>
                  <a:pt x="-8599" y="439292"/>
                  <a:pt x="6627" y="486536"/>
                </a:cubicBezTo>
                <a:cubicBezTo>
                  <a:pt x="8799" y="492632"/>
                  <a:pt x="13155" y="498855"/>
                  <a:pt x="19683" y="502919"/>
                </a:cubicBezTo>
                <a:cubicBezTo>
                  <a:pt x="24026" y="506983"/>
                  <a:pt x="30554" y="509142"/>
                  <a:pt x="34897" y="509142"/>
                </a:cubicBezTo>
                <a:cubicBezTo>
                  <a:pt x="37082" y="509142"/>
                  <a:pt x="37082" y="509142"/>
                  <a:pt x="37082" y="509142"/>
                </a:cubicBezTo>
                <a:cubicBezTo>
                  <a:pt x="54481" y="509142"/>
                  <a:pt x="82751" y="506983"/>
                  <a:pt x="106678" y="504951"/>
                </a:cubicBezTo>
                <a:cubicBezTo>
                  <a:pt x="117561" y="533780"/>
                  <a:pt x="139304" y="572769"/>
                  <a:pt x="156703" y="597407"/>
                </a:cubicBezTo>
                <a:cubicBezTo>
                  <a:pt x="137132" y="622045"/>
                  <a:pt x="113205" y="654811"/>
                  <a:pt x="113205" y="654811"/>
                </a:cubicBezTo>
                <a:cubicBezTo>
                  <a:pt x="113205" y="654811"/>
                  <a:pt x="113205" y="654811"/>
                  <a:pt x="113205" y="654811"/>
                </a:cubicBezTo>
                <a:cubicBezTo>
                  <a:pt x="106678" y="663066"/>
                  <a:pt x="106678" y="673353"/>
                  <a:pt x="111034" y="681481"/>
                </a:cubicBezTo>
                <a:cubicBezTo>
                  <a:pt x="117561" y="697991"/>
                  <a:pt x="139304" y="718438"/>
                  <a:pt x="178458" y="743076"/>
                </a:cubicBezTo>
                <a:cubicBezTo>
                  <a:pt x="184986" y="745235"/>
                  <a:pt x="189329" y="749300"/>
                  <a:pt x="195857" y="751331"/>
                </a:cubicBezTo>
                <a:cubicBezTo>
                  <a:pt x="215440" y="763650"/>
                  <a:pt x="267637" y="792352"/>
                  <a:pt x="302435" y="796543"/>
                </a:cubicBezTo>
                <a:cubicBezTo>
                  <a:pt x="304607" y="798575"/>
                  <a:pt x="304607" y="798575"/>
                  <a:pt x="306791" y="798575"/>
                </a:cubicBezTo>
                <a:cubicBezTo>
                  <a:pt x="317663" y="798575"/>
                  <a:pt x="328534" y="792352"/>
                  <a:pt x="332890" y="784225"/>
                </a:cubicBezTo>
                <a:cubicBezTo>
                  <a:pt x="335062" y="784225"/>
                  <a:pt x="335062" y="782192"/>
                  <a:pt x="335062" y="780033"/>
                </a:cubicBezTo>
                <a:cubicBezTo>
                  <a:pt x="365516" y="724661"/>
                  <a:pt x="365516" y="724661"/>
                  <a:pt x="365516" y="724661"/>
                </a:cubicBezTo>
                <a:cubicBezTo>
                  <a:pt x="404670" y="732916"/>
                  <a:pt x="445971" y="730757"/>
                  <a:pt x="476451" y="728725"/>
                </a:cubicBezTo>
                <a:cubicBezTo>
                  <a:pt x="489532" y="728725"/>
                  <a:pt x="489532" y="728725"/>
                  <a:pt x="489532" y="728725"/>
                </a:cubicBezTo>
                <a:cubicBezTo>
                  <a:pt x="500327" y="728725"/>
                  <a:pt x="509090" y="724661"/>
                  <a:pt x="515567" y="716406"/>
                </a:cubicBezTo>
                <a:cubicBezTo>
                  <a:pt x="524330" y="704087"/>
                  <a:pt x="522171" y="687704"/>
                  <a:pt x="509090" y="679450"/>
                </a:cubicBezTo>
                <a:cubicBezTo>
                  <a:pt x="385087" y="597407"/>
                  <a:pt x="385087" y="597407"/>
                  <a:pt x="385087" y="597407"/>
                </a:cubicBezTo>
                <a:cubicBezTo>
                  <a:pt x="378572" y="587120"/>
                  <a:pt x="361160" y="552195"/>
                  <a:pt x="374216" y="515238"/>
                </a:cubicBezTo>
                <a:cubicBezTo>
                  <a:pt x="380744" y="492632"/>
                  <a:pt x="387271" y="470026"/>
                  <a:pt x="393786" y="447547"/>
                </a:cubicBezTo>
                <a:cubicBezTo>
                  <a:pt x="395971" y="441325"/>
                  <a:pt x="395971" y="433197"/>
                  <a:pt x="391615" y="426973"/>
                </a:cubicBezTo>
                <a:cubicBezTo>
                  <a:pt x="300264" y="254507"/>
                  <a:pt x="300264" y="254507"/>
                  <a:pt x="300264" y="254507"/>
                </a:cubicBezTo>
                <a:cubicBezTo>
                  <a:pt x="300264" y="252475"/>
                  <a:pt x="300264" y="250443"/>
                  <a:pt x="302435" y="250443"/>
                </a:cubicBezTo>
                <a:cubicBezTo>
                  <a:pt x="324190" y="240156"/>
                  <a:pt x="324190" y="240156"/>
                  <a:pt x="324190" y="240156"/>
                </a:cubicBezTo>
                <a:cubicBezTo>
                  <a:pt x="328534" y="238125"/>
                  <a:pt x="330718" y="238125"/>
                  <a:pt x="332890" y="238125"/>
                </a:cubicBezTo>
                <a:cubicBezTo>
                  <a:pt x="400314" y="367410"/>
                  <a:pt x="400314" y="367410"/>
                  <a:pt x="400314" y="367410"/>
                </a:cubicBezTo>
                <a:cubicBezTo>
                  <a:pt x="404670" y="375665"/>
                  <a:pt x="411198" y="381761"/>
                  <a:pt x="419936" y="381761"/>
                </a:cubicBezTo>
                <a:cubicBezTo>
                  <a:pt x="428572" y="383920"/>
                  <a:pt x="437335" y="381761"/>
                  <a:pt x="443812" y="377697"/>
                </a:cubicBezTo>
                <a:cubicBezTo>
                  <a:pt x="459052" y="365378"/>
                  <a:pt x="469974" y="363347"/>
                  <a:pt x="472133" y="361314"/>
                </a:cubicBezTo>
                <a:cubicBezTo>
                  <a:pt x="500327" y="373633"/>
                  <a:pt x="517726" y="367410"/>
                  <a:pt x="528648" y="363347"/>
                </a:cubicBezTo>
                <a:cubicBezTo>
                  <a:pt x="528648" y="363347"/>
                  <a:pt x="530807" y="361314"/>
                  <a:pt x="532966" y="361314"/>
                </a:cubicBezTo>
                <a:cubicBezTo>
                  <a:pt x="550365" y="365378"/>
                  <a:pt x="580845" y="373633"/>
                  <a:pt x="589608" y="377697"/>
                </a:cubicBezTo>
                <a:cubicBezTo>
                  <a:pt x="591767" y="379729"/>
                  <a:pt x="591767" y="383920"/>
                  <a:pt x="600403" y="402335"/>
                </a:cubicBezTo>
                <a:cubicBezTo>
                  <a:pt x="600403" y="408558"/>
                  <a:pt x="602562" y="412622"/>
                  <a:pt x="604721" y="420877"/>
                </a:cubicBezTo>
                <a:cubicBezTo>
                  <a:pt x="611325" y="435228"/>
                  <a:pt x="619961" y="451611"/>
                  <a:pt x="626565" y="465962"/>
                </a:cubicBezTo>
                <a:cubicBezTo>
                  <a:pt x="637360" y="486536"/>
                  <a:pt x="648282" y="506983"/>
                  <a:pt x="648282" y="523493"/>
                </a:cubicBezTo>
                <a:cubicBezTo>
                  <a:pt x="648282" y="531622"/>
                  <a:pt x="646123" y="541908"/>
                  <a:pt x="643964" y="554227"/>
                </a:cubicBezTo>
                <a:cubicBezTo>
                  <a:pt x="641805" y="578865"/>
                  <a:pt x="639519" y="607694"/>
                  <a:pt x="646123" y="636397"/>
                </a:cubicBezTo>
                <a:cubicBezTo>
                  <a:pt x="650441" y="652779"/>
                  <a:pt x="656918" y="669162"/>
                  <a:pt x="661363" y="681481"/>
                </a:cubicBezTo>
                <a:cubicBezTo>
                  <a:pt x="517726" y="749300"/>
                  <a:pt x="517726" y="749300"/>
                  <a:pt x="517726" y="749300"/>
                </a:cubicBezTo>
                <a:cubicBezTo>
                  <a:pt x="502486" y="755395"/>
                  <a:pt x="498168" y="771905"/>
                  <a:pt x="504772" y="786256"/>
                </a:cubicBezTo>
                <a:cubicBezTo>
                  <a:pt x="509090" y="794511"/>
                  <a:pt x="519885" y="800607"/>
                  <a:pt x="530807" y="800607"/>
                </a:cubicBezTo>
                <a:cubicBezTo>
                  <a:pt x="535125" y="800607"/>
                  <a:pt x="539570" y="798575"/>
                  <a:pt x="543888" y="796543"/>
                </a:cubicBezTo>
                <a:cubicBezTo>
                  <a:pt x="711401" y="718438"/>
                  <a:pt x="711401" y="718438"/>
                  <a:pt x="711401" y="718438"/>
                </a:cubicBezTo>
                <a:cubicBezTo>
                  <a:pt x="724355" y="712342"/>
                  <a:pt x="730959" y="695959"/>
                  <a:pt x="724355" y="683640"/>
                </a:cubicBezTo>
                <a:cubicBezTo>
                  <a:pt x="724355" y="681481"/>
                  <a:pt x="711401" y="656843"/>
                  <a:pt x="702638" y="624077"/>
                </a:cubicBezTo>
                <a:cubicBezTo>
                  <a:pt x="698320" y="603503"/>
                  <a:pt x="700479" y="580897"/>
                  <a:pt x="702638" y="558418"/>
                </a:cubicBezTo>
                <a:cubicBezTo>
                  <a:pt x="704797" y="546100"/>
                  <a:pt x="704797" y="533780"/>
                  <a:pt x="704797" y="521461"/>
                </a:cubicBezTo>
                <a:cubicBezTo>
                  <a:pt x="704797" y="496823"/>
                  <a:pt x="691716" y="470026"/>
                  <a:pt x="678762" y="441325"/>
                </a:cubicBezTo>
                <a:cubicBezTo>
                  <a:pt x="672158" y="429005"/>
                  <a:pt x="665681" y="414654"/>
                  <a:pt x="661363" y="402335"/>
                </a:cubicBezTo>
                <a:cubicBezTo>
                  <a:pt x="656918" y="394080"/>
                  <a:pt x="654759" y="390016"/>
                  <a:pt x="654759" y="383920"/>
                </a:cubicBezTo>
                <a:cubicBezTo>
                  <a:pt x="643964" y="357123"/>
                  <a:pt x="641805" y="351027"/>
                  <a:pt x="630883" y="340740"/>
                </a:cubicBezTo>
                <a:cubicBezTo>
                  <a:pt x="611325" y="320166"/>
                  <a:pt x="541729" y="307847"/>
                  <a:pt x="541729" y="307847"/>
                </a:cubicBezTo>
                <a:cubicBezTo>
                  <a:pt x="526489" y="305815"/>
                  <a:pt x="515567" y="310006"/>
                  <a:pt x="506931" y="312038"/>
                </a:cubicBezTo>
                <a:cubicBezTo>
                  <a:pt x="502486" y="314070"/>
                  <a:pt x="502486" y="314070"/>
                  <a:pt x="498168" y="312038"/>
                </a:cubicBezTo>
                <a:cubicBezTo>
                  <a:pt x="480769" y="303783"/>
                  <a:pt x="461211" y="305815"/>
                  <a:pt x="437335" y="316102"/>
                </a:cubicBezTo>
                <a:cubicBezTo>
                  <a:pt x="382915" y="213486"/>
                  <a:pt x="382915" y="213486"/>
                  <a:pt x="382915" y="213486"/>
                </a:cubicBezTo>
                <a:cubicBezTo>
                  <a:pt x="376387" y="199135"/>
                  <a:pt x="361160" y="188848"/>
                  <a:pt x="343761" y="184784"/>
                </a:cubicBezTo>
                <a:cubicBezTo>
                  <a:pt x="328534" y="182625"/>
                  <a:pt x="313319" y="184784"/>
                  <a:pt x="298092" y="190880"/>
                </a:cubicBezTo>
                <a:cubicBezTo>
                  <a:pt x="276337" y="201167"/>
                  <a:pt x="276337" y="201167"/>
                  <a:pt x="276337" y="201167"/>
                </a:cubicBezTo>
                <a:cubicBezTo>
                  <a:pt x="263281" y="207263"/>
                  <a:pt x="250238" y="219582"/>
                  <a:pt x="245882" y="234060"/>
                </a:cubicBezTo>
                <a:cubicBezTo>
                  <a:pt x="239354" y="248411"/>
                  <a:pt x="239354" y="264794"/>
                  <a:pt x="248067" y="277113"/>
                </a:cubicBezTo>
                <a:cubicBezTo>
                  <a:pt x="335062" y="443356"/>
                  <a:pt x="335062" y="443356"/>
                  <a:pt x="335062" y="443356"/>
                </a:cubicBezTo>
                <a:cubicBezTo>
                  <a:pt x="328534" y="461898"/>
                  <a:pt x="322019" y="480313"/>
                  <a:pt x="317663" y="500887"/>
                </a:cubicBezTo>
                <a:cubicBezTo>
                  <a:pt x="295908" y="570737"/>
                  <a:pt x="339418" y="630173"/>
                  <a:pt x="339418" y="632205"/>
                </a:cubicBezTo>
                <a:cubicBezTo>
                  <a:pt x="341590" y="634364"/>
                  <a:pt x="343761" y="638428"/>
                  <a:pt x="348117" y="638428"/>
                </a:cubicBezTo>
                <a:cubicBezTo>
                  <a:pt x="400314" y="673353"/>
                  <a:pt x="400314" y="673353"/>
                  <a:pt x="400314" y="673353"/>
                </a:cubicBezTo>
                <a:cubicBezTo>
                  <a:pt x="391615" y="673353"/>
                  <a:pt x="382915" y="671322"/>
                  <a:pt x="374216" y="669162"/>
                </a:cubicBezTo>
                <a:cubicBezTo>
                  <a:pt x="356817" y="665098"/>
                  <a:pt x="356817" y="665098"/>
                  <a:pt x="356817" y="665098"/>
                </a:cubicBezTo>
                <a:cubicBezTo>
                  <a:pt x="343761" y="663066"/>
                  <a:pt x="330718" y="669162"/>
                  <a:pt x="324190" y="679450"/>
                </a:cubicBezTo>
                <a:cubicBezTo>
                  <a:pt x="293736" y="739012"/>
                  <a:pt x="293736" y="739012"/>
                  <a:pt x="293736" y="739012"/>
                </a:cubicBezTo>
                <a:cubicBezTo>
                  <a:pt x="276337" y="730757"/>
                  <a:pt x="250238" y="718438"/>
                  <a:pt x="224140" y="704087"/>
                </a:cubicBezTo>
                <a:cubicBezTo>
                  <a:pt x="219784" y="702055"/>
                  <a:pt x="215440" y="700023"/>
                  <a:pt x="211084" y="695959"/>
                </a:cubicBezTo>
                <a:cubicBezTo>
                  <a:pt x="191514" y="683640"/>
                  <a:pt x="180630" y="675385"/>
                  <a:pt x="171930" y="669162"/>
                </a:cubicBezTo>
                <a:cubicBezTo>
                  <a:pt x="182814" y="656843"/>
                  <a:pt x="195857" y="640460"/>
                  <a:pt x="206741" y="626109"/>
                </a:cubicBezTo>
                <a:cubicBezTo>
                  <a:pt x="217612" y="613790"/>
                  <a:pt x="217612" y="613790"/>
                  <a:pt x="217612" y="613790"/>
                </a:cubicBezTo>
                <a:cubicBezTo>
                  <a:pt x="224140" y="603503"/>
                  <a:pt x="224140" y="591184"/>
                  <a:pt x="217612" y="580897"/>
                </a:cubicBezTo>
                <a:cubicBezTo>
                  <a:pt x="206741" y="568578"/>
                  <a:pt x="206741" y="568578"/>
                  <a:pt x="206741" y="568578"/>
                </a:cubicBezTo>
                <a:cubicBezTo>
                  <a:pt x="189329" y="546100"/>
                  <a:pt x="169758" y="509142"/>
                  <a:pt x="161059" y="484504"/>
                </a:cubicBezTo>
                <a:cubicBezTo>
                  <a:pt x="156703" y="467994"/>
                  <a:pt x="156703" y="467994"/>
                  <a:pt x="156703" y="467994"/>
                </a:cubicBezTo>
                <a:cubicBezTo>
                  <a:pt x="152359" y="455675"/>
                  <a:pt x="139304" y="447547"/>
                  <a:pt x="126261" y="447547"/>
                </a:cubicBezTo>
                <a:cubicBezTo>
                  <a:pt x="108862" y="449579"/>
                  <a:pt x="108862" y="449579"/>
                  <a:pt x="108862" y="449579"/>
                </a:cubicBezTo>
                <a:cubicBezTo>
                  <a:pt x="93635" y="449579"/>
                  <a:pt x="74051" y="451611"/>
                  <a:pt x="58824" y="453643"/>
                </a:cubicBezTo>
                <a:cubicBezTo>
                  <a:pt x="56652" y="416686"/>
                  <a:pt x="61008" y="355091"/>
                  <a:pt x="65352" y="320166"/>
                </a:cubicBezTo>
                <a:cubicBezTo>
                  <a:pt x="130604" y="330453"/>
                  <a:pt x="130604" y="330453"/>
                  <a:pt x="130604" y="330453"/>
                </a:cubicBezTo>
                <a:cubicBezTo>
                  <a:pt x="143660" y="332485"/>
                  <a:pt x="156703" y="326389"/>
                  <a:pt x="161059" y="314070"/>
                </a:cubicBezTo>
                <a:cubicBezTo>
                  <a:pt x="167587" y="297687"/>
                  <a:pt x="167587" y="297687"/>
                  <a:pt x="167587" y="297687"/>
                </a:cubicBezTo>
                <a:cubicBezTo>
                  <a:pt x="171930" y="289432"/>
                  <a:pt x="178458" y="277113"/>
                  <a:pt x="187157" y="264794"/>
                </a:cubicBezTo>
                <a:cubicBezTo>
                  <a:pt x="198029" y="248411"/>
                  <a:pt x="213256" y="231901"/>
                  <a:pt x="224140" y="219582"/>
                </a:cubicBezTo>
                <a:cubicBezTo>
                  <a:pt x="239354" y="205231"/>
                  <a:pt x="239354" y="205231"/>
                  <a:pt x="239354" y="205231"/>
                </a:cubicBezTo>
                <a:cubicBezTo>
                  <a:pt x="248067" y="197103"/>
                  <a:pt x="250238" y="180593"/>
                  <a:pt x="239354" y="170306"/>
                </a:cubicBezTo>
                <a:cubicBezTo>
                  <a:pt x="228483" y="155955"/>
                  <a:pt x="228483" y="155955"/>
                  <a:pt x="228483" y="155955"/>
                </a:cubicBezTo>
                <a:cubicBezTo>
                  <a:pt x="217612" y="143636"/>
                  <a:pt x="208913" y="133350"/>
                  <a:pt x="200213" y="118998"/>
                </a:cubicBezTo>
                <a:cubicBezTo>
                  <a:pt x="211084" y="110870"/>
                  <a:pt x="230655" y="96519"/>
                  <a:pt x="261110" y="82041"/>
                </a:cubicBezTo>
                <a:cubicBezTo>
                  <a:pt x="287208" y="69722"/>
                  <a:pt x="308963" y="61594"/>
                  <a:pt x="322019" y="57403"/>
                </a:cubicBezTo>
                <a:cubicBezTo>
                  <a:pt x="324190" y="65658"/>
                  <a:pt x="328534" y="73913"/>
                  <a:pt x="332890" y="82041"/>
                </a:cubicBezTo>
                <a:cubicBezTo>
                  <a:pt x="332890" y="82041"/>
                  <a:pt x="332890" y="82041"/>
                  <a:pt x="332890" y="82041"/>
                </a:cubicBezTo>
                <a:cubicBezTo>
                  <a:pt x="339418" y="94360"/>
                  <a:pt x="343761" y="102615"/>
                  <a:pt x="345946" y="108838"/>
                </a:cubicBezTo>
                <a:cubicBezTo>
                  <a:pt x="354645" y="123189"/>
                  <a:pt x="354645" y="123189"/>
                  <a:pt x="354645" y="123189"/>
                </a:cubicBezTo>
                <a:cubicBezTo>
                  <a:pt x="358988" y="133350"/>
                  <a:pt x="372044" y="139572"/>
                  <a:pt x="382915" y="137540"/>
                </a:cubicBezTo>
                <a:cubicBezTo>
                  <a:pt x="400314" y="135508"/>
                  <a:pt x="400314" y="135508"/>
                  <a:pt x="400314" y="135508"/>
                </a:cubicBezTo>
                <a:cubicBezTo>
                  <a:pt x="413370" y="133350"/>
                  <a:pt x="430731" y="133350"/>
                  <a:pt x="450289" y="135508"/>
                </a:cubicBezTo>
                <a:cubicBezTo>
                  <a:pt x="469974" y="137540"/>
                  <a:pt x="485087" y="139572"/>
                  <a:pt x="498168" y="141604"/>
                </a:cubicBezTo>
                <a:cubicBezTo>
                  <a:pt x="515567" y="147827"/>
                  <a:pt x="515567" y="147827"/>
                  <a:pt x="515567" y="147827"/>
                </a:cubicBezTo>
                <a:cubicBezTo>
                  <a:pt x="530807" y="151891"/>
                  <a:pt x="546047" y="143636"/>
                  <a:pt x="550365" y="131317"/>
                </a:cubicBezTo>
                <a:cubicBezTo>
                  <a:pt x="559128" y="112902"/>
                  <a:pt x="559128" y="112902"/>
                  <a:pt x="559128" y="112902"/>
                </a:cubicBezTo>
                <a:cubicBezTo>
                  <a:pt x="561287" y="110870"/>
                  <a:pt x="561287" y="106679"/>
                  <a:pt x="563446" y="102615"/>
                </a:cubicBezTo>
                <a:cubicBezTo>
                  <a:pt x="565605" y="96519"/>
                  <a:pt x="565605" y="96519"/>
                  <a:pt x="565605" y="96519"/>
                </a:cubicBezTo>
                <a:cubicBezTo>
                  <a:pt x="569923" y="88264"/>
                  <a:pt x="574368" y="80009"/>
                  <a:pt x="576527" y="73913"/>
                </a:cubicBezTo>
                <a:cubicBezTo>
                  <a:pt x="585163" y="75945"/>
                  <a:pt x="598244" y="82041"/>
                  <a:pt x="619961" y="94360"/>
                </a:cubicBezTo>
                <a:cubicBezTo>
                  <a:pt x="622120" y="96519"/>
                  <a:pt x="624406" y="96519"/>
                  <a:pt x="624406" y="98551"/>
                </a:cubicBezTo>
                <a:cubicBezTo>
                  <a:pt x="643964" y="108838"/>
                  <a:pt x="663522" y="123189"/>
                  <a:pt x="680921" y="137540"/>
                </a:cubicBezTo>
                <a:cubicBezTo>
                  <a:pt x="687398" y="143636"/>
                  <a:pt x="694002" y="147827"/>
                  <a:pt x="696161" y="151891"/>
                </a:cubicBezTo>
                <a:cubicBezTo>
                  <a:pt x="659204" y="201167"/>
                  <a:pt x="659204" y="201167"/>
                  <a:pt x="659204" y="201167"/>
                </a:cubicBezTo>
                <a:cubicBezTo>
                  <a:pt x="652600" y="211454"/>
                  <a:pt x="652600" y="223773"/>
                  <a:pt x="659204" y="234060"/>
                </a:cubicBezTo>
                <a:cubicBezTo>
                  <a:pt x="667840" y="246379"/>
                  <a:pt x="667840" y="246379"/>
                  <a:pt x="667840" y="246379"/>
                </a:cubicBezTo>
                <a:cubicBezTo>
                  <a:pt x="674317" y="252475"/>
                  <a:pt x="683080" y="264794"/>
                  <a:pt x="694002" y="289432"/>
                </a:cubicBezTo>
                <a:cubicBezTo>
                  <a:pt x="702638" y="305815"/>
                  <a:pt x="709115" y="318134"/>
                  <a:pt x="711401" y="328422"/>
                </a:cubicBezTo>
                <a:cubicBezTo>
                  <a:pt x="717878" y="344804"/>
                  <a:pt x="717878" y="344804"/>
                  <a:pt x="717878" y="344804"/>
                </a:cubicBezTo>
                <a:cubicBezTo>
                  <a:pt x="722196" y="357123"/>
                  <a:pt x="735277" y="365378"/>
                  <a:pt x="748358" y="363347"/>
                </a:cubicBezTo>
                <a:cubicBezTo>
                  <a:pt x="815795" y="355091"/>
                  <a:pt x="815795" y="355091"/>
                  <a:pt x="815795" y="355091"/>
                </a:cubicBezTo>
                <a:cubicBezTo>
                  <a:pt x="820113" y="390016"/>
                  <a:pt x="824431" y="457707"/>
                  <a:pt x="802714" y="500887"/>
                </a:cubicBezTo>
                <a:cubicBezTo>
                  <a:pt x="798396" y="504951"/>
                  <a:pt x="796237" y="511175"/>
                  <a:pt x="793951" y="517270"/>
                </a:cubicBezTo>
                <a:cubicBezTo>
                  <a:pt x="791792" y="531622"/>
                  <a:pt x="804873" y="546100"/>
                  <a:pt x="820113" y="548131"/>
                </a:cubicBezTo>
                <a:cubicBezTo>
                  <a:pt x="831035" y="548131"/>
                  <a:pt x="843989" y="543940"/>
                  <a:pt x="850593" y="533780"/>
                </a:cubicBezTo>
                <a:cubicBezTo>
                  <a:pt x="850593" y="533780"/>
                  <a:pt x="850593" y="531622"/>
                  <a:pt x="850593" y="531622"/>
                </a:cubicBezTo>
                <a:cubicBezTo>
                  <a:pt x="889709" y="463930"/>
                  <a:pt x="876628" y="340740"/>
                  <a:pt x="863547" y="316102"/>
                </a:cubicBezTo>
              </a:path>
            </a:pathLst>
          </a:custGeom>
          <a:solidFill>
            <a:srgbClr val="0095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9988980" y="2049954"/>
            <a:ext cx="869503" cy="1254339"/>
          </a:xfrm>
          <a:custGeom>
            <a:avLst/>
            <a:gdLst>
              <a:gd name="connsiteX0" fmla="*/ 687832 w 711708"/>
              <a:gd name="connsiteY0" fmla="*/ 96392 h 834263"/>
              <a:gd name="connsiteX1" fmla="*/ 384175 w 711708"/>
              <a:gd name="connsiteY1" fmla="*/ 0 h 834263"/>
              <a:gd name="connsiteX2" fmla="*/ 348361 w 711708"/>
              <a:gd name="connsiteY2" fmla="*/ 0 h 834263"/>
              <a:gd name="connsiteX3" fmla="*/ 47625 w 711708"/>
              <a:gd name="connsiteY3" fmla="*/ 96392 h 834263"/>
              <a:gd name="connsiteX4" fmla="*/ 26797 w 711708"/>
              <a:gd name="connsiteY4" fmla="*/ 118617 h 834263"/>
              <a:gd name="connsiteX5" fmla="*/ 47625 w 711708"/>
              <a:gd name="connsiteY5" fmla="*/ 139064 h 834263"/>
              <a:gd name="connsiteX6" fmla="*/ 348361 w 711708"/>
              <a:gd name="connsiteY6" fmla="*/ 231775 h 834263"/>
              <a:gd name="connsiteX7" fmla="*/ 381127 w 711708"/>
              <a:gd name="connsiteY7" fmla="*/ 231775 h 834263"/>
              <a:gd name="connsiteX8" fmla="*/ 524129 w 711708"/>
              <a:gd name="connsiteY8" fmla="*/ 196469 h 834263"/>
              <a:gd name="connsiteX9" fmla="*/ 524129 w 711708"/>
              <a:gd name="connsiteY9" fmla="*/ 216916 h 834263"/>
              <a:gd name="connsiteX10" fmla="*/ 351409 w 711708"/>
              <a:gd name="connsiteY10" fmla="*/ 261366 h 834263"/>
              <a:gd name="connsiteX11" fmla="*/ 351409 w 711708"/>
              <a:gd name="connsiteY11" fmla="*/ 261366 h 834263"/>
              <a:gd name="connsiteX12" fmla="*/ 342392 w 711708"/>
              <a:gd name="connsiteY12" fmla="*/ 263270 h 834263"/>
              <a:gd name="connsiteX13" fmla="*/ 342392 w 711708"/>
              <a:gd name="connsiteY13" fmla="*/ 265048 h 834263"/>
              <a:gd name="connsiteX14" fmla="*/ 339471 w 711708"/>
              <a:gd name="connsiteY14" fmla="*/ 265048 h 834263"/>
              <a:gd name="connsiteX15" fmla="*/ 339471 w 711708"/>
              <a:gd name="connsiteY15" fmla="*/ 266954 h 834263"/>
              <a:gd name="connsiteX16" fmla="*/ 336423 w 711708"/>
              <a:gd name="connsiteY16" fmla="*/ 266954 h 834263"/>
              <a:gd name="connsiteX17" fmla="*/ 336423 w 711708"/>
              <a:gd name="connsiteY17" fmla="*/ 268732 h 834263"/>
              <a:gd name="connsiteX18" fmla="*/ 336423 w 711708"/>
              <a:gd name="connsiteY18" fmla="*/ 268732 h 834263"/>
              <a:gd name="connsiteX19" fmla="*/ 333502 w 711708"/>
              <a:gd name="connsiteY19" fmla="*/ 270636 h 834263"/>
              <a:gd name="connsiteX20" fmla="*/ 333502 w 711708"/>
              <a:gd name="connsiteY20" fmla="*/ 270636 h 834263"/>
              <a:gd name="connsiteX21" fmla="*/ 333502 w 711708"/>
              <a:gd name="connsiteY21" fmla="*/ 270636 h 834263"/>
              <a:gd name="connsiteX22" fmla="*/ 330581 w 711708"/>
              <a:gd name="connsiteY22" fmla="*/ 272542 h 834263"/>
              <a:gd name="connsiteX23" fmla="*/ 330581 w 711708"/>
              <a:gd name="connsiteY23" fmla="*/ 272542 h 834263"/>
              <a:gd name="connsiteX24" fmla="*/ 330581 w 711708"/>
              <a:gd name="connsiteY24" fmla="*/ 274320 h 834263"/>
              <a:gd name="connsiteX25" fmla="*/ 330581 w 711708"/>
              <a:gd name="connsiteY25" fmla="*/ 274320 h 834263"/>
              <a:gd name="connsiteX26" fmla="*/ 327533 w 711708"/>
              <a:gd name="connsiteY26" fmla="*/ 279908 h 834263"/>
              <a:gd name="connsiteX27" fmla="*/ 327533 w 711708"/>
              <a:gd name="connsiteY27" fmla="*/ 283591 h 834263"/>
              <a:gd name="connsiteX28" fmla="*/ 327533 w 711708"/>
              <a:gd name="connsiteY28" fmla="*/ 283591 h 834263"/>
              <a:gd name="connsiteX29" fmla="*/ 327533 w 711708"/>
              <a:gd name="connsiteY29" fmla="*/ 359664 h 834263"/>
              <a:gd name="connsiteX30" fmla="*/ 345440 w 711708"/>
              <a:gd name="connsiteY30" fmla="*/ 379983 h 834263"/>
              <a:gd name="connsiteX31" fmla="*/ 381127 w 711708"/>
              <a:gd name="connsiteY31" fmla="*/ 381889 h 834263"/>
              <a:gd name="connsiteX32" fmla="*/ 527050 w 711708"/>
              <a:gd name="connsiteY32" fmla="*/ 346710 h 834263"/>
              <a:gd name="connsiteX33" fmla="*/ 527050 w 711708"/>
              <a:gd name="connsiteY33" fmla="*/ 367030 h 834263"/>
              <a:gd name="connsiteX34" fmla="*/ 354330 w 711708"/>
              <a:gd name="connsiteY34" fmla="*/ 411607 h 834263"/>
              <a:gd name="connsiteX35" fmla="*/ 327533 w 711708"/>
              <a:gd name="connsiteY35" fmla="*/ 433832 h 834263"/>
              <a:gd name="connsiteX36" fmla="*/ 327533 w 711708"/>
              <a:gd name="connsiteY36" fmla="*/ 509777 h 834263"/>
              <a:gd name="connsiteX37" fmla="*/ 345440 w 711708"/>
              <a:gd name="connsiteY37" fmla="*/ 530225 h 834263"/>
              <a:gd name="connsiteX38" fmla="*/ 381127 w 711708"/>
              <a:gd name="connsiteY38" fmla="*/ 532002 h 834263"/>
              <a:gd name="connsiteX39" fmla="*/ 527050 w 711708"/>
              <a:gd name="connsiteY39" fmla="*/ 496823 h 834263"/>
              <a:gd name="connsiteX40" fmla="*/ 527050 w 711708"/>
              <a:gd name="connsiteY40" fmla="*/ 517270 h 834263"/>
              <a:gd name="connsiteX41" fmla="*/ 354330 w 711708"/>
              <a:gd name="connsiteY41" fmla="*/ 561720 h 834263"/>
              <a:gd name="connsiteX42" fmla="*/ 327533 w 711708"/>
              <a:gd name="connsiteY42" fmla="*/ 583945 h 834263"/>
              <a:gd name="connsiteX43" fmla="*/ 327533 w 711708"/>
              <a:gd name="connsiteY43" fmla="*/ 660019 h 834263"/>
              <a:gd name="connsiteX44" fmla="*/ 345440 w 711708"/>
              <a:gd name="connsiteY44" fmla="*/ 680339 h 834263"/>
              <a:gd name="connsiteX45" fmla="*/ 381127 w 711708"/>
              <a:gd name="connsiteY45" fmla="*/ 682244 h 834263"/>
              <a:gd name="connsiteX46" fmla="*/ 527050 w 711708"/>
              <a:gd name="connsiteY46" fmla="*/ 647064 h 834263"/>
              <a:gd name="connsiteX47" fmla="*/ 527050 w 711708"/>
              <a:gd name="connsiteY47" fmla="*/ 667385 h 834263"/>
              <a:gd name="connsiteX48" fmla="*/ 351409 w 711708"/>
              <a:gd name="connsiteY48" fmla="*/ 711961 h 834263"/>
              <a:gd name="connsiteX49" fmla="*/ 330581 w 711708"/>
              <a:gd name="connsiteY49" fmla="*/ 745236 h 834263"/>
              <a:gd name="connsiteX50" fmla="*/ 366268 w 711708"/>
              <a:gd name="connsiteY50" fmla="*/ 760095 h 834263"/>
              <a:gd name="connsiteX51" fmla="*/ 381127 w 711708"/>
              <a:gd name="connsiteY51" fmla="*/ 758189 h 834263"/>
              <a:gd name="connsiteX52" fmla="*/ 580644 w 711708"/>
              <a:gd name="connsiteY52" fmla="*/ 706373 h 834263"/>
              <a:gd name="connsiteX53" fmla="*/ 604520 w 711708"/>
              <a:gd name="connsiteY53" fmla="*/ 684148 h 834263"/>
              <a:gd name="connsiteX54" fmla="*/ 604520 w 711708"/>
              <a:gd name="connsiteY54" fmla="*/ 609980 h 834263"/>
              <a:gd name="connsiteX55" fmla="*/ 586613 w 711708"/>
              <a:gd name="connsiteY55" fmla="*/ 589533 h 834263"/>
              <a:gd name="connsiteX56" fmla="*/ 550926 w 711708"/>
              <a:gd name="connsiteY56" fmla="*/ 585851 h 834263"/>
              <a:gd name="connsiteX57" fmla="*/ 405003 w 711708"/>
              <a:gd name="connsiteY57" fmla="*/ 622935 h 834263"/>
              <a:gd name="connsiteX58" fmla="*/ 405003 w 711708"/>
              <a:gd name="connsiteY58" fmla="*/ 600710 h 834263"/>
              <a:gd name="connsiteX59" fmla="*/ 580644 w 711708"/>
              <a:gd name="connsiteY59" fmla="*/ 556133 h 834263"/>
              <a:gd name="connsiteX60" fmla="*/ 604520 w 711708"/>
              <a:gd name="connsiteY60" fmla="*/ 533908 h 834263"/>
              <a:gd name="connsiteX61" fmla="*/ 604520 w 711708"/>
              <a:gd name="connsiteY61" fmla="*/ 459739 h 834263"/>
              <a:gd name="connsiteX62" fmla="*/ 586613 w 711708"/>
              <a:gd name="connsiteY62" fmla="*/ 439420 h 834263"/>
              <a:gd name="connsiteX63" fmla="*/ 550926 w 711708"/>
              <a:gd name="connsiteY63" fmla="*/ 435610 h 834263"/>
              <a:gd name="connsiteX64" fmla="*/ 405003 w 711708"/>
              <a:gd name="connsiteY64" fmla="*/ 472694 h 834263"/>
              <a:gd name="connsiteX65" fmla="*/ 405003 w 711708"/>
              <a:gd name="connsiteY65" fmla="*/ 450469 h 834263"/>
              <a:gd name="connsiteX66" fmla="*/ 580644 w 711708"/>
              <a:gd name="connsiteY66" fmla="*/ 406019 h 834263"/>
              <a:gd name="connsiteX67" fmla="*/ 604520 w 711708"/>
              <a:gd name="connsiteY67" fmla="*/ 383794 h 834263"/>
              <a:gd name="connsiteX68" fmla="*/ 604520 w 711708"/>
              <a:gd name="connsiteY68" fmla="*/ 309626 h 834263"/>
              <a:gd name="connsiteX69" fmla="*/ 586613 w 711708"/>
              <a:gd name="connsiteY69" fmla="*/ 289179 h 834263"/>
              <a:gd name="connsiteX70" fmla="*/ 550926 w 711708"/>
              <a:gd name="connsiteY70" fmla="*/ 285495 h 834263"/>
              <a:gd name="connsiteX71" fmla="*/ 405003 w 711708"/>
              <a:gd name="connsiteY71" fmla="*/ 322580 h 834263"/>
              <a:gd name="connsiteX72" fmla="*/ 405003 w 711708"/>
              <a:gd name="connsiteY72" fmla="*/ 300355 h 834263"/>
              <a:gd name="connsiteX73" fmla="*/ 580644 w 711708"/>
              <a:gd name="connsiteY73" fmla="*/ 255777 h 834263"/>
              <a:gd name="connsiteX74" fmla="*/ 604520 w 711708"/>
              <a:gd name="connsiteY74" fmla="*/ 233552 h 834263"/>
              <a:gd name="connsiteX75" fmla="*/ 604520 w 711708"/>
              <a:gd name="connsiteY75" fmla="*/ 159385 h 834263"/>
              <a:gd name="connsiteX76" fmla="*/ 586613 w 711708"/>
              <a:gd name="connsiteY76" fmla="*/ 139064 h 834263"/>
              <a:gd name="connsiteX77" fmla="*/ 550926 w 711708"/>
              <a:gd name="connsiteY77" fmla="*/ 135255 h 834263"/>
              <a:gd name="connsiteX78" fmla="*/ 366268 w 711708"/>
              <a:gd name="connsiteY78" fmla="*/ 181610 h 834263"/>
              <a:gd name="connsiteX79" fmla="*/ 154813 w 711708"/>
              <a:gd name="connsiteY79" fmla="*/ 116713 h 834263"/>
              <a:gd name="connsiteX80" fmla="*/ 366268 w 711708"/>
              <a:gd name="connsiteY80" fmla="*/ 50038 h 834263"/>
              <a:gd name="connsiteX81" fmla="*/ 631317 w 711708"/>
              <a:gd name="connsiteY81" fmla="*/ 133477 h 834263"/>
              <a:gd name="connsiteX82" fmla="*/ 631317 w 711708"/>
              <a:gd name="connsiteY82" fmla="*/ 710057 h 834263"/>
              <a:gd name="connsiteX83" fmla="*/ 366268 w 711708"/>
              <a:gd name="connsiteY83" fmla="*/ 782320 h 834263"/>
              <a:gd name="connsiteX84" fmla="*/ 80391 w 711708"/>
              <a:gd name="connsiteY84" fmla="*/ 697102 h 834263"/>
              <a:gd name="connsiteX85" fmla="*/ 80391 w 711708"/>
              <a:gd name="connsiteY85" fmla="*/ 235458 h 834263"/>
              <a:gd name="connsiteX86" fmla="*/ 38735 w 711708"/>
              <a:gd name="connsiteY86" fmla="*/ 211327 h 834263"/>
              <a:gd name="connsiteX87" fmla="*/ 0 w 711708"/>
              <a:gd name="connsiteY87" fmla="*/ 235458 h 834263"/>
              <a:gd name="connsiteX88" fmla="*/ 0 w 711708"/>
              <a:gd name="connsiteY88" fmla="*/ 711961 h 834263"/>
              <a:gd name="connsiteX89" fmla="*/ 20828 w 711708"/>
              <a:gd name="connsiteY89" fmla="*/ 734186 h 834263"/>
              <a:gd name="connsiteX90" fmla="*/ 348361 w 711708"/>
              <a:gd name="connsiteY90" fmla="*/ 830580 h 834263"/>
              <a:gd name="connsiteX91" fmla="*/ 366268 w 711708"/>
              <a:gd name="connsiteY91" fmla="*/ 834263 h 834263"/>
              <a:gd name="connsiteX92" fmla="*/ 381127 w 711708"/>
              <a:gd name="connsiteY92" fmla="*/ 832358 h 834263"/>
              <a:gd name="connsiteX93" fmla="*/ 687832 w 711708"/>
              <a:gd name="connsiteY93" fmla="*/ 748919 h 834263"/>
              <a:gd name="connsiteX94" fmla="*/ 711708 w 711708"/>
              <a:gd name="connsiteY94" fmla="*/ 726694 h 834263"/>
              <a:gd name="connsiteX95" fmla="*/ 711708 w 711708"/>
              <a:gd name="connsiteY95" fmla="*/ 116713 h 834263"/>
              <a:gd name="connsiteX96" fmla="*/ 687832 w 711708"/>
              <a:gd name="connsiteY96" fmla="*/ 96392 h 8342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</a:cxnLst>
            <a:rect l="l" t="t" r="r" b="b"/>
            <a:pathLst>
              <a:path w="711708" h="834263">
                <a:moveTo>
                  <a:pt x="687832" y="96392"/>
                </a:moveTo>
                <a:cubicBezTo>
                  <a:pt x="384175" y="0"/>
                  <a:pt x="384175" y="0"/>
                  <a:pt x="384175" y="0"/>
                </a:cubicBezTo>
                <a:cubicBezTo>
                  <a:pt x="372236" y="-3682"/>
                  <a:pt x="357378" y="-1904"/>
                  <a:pt x="348361" y="0"/>
                </a:cubicBezTo>
                <a:cubicBezTo>
                  <a:pt x="47625" y="96392"/>
                  <a:pt x="47625" y="96392"/>
                  <a:pt x="47625" y="96392"/>
                </a:cubicBezTo>
                <a:cubicBezTo>
                  <a:pt x="35686" y="100076"/>
                  <a:pt x="26797" y="109347"/>
                  <a:pt x="26797" y="118617"/>
                </a:cubicBezTo>
                <a:cubicBezTo>
                  <a:pt x="26797" y="127889"/>
                  <a:pt x="35686" y="135255"/>
                  <a:pt x="47625" y="139064"/>
                </a:cubicBezTo>
                <a:cubicBezTo>
                  <a:pt x="348361" y="231775"/>
                  <a:pt x="348361" y="231775"/>
                  <a:pt x="348361" y="231775"/>
                </a:cubicBezTo>
                <a:cubicBezTo>
                  <a:pt x="357378" y="233552"/>
                  <a:pt x="369189" y="233552"/>
                  <a:pt x="381127" y="231775"/>
                </a:cubicBezTo>
                <a:cubicBezTo>
                  <a:pt x="524129" y="196469"/>
                  <a:pt x="524129" y="196469"/>
                  <a:pt x="524129" y="196469"/>
                </a:cubicBezTo>
                <a:cubicBezTo>
                  <a:pt x="524129" y="216916"/>
                  <a:pt x="524129" y="216916"/>
                  <a:pt x="524129" y="216916"/>
                </a:cubicBezTo>
                <a:cubicBezTo>
                  <a:pt x="351409" y="261366"/>
                  <a:pt x="351409" y="261366"/>
                  <a:pt x="351409" y="261366"/>
                </a:cubicBezTo>
                <a:cubicBezTo>
                  <a:pt x="351409" y="261366"/>
                  <a:pt x="351409" y="261366"/>
                  <a:pt x="351409" y="261366"/>
                </a:cubicBezTo>
                <a:cubicBezTo>
                  <a:pt x="348361" y="261366"/>
                  <a:pt x="345440" y="263270"/>
                  <a:pt x="342392" y="263270"/>
                </a:cubicBezTo>
                <a:cubicBezTo>
                  <a:pt x="342392" y="265048"/>
                  <a:pt x="342392" y="265048"/>
                  <a:pt x="342392" y="265048"/>
                </a:cubicBezTo>
                <a:cubicBezTo>
                  <a:pt x="342392" y="265048"/>
                  <a:pt x="339471" y="265048"/>
                  <a:pt x="339471" y="265048"/>
                </a:cubicBezTo>
                <a:cubicBezTo>
                  <a:pt x="339471" y="265048"/>
                  <a:pt x="339471" y="266954"/>
                  <a:pt x="339471" y="266954"/>
                </a:cubicBezTo>
                <a:cubicBezTo>
                  <a:pt x="339471" y="266954"/>
                  <a:pt x="339471" y="266954"/>
                  <a:pt x="336423" y="266954"/>
                </a:cubicBezTo>
                <a:cubicBezTo>
                  <a:pt x="336423" y="266954"/>
                  <a:pt x="336423" y="266954"/>
                  <a:pt x="336423" y="268732"/>
                </a:cubicBezTo>
                <a:cubicBezTo>
                  <a:pt x="336423" y="268732"/>
                  <a:pt x="336423" y="268732"/>
                  <a:pt x="336423" y="268732"/>
                </a:cubicBezTo>
                <a:cubicBezTo>
                  <a:pt x="333502" y="268732"/>
                  <a:pt x="333502" y="268732"/>
                  <a:pt x="333502" y="270636"/>
                </a:cubicBezTo>
                <a:cubicBezTo>
                  <a:pt x="333502" y="270636"/>
                  <a:pt x="333502" y="270636"/>
                  <a:pt x="333502" y="270636"/>
                </a:cubicBezTo>
                <a:cubicBezTo>
                  <a:pt x="333502" y="270636"/>
                  <a:pt x="333502" y="270636"/>
                  <a:pt x="333502" y="270636"/>
                </a:cubicBezTo>
                <a:cubicBezTo>
                  <a:pt x="330581" y="272542"/>
                  <a:pt x="330581" y="272542"/>
                  <a:pt x="330581" y="272542"/>
                </a:cubicBezTo>
                <a:cubicBezTo>
                  <a:pt x="330581" y="272542"/>
                  <a:pt x="330581" y="272542"/>
                  <a:pt x="330581" y="272542"/>
                </a:cubicBezTo>
                <a:cubicBezTo>
                  <a:pt x="330581" y="274320"/>
                  <a:pt x="330581" y="274320"/>
                  <a:pt x="330581" y="274320"/>
                </a:cubicBezTo>
                <a:cubicBezTo>
                  <a:pt x="330581" y="274320"/>
                  <a:pt x="330581" y="274320"/>
                  <a:pt x="330581" y="274320"/>
                </a:cubicBezTo>
                <a:cubicBezTo>
                  <a:pt x="327533" y="276225"/>
                  <a:pt x="327533" y="278002"/>
                  <a:pt x="327533" y="279908"/>
                </a:cubicBezTo>
                <a:cubicBezTo>
                  <a:pt x="327533" y="281813"/>
                  <a:pt x="327533" y="283591"/>
                  <a:pt x="327533" y="283591"/>
                </a:cubicBezTo>
                <a:cubicBezTo>
                  <a:pt x="327533" y="283591"/>
                  <a:pt x="327533" y="283591"/>
                  <a:pt x="327533" y="283591"/>
                </a:cubicBezTo>
                <a:cubicBezTo>
                  <a:pt x="327533" y="359664"/>
                  <a:pt x="327533" y="359664"/>
                  <a:pt x="327533" y="359664"/>
                </a:cubicBezTo>
                <a:cubicBezTo>
                  <a:pt x="327533" y="367030"/>
                  <a:pt x="333502" y="374523"/>
                  <a:pt x="345440" y="379983"/>
                </a:cubicBezTo>
                <a:cubicBezTo>
                  <a:pt x="354330" y="383794"/>
                  <a:pt x="369189" y="385572"/>
                  <a:pt x="381127" y="381889"/>
                </a:cubicBezTo>
                <a:cubicBezTo>
                  <a:pt x="527050" y="346710"/>
                  <a:pt x="527050" y="346710"/>
                  <a:pt x="527050" y="346710"/>
                </a:cubicBezTo>
                <a:cubicBezTo>
                  <a:pt x="527050" y="367030"/>
                  <a:pt x="527050" y="367030"/>
                  <a:pt x="527050" y="367030"/>
                </a:cubicBezTo>
                <a:cubicBezTo>
                  <a:pt x="354330" y="411607"/>
                  <a:pt x="354330" y="411607"/>
                  <a:pt x="354330" y="411607"/>
                </a:cubicBezTo>
                <a:cubicBezTo>
                  <a:pt x="339471" y="413385"/>
                  <a:pt x="327533" y="422655"/>
                  <a:pt x="327533" y="433832"/>
                </a:cubicBezTo>
                <a:cubicBezTo>
                  <a:pt x="327533" y="509777"/>
                  <a:pt x="327533" y="509777"/>
                  <a:pt x="327533" y="509777"/>
                </a:cubicBezTo>
                <a:cubicBezTo>
                  <a:pt x="327533" y="517270"/>
                  <a:pt x="333502" y="524636"/>
                  <a:pt x="345440" y="530225"/>
                </a:cubicBezTo>
                <a:cubicBezTo>
                  <a:pt x="354330" y="533908"/>
                  <a:pt x="369189" y="535813"/>
                  <a:pt x="381127" y="532002"/>
                </a:cubicBezTo>
                <a:cubicBezTo>
                  <a:pt x="527050" y="496823"/>
                  <a:pt x="527050" y="496823"/>
                  <a:pt x="527050" y="496823"/>
                </a:cubicBezTo>
                <a:cubicBezTo>
                  <a:pt x="527050" y="517270"/>
                  <a:pt x="527050" y="517270"/>
                  <a:pt x="527050" y="517270"/>
                </a:cubicBezTo>
                <a:cubicBezTo>
                  <a:pt x="354330" y="561720"/>
                  <a:pt x="354330" y="561720"/>
                  <a:pt x="354330" y="561720"/>
                </a:cubicBezTo>
                <a:cubicBezTo>
                  <a:pt x="339471" y="563626"/>
                  <a:pt x="327533" y="572897"/>
                  <a:pt x="327533" y="583945"/>
                </a:cubicBezTo>
                <a:cubicBezTo>
                  <a:pt x="327533" y="660019"/>
                  <a:pt x="327533" y="660019"/>
                  <a:pt x="327533" y="660019"/>
                </a:cubicBezTo>
                <a:cubicBezTo>
                  <a:pt x="327533" y="667385"/>
                  <a:pt x="333502" y="674877"/>
                  <a:pt x="345440" y="680339"/>
                </a:cubicBezTo>
                <a:cubicBezTo>
                  <a:pt x="354330" y="684148"/>
                  <a:pt x="369189" y="685927"/>
                  <a:pt x="381127" y="682244"/>
                </a:cubicBezTo>
                <a:cubicBezTo>
                  <a:pt x="527050" y="647064"/>
                  <a:pt x="527050" y="647064"/>
                  <a:pt x="527050" y="647064"/>
                </a:cubicBezTo>
                <a:cubicBezTo>
                  <a:pt x="527050" y="667385"/>
                  <a:pt x="527050" y="667385"/>
                  <a:pt x="527050" y="667385"/>
                </a:cubicBezTo>
                <a:cubicBezTo>
                  <a:pt x="351409" y="711961"/>
                  <a:pt x="351409" y="711961"/>
                  <a:pt x="351409" y="711961"/>
                </a:cubicBezTo>
                <a:cubicBezTo>
                  <a:pt x="330581" y="717423"/>
                  <a:pt x="321564" y="732282"/>
                  <a:pt x="330581" y="745236"/>
                </a:cubicBezTo>
                <a:cubicBezTo>
                  <a:pt x="336423" y="754507"/>
                  <a:pt x="351409" y="760095"/>
                  <a:pt x="366268" y="760095"/>
                </a:cubicBezTo>
                <a:cubicBezTo>
                  <a:pt x="372236" y="760095"/>
                  <a:pt x="378206" y="758189"/>
                  <a:pt x="381127" y="758189"/>
                </a:cubicBezTo>
                <a:cubicBezTo>
                  <a:pt x="580644" y="706373"/>
                  <a:pt x="580644" y="706373"/>
                  <a:pt x="580644" y="706373"/>
                </a:cubicBezTo>
                <a:cubicBezTo>
                  <a:pt x="595503" y="702691"/>
                  <a:pt x="604520" y="693420"/>
                  <a:pt x="604520" y="684148"/>
                </a:cubicBezTo>
                <a:cubicBezTo>
                  <a:pt x="604520" y="609980"/>
                  <a:pt x="604520" y="609980"/>
                  <a:pt x="604520" y="609980"/>
                </a:cubicBezTo>
                <a:cubicBezTo>
                  <a:pt x="604520" y="600710"/>
                  <a:pt x="598551" y="593217"/>
                  <a:pt x="586613" y="589533"/>
                </a:cubicBezTo>
                <a:cubicBezTo>
                  <a:pt x="577723" y="583945"/>
                  <a:pt x="562736" y="583945"/>
                  <a:pt x="550926" y="585851"/>
                </a:cubicBezTo>
                <a:cubicBezTo>
                  <a:pt x="405003" y="622935"/>
                  <a:pt x="405003" y="622935"/>
                  <a:pt x="405003" y="622935"/>
                </a:cubicBezTo>
                <a:cubicBezTo>
                  <a:pt x="405003" y="600710"/>
                  <a:pt x="405003" y="600710"/>
                  <a:pt x="405003" y="600710"/>
                </a:cubicBezTo>
                <a:cubicBezTo>
                  <a:pt x="580644" y="556133"/>
                  <a:pt x="580644" y="556133"/>
                  <a:pt x="580644" y="556133"/>
                </a:cubicBezTo>
                <a:cubicBezTo>
                  <a:pt x="595503" y="552450"/>
                  <a:pt x="604520" y="543179"/>
                  <a:pt x="604520" y="533908"/>
                </a:cubicBezTo>
                <a:cubicBezTo>
                  <a:pt x="604520" y="459739"/>
                  <a:pt x="604520" y="459739"/>
                  <a:pt x="604520" y="459739"/>
                </a:cubicBezTo>
                <a:cubicBezTo>
                  <a:pt x="604520" y="450469"/>
                  <a:pt x="598551" y="443102"/>
                  <a:pt x="586613" y="439420"/>
                </a:cubicBezTo>
                <a:cubicBezTo>
                  <a:pt x="577723" y="433832"/>
                  <a:pt x="562736" y="433832"/>
                  <a:pt x="550926" y="435610"/>
                </a:cubicBezTo>
                <a:cubicBezTo>
                  <a:pt x="405003" y="472694"/>
                  <a:pt x="405003" y="472694"/>
                  <a:pt x="405003" y="472694"/>
                </a:cubicBezTo>
                <a:cubicBezTo>
                  <a:pt x="405003" y="450469"/>
                  <a:pt x="405003" y="450469"/>
                  <a:pt x="405003" y="450469"/>
                </a:cubicBezTo>
                <a:cubicBezTo>
                  <a:pt x="580644" y="406019"/>
                  <a:pt x="580644" y="406019"/>
                  <a:pt x="580644" y="406019"/>
                </a:cubicBezTo>
                <a:cubicBezTo>
                  <a:pt x="595503" y="402336"/>
                  <a:pt x="604520" y="393064"/>
                  <a:pt x="604520" y="383794"/>
                </a:cubicBezTo>
                <a:cubicBezTo>
                  <a:pt x="604520" y="309626"/>
                  <a:pt x="604520" y="309626"/>
                  <a:pt x="604520" y="309626"/>
                </a:cubicBezTo>
                <a:cubicBezTo>
                  <a:pt x="604520" y="300355"/>
                  <a:pt x="598551" y="292861"/>
                  <a:pt x="586613" y="289179"/>
                </a:cubicBezTo>
                <a:cubicBezTo>
                  <a:pt x="577723" y="283591"/>
                  <a:pt x="562736" y="283591"/>
                  <a:pt x="550926" y="285495"/>
                </a:cubicBezTo>
                <a:cubicBezTo>
                  <a:pt x="405003" y="322580"/>
                  <a:pt x="405003" y="322580"/>
                  <a:pt x="405003" y="322580"/>
                </a:cubicBezTo>
                <a:cubicBezTo>
                  <a:pt x="405003" y="300355"/>
                  <a:pt x="405003" y="300355"/>
                  <a:pt x="405003" y="300355"/>
                </a:cubicBezTo>
                <a:cubicBezTo>
                  <a:pt x="580644" y="255777"/>
                  <a:pt x="580644" y="255777"/>
                  <a:pt x="580644" y="255777"/>
                </a:cubicBezTo>
                <a:cubicBezTo>
                  <a:pt x="595503" y="252095"/>
                  <a:pt x="604520" y="242823"/>
                  <a:pt x="604520" y="233552"/>
                </a:cubicBezTo>
                <a:cubicBezTo>
                  <a:pt x="604520" y="159385"/>
                  <a:pt x="604520" y="159385"/>
                  <a:pt x="604520" y="159385"/>
                </a:cubicBezTo>
                <a:cubicBezTo>
                  <a:pt x="604520" y="150114"/>
                  <a:pt x="598551" y="142748"/>
                  <a:pt x="586613" y="139064"/>
                </a:cubicBezTo>
                <a:cubicBezTo>
                  <a:pt x="577723" y="133477"/>
                  <a:pt x="562736" y="133477"/>
                  <a:pt x="550926" y="135255"/>
                </a:cubicBezTo>
                <a:cubicBezTo>
                  <a:pt x="366268" y="181610"/>
                  <a:pt x="366268" y="181610"/>
                  <a:pt x="366268" y="181610"/>
                </a:cubicBezTo>
                <a:cubicBezTo>
                  <a:pt x="154813" y="116713"/>
                  <a:pt x="154813" y="116713"/>
                  <a:pt x="154813" y="116713"/>
                </a:cubicBezTo>
                <a:cubicBezTo>
                  <a:pt x="366268" y="50038"/>
                  <a:pt x="366268" y="50038"/>
                  <a:pt x="366268" y="50038"/>
                </a:cubicBezTo>
                <a:cubicBezTo>
                  <a:pt x="631317" y="133477"/>
                  <a:pt x="631317" y="133477"/>
                  <a:pt x="631317" y="133477"/>
                </a:cubicBezTo>
                <a:cubicBezTo>
                  <a:pt x="631317" y="710057"/>
                  <a:pt x="631317" y="710057"/>
                  <a:pt x="631317" y="710057"/>
                </a:cubicBezTo>
                <a:cubicBezTo>
                  <a:pt x="366268" y="782320"/>
                  <a:pt x="366268" y="782320"/>
                  <a:pt x="366268" y="782320"/>
                </a:cubicBezTo>
                <a:cubicBezTo>
                  <a:pt x="80391" y="697102"/>
                  <a:pt x="80391" y="697102"/>
                  <a:pt x="80391" y="697102"/>
                </a:cubicBezTo>
                <a:cubicBezTo>
                  <a:pt x="80391" y="235458"/>
                  <a:pt x="80391" y="235458"/>
                  <a:pt x="80391" y="235458"/>
                </a:cubicBezTo>
                <a:cubicBezTo>
                  <a:pt x="80391" y="222504"/>
                  <a:pt x="62484" y="211327"/>
                  <a:pt x="38735" y="211327"/>
                </a:cubicBezTo>
                <a:cubicBezTo>
                  <a:pt x="17780" y="211327"/>
                  <a:pt x="0" y="222504"/>
                  <a:pt x="0" y="235458"/>
                </a:cubicBezTo>
                <a:cubicBezTo>
                  <a:pt x="0" y="711961"/>
                  <a:pt x="0" y="711961"/>
                  <a:pt x="0" y="711961"/>
                </a:cubicBezTo>
                <a:cubicBezTo>
                  <a:pt x="0" y="721105"/>
                  <a:pt x="8890" y="730377"/>
                  <a:pt x="20828" y="734186"/>
                </a:cubicBezTo>
                <a:cubicBezTo>
                  <a:pt x="348361" y="830580"/>
                  <a:pt x="348361" y="830580"/>
                  <a:pt x="348361" y="830580"/>
                </a:cubicBezTo>
                <a:cubicBezTo>
                  <a:pt x="354330" y="832358"/>
                  <a:pt x="360299" y="834263"/>
                  <a:pt x="366268" y="834263"/>
                </a:cubicBezTo>
                <a:cubicBezTo>
                  <a:pt x="369189" y="834263"/>
                  <a:pt x="375158" y="832358"/>
                  <a:pt x="381127" y="832358"/>
                </a:cubicBezTo>
                <a:cubicBezTo>
                  <a:pt x="687832" y="748919"/>
                  <a:pt x="687832" y="748919"/>
                  <a:pt x="687832" y="748919"/>
                </a:cubicBezTo>
                <a:cubicBezTo>
                  <a:pt x="702818" y="745236"/>
                  <a:pt x="711708" y="735964"/>
                  <a:pt x="711708" y="726694"/>
                </a:cubicBezTo>
                <a:cubicBezTo>
                  <a:pt x="711708" y="116713"/>
                  <a:pt x="711708" y="116713"/>
                  <a:pt x="711708" y="116713"/>
                </a:cubicBezTo>
                <a:cubicBezTo>
                  <a:pt x="711708" y="107442"/>
                  <a:pt x="702818" y="100076"/>
                  <a:pt x="687832" y="96392"/>
                </a:cubicBezTo>
              </a:path>
            </a:pathLst>
          </a:custGeom>
          <a:solidFill>
            <a:srgbClr val="0095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913494" y="4759160"/>
            <a:ext cx="1008251" cy="1085206"/>
          </a:xfrm>
          <a:custGeom>
            <a:avLst/>
            <a:gdLst>
              <a:gd name="connsiteX0" fmla="*/ 224028 w 711708"/>
              <a:gd name="connsiteY0" fmla="*/ 36972 h 804814"/>
              <a:gd name="connsiteX1" fmla="*/ 176403 w 711708"/>
              <a:gd name="connsiteY1" fmla="*/ 137175 h 804814"/>
              <a:gd name="connsiteX2" fmla="*/ 200152 w 711708"/>
              <a:gd name="connsiteY2" fmla="*/ 226710 h 804814"/>
              <a:gd name="connsiteX3" fmla="*/ 25781 w 711708"/>
              <a:gd name="connsiteY3" fmla="*/ 226710 h 804814"/>
              <a:gd name="connsiteX4" fmla="*/ 0 w 711708"/>
              <a:gd name="connsiteY4" fmla="*/ 249951 h 804814"/>
              <a:gd name="connsiteX5" fmla="*/ 0 w 711708"/>
              <a:gd name="connsiteY5" fmla="*/ 462930 h 804814"/>
              <a:gd name="connsiteX6" fmla="*/ 15875 w 711708"/>
              <a:gd name="connsiteY6" fmla="*/ 484393 h 804814"/>
              <a:gd name="connsiteX7" fmla="*/ 43561 w 711708"/>
              <a:gd name="connsiteY7" fmla="*/ 480837 h 804814"/>
              <a:gd name="connsiteX8" fmla="*/ 130810 w 711708"/>
              <a:gd name="connsiteY8" fmla="*/ 466486 h 804814"/>
              <a:gd name="connsiteX9" fmla="*/ 156591 w 711708"/>
              <a:gd name="connsiteY9" fmla="*/ 575706 h 804814"/>
              <a:gd name="connsiteX10" fmla="*/ 35686 w 711708"/>
              <a:gd name="connsiteY10" fmla="*/ 589930 h 804814"/>
              <a:gd name="connsiteX11" fmla="*/ 9906 w 711708"/>
              <a:gd name="connsiteY11" fmla="*/ 591835 h 804814"/>
              <a:gd name="connsiteX12" fmla="*/ 0 w 711708"/>
              <a:gd name="connsiteY12" fmla="*/ 611520 h 804814"/>
              <a:gd name="connsiteX13" fmla="*/ 0 w 711708"/>
              <a:gd name="connsiteY13" fmla="*/ 781446 h 804814"/>
              <a:gd name="connsiteX14" fmla="*/ 25781 w 711708"/>
              <a:gd name="connsiteY14" fmla="*/ 804814 h 804814"/>
              <a:gd name="connsiteX15" fmla="*/ 51561 w 711708"/>
              <a:gd name="connsiteY15" fmla="*/ 781446 h 804814"/>
              <a:gd name="connsiteX16" fmla="*/ 51561 w 711708"/>
              <a:gd name="connsiteY16" fmla="*/ 643651 h 804814"/>
              <a:gd name="connsiteX17" fmla="*/ 202184 w 711708"/>
              <a:gd name="connsiteY17" fmla="*/ 598947 h 804814"/>
              <a:gd name="connsiteX18" fmla="*/ 162560 w 711708"/>
              <a:gd name="connsiteY18" fmla="*/ 428894 h 804814"/>
              <a:gd name="connsiteX19" fmla="*/ 51561 w 711708"/>
              <a:gd name="connsiteY19" fmla="*/ 418226 h 804814"/>
              <a:gd name="connsiteX20" fmla="*/ 51561 w 711708"/>
              <a:gd name="connsiteY20" fmla="*/ 274970 h 804814"/>
              <a:gd name="connsiteX21" fmla="*/ 243840 w 711708"/>
              <a:gd name="connsiteY21" fmla="*/ 274970 h 804814"/>
              <a:gd name="connsiteX22" fmla="*/ 265684 w 711708"/>
              <a:gd name="connsiteY22" fmla="*/ 262397 h 804814"/>
              <a:gd name="connsiteX23" fmla="*/ 269621 w 711708"/>
              <a:gd name="connsiteY23" fmla="*/ 249951 h 804814"/>
              <a:gd name="connsiteX24" fmla="*/ 265684 w 711708"/>
              <a:gd name="connsiteY24" fmla="*/ 239156 h 804814"/>
              <a:gd name="connsiteX25" fmla="*/ 229997 w 711708"/>
              <a:gd name="connsiteY25" fmla="*/ 135397 h 804814"/>
              <a:gd name="connsiteX26" fmla="*/ 259715 w 711708"/>
              <a:gd name="connsiteY26" fmla="*/ 70881 h 804814"/>
              <a:gd name="connsiteX27" fmla="*/ 396494 w 711708"/>
              <a:gd name="connsiteY27" fmla="*/ 65547 h 804814"/>
              <a:gd name="connsiteX28" fmla="*/ 422275 w 711708"/>
              <a:gd name="connsiteY28" fmla="*/ 240934 h 804814"/>
              <a:gd name="connsiteX29" fmla="*/ 424180 w 711708"/>
              <a:gd name="connsiteY29" fmla="*/ 264175 h 804814"/>
              <a:gd name="connsiteX30" fmla="*/ 446024 w 711708"/>
              <a:gd name="connsiteY30" fmla="*/ 274970 h 804814"/>
              <a:gd name="connsiteX31" fmla="*/ 658114 w 711708"/>
              <a:gd name="connsiteY31" fmla="*/ 274970 h 804814"/>
              <a:gd name="connsiteX32" fmla="*/ 658114 w 711708"/>
              <a:gd name="connsiteY32" fmla="*/ 391302 h 804814"/>
              <a:gd name="connsiteX33" fmla="*/ 501523 w 711708"/>
              <a:gd name="connsiteY33" fmla="*/ 425338 h 804814"/>
              <a:gd name="connsiteX34" fmla="*/ 499618 w 711708"/>
              <a:gd name="connsiteY34" fmla="*/ 577484 h 804814"/>
              <a:gd name="connsiteX35" fmla="*/ 658114 w 711708"/>
              <a:gd name="connsiteY35" fmla="*/ 623966 h 804814"/>
              <a:gd name="connsiteX36" fmla="*/ 658114 w 711708"/>
              <a:gd name="connsiteY36" fmla="*/ 758205 h 804814"/>
              <a:gd name="connsiteX37" fmla="*/ 241808 w 711708"/>
              <a:gd name="connsiteY37" fmla="*/ 758205 h 804814"/>
              <a:gd name="connsiteX38" fmla="*/ 216027 w 711708"/>
              <a:gd name="connsiteY38" fmla="*/ 781446 h 804814"/>
              <a:gd name="connsiteX39" fmla="*/ 241808 w 711708"/>
              <a:gd name="connsiteY39" fmla="*/ 804814 h 804814"/>
              <a:gd name="connsiteX40" fmla="*/ 685927 w 711708"/>
              <a:gd name="connsiteY40" fmla="*/ 804814 h 804814"/>
              <a:gd name="connsiteX41" fmla="*/ 711708 w 711708"/>
              <a:gd name="connsiteY41" fmla="*/ 781446 h 804814"/>
              <a:gd name="connsiteX42" fmla="*/ 711708 w 711708"/>
              <a:gd name="connsiteY42" fmla="*/ 591835 h 804814"/>
              <a:gd name="connsiteX43" fmla="*/ 699770 w 711708"/>
              <a:gd name="connsiteY43" fmla="*/ 572150 h 804814"/>
              <a:gd name="connsiteX44" fmla="*/ 676021 w 711708"/>
              <a:gd name="connsiteY44" fmla="*/ 570245 h 804814"/>
              <a:gd name="connsiteX45" fmla="*/ 543179 w 711708"/>
              <a:gd name="connsiteY45" fmla="*/ 548782 h 804814"/>
              <a:gd name="connsiteX46" fmla="*/ 543179 w 711708"/>
              <a:gd name="connsiteY46" fmla="*/ 455691 h 804814"/>
              <a:gd name="connsiteX47" fmla="*/ 673989 w 711708"/>
              <a:gd name="connsiteY47" fmla="*/ 448579 h 804814"/>
              <a:gd name="connsiteX48" fmla="*/ 699770 w 711708"/>
              <a:gd name="connsiteY48" fmla="*/ 446801 h 804814"/>
              <a:gd name="connsiteX49" fmla="*/ 711708 w 711708"/>
              <a:gd name="connsiteY49" fmla="*/ 425338 h 804814"/>
              <a:gd name="connsiteX50" fmla="*/ 711708 w 711708"/>
              <a:gd name="connsiteY50" fmla="*/ 249951 h 804814"/>
              <a:gd name="connsiteX51" fmla="*/ 685927 w 711708"/>
              <a:gd name="connsiteY51" fmla="*/ 226710 h 804814"/>
              <a:gd name="connsiteX52" fmla="*/ 483743 w 711708"/>
              <a:gd name="connsiteY52" fmla="*/ 226710 h 804814"/>
              <a:gd name="connsiteX53" fmla="*/ 495554 w 711708"/>
              <a:gd name="connsiteY53" fmla="*/ 153304 h 804814"/>
              <a:gd name="connsiteX54" fmla="*/ 491617 w 711708"/>
              <a:gd name="connsiteY54" fmla="*/ 115712 h 804814"/>
              <a:gd name="connsiteX55" fmla="*/ 426211 w 711708"/>
              <a:gd name="connsiteY55" fmla="*/ 26177 h 804814"/>
              <a:gd name="connsiteX56" fmla="*/ 224028 w 711708"/>
              <a:gd name="connsiteY56" fmla="*/ 36972 h 8048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711708" h="804814">
                <a:moveTo>
                  <a:pt x="224028" y="36972"/>
                </a:moveTo>
                <a:cubicBezTo>
                  <a:pt x="206121" y="51196"/>
                  <a:pt x="176403" y="83454"/>
                  <a:pt x="176403" y="137175"/>
                </a:cubicBezTo>
                <a:cubicBezTo>
                  <a:pt x="176403" y="162194"/>
                  <a:pt x="184404" y="190896"/>
                  <a:pt x="200152" y="226710"/>
                </a:cubicBezTo>
                <a:cubicBezTo>
                  <a:pt x="144653" y="226710"/>
                  <a:pt x="25781" y="226710"/>
                  <a:pt x="25781" y="226710"/>
                </a:cubicBezTo>
                <a:cubicBezTo>
                  <a:pt x="11811" y="226710"/>
                  <a:pt x="0" y="237378"/>
                  <a:pt x="0" y="249951"/>
                </a:cubicBezTo>
                <a:cubicBezTo>
                  <a:pt x="0" y="462930"/>
                  <a:pt x="0" y="462930"/>
                  <a:pt x="0" y="462930"/>
                </a:cubicBezTo>
                <a:cubicBezTo>
                  <a:pt x="0" y="473598"/>
                  <a:pt x="5969" y="480837"/>
                  <a:pt x="15875" y="484393"/>
                </a:cubicBezTo>
                <a:cubicBezTo>
                  <a:pt x="25781" y="489727"/>
                  <a:pt x="35686" y="487949"/>
                  <a:pt x="43561" y="480837"/>
                </a:cubicBezTo>
                <a:cubicBezTo>
                  <a:pt x="77343" y="453913"/>
                  <a:pt x="105029" y="450357"/>
                  <a:pt x="130810" y="466486"/>
                </a:cubicBezTo>
                <a:cubicBezTo>
                  <a:pt x="162560" y="489727"/>
                  <a:pt x="176403" y="543448"/>
                  <a:pt x="156591" y="575706"/>
                </a:cubicBezTo>
                <a:cubicBezTo>
                  <a:pt x="132842" y="613298"/>
                  <a:pt x="69342" y="600725"/>
                  <a:pt x="35686" y="589930"/>
                </a:cubicBezTo>
                <a:cubicBezTo>
                  <a:pt x="25781" y="586374"/>
                  <a:pt x="17780" y="588152"/>
                  <a:pt x="9906" y="591835"/>
                </a:cubicBezTo>
                <a:cubicBezTo>
                  <a:pt x="3936" y="597169"/>
                  <a:pt x="0" y="604281"/>
                  <a:pt x="0" y="611520"/>
                </a:cubicBezTo>
                <a:cubicBezTo>
                  <a:pt x="0" y="781446"/>
                  <a:pt x="0" y="781446"/>
                  <a:pt x="0" y="781446"/>
                </a:cubicBezTo>
                <a:cubicBezTo>
                  <a:pt x="0" y="794019"/>
                  <a:pt x="11811" y="804814"/>
                  <a:pt x="25781" y="804814"/>
                </a:cubicBezTo>
                <a:cubicBezTo>
                  <a:pt x="39624" y="804814"/>
                  <a:pt x="51561" y="794019"/>
                  <a:pt x="51561" y="781446"/>
                </a:cubicBezTo>
                <a:cubicBezTo>
                  <a:pt x="51561" y="781446"/>
                  <a:pt x="51561" y="684799"/>
                  <a:pt x="51561" y="643651"/>
                </a:cubicBezTo>
                <a:cubicBezTo>
                  <a:pt x="150622" y="663336"/>
                  <a:pt x="190246" y="620410"/>
                  <a:pt x="202184" y="598947"/>
                </a:cubicBezTo>
                <a:cubicBezTo>
                  <a:pt x="233934" y="547004"/>
                  <a:pt x="216027" y="468264"/>
                  <a:pt x="162560" y="428894"/>
                </a:cubicBezTo>
                <a:cubicBezTo>
                  <a:pt x="130810" y="405653"/>
                  <a:pt x="91186" y="403875"/>
                  <a:pt x="51561" y="418226"/>
                </a:cubicBezTo>
                <a:cubicBezTo>
                  <a:pt x="51561" y="371617"/>
                  <a:pt x="51561" y="303672"/>
                  <a:pt x="51561" y="274970"/>
                </a:cubicBezTo>
                <a:cubicBezTo>
                  <a:pt x="93091" y="274970"/>
                  <a:pt x="243840" y="274970"/>
                  <a:pt x="243840" y="274970"/>
                </a:cubicBezTo>
                <a:cubicBezTo>
                  <a:pt x="251714" y="274970"/>
                  <a:pt x="261620" y="269636"/>
                  <a:pt x="265684" y="262397"/>
                </a:cubicBezTo>
                <a:cubicBezTo>
                  <a:pt x="267589" y="258841"/>
                  <a:pt x="269621" y="255285"/>
                  <a:pt x="269621" y="249951"/>
                </a:cubicBezTo>
                <a:cubicBezTo>
                  <a:pt x="269621" y="246395"/>
                  <a:pt x="267589" y="242712"/>
                  <a:pt x="265684" y="239156"/>
                </a:cubicBezTo>
                <a:cubicBezTo>
                  <a:pt x="241808" y="199786"/>
                  <a:pt x="229997" y="165750"/>
                  <a:pt x="229997" y="135397"/>
                </a:cubicBezTo>
                <a:cubicBezTo>
                  <a:pt x="229997" y="110251"/>
                  <a:pt x="239903" y="87010"/>
                  <a:pt x="259715" y="70881"/>
                </a:cubicBezTo>
                <a:cubicBezTo>
                  <a:pt x="295402" y="42306"/>
                  <a:pt x="354838" y="38750"/>
                  <a:pt x="396494" y="65547"/>
                </a:cubicBezTo>
                <a:cubicBezTo>
                  <a:pt x="448056" y="96027"/>
                  <a:pt x="455930" y="160416"/>
                  <a:pt x="422275" y="240934"/>
                </a:cubicBezTo>
                <a:cubicBezTo>
                  <a:pt x="418338" y="248173"/>
                  <a:pt x="420243" y="257063"/>
                  <a:pt x="424180" y="264175"/>
                </a:cubicBezTo>
                <a:cubicBezTo>
                  <a:pt x="428244" y="269636"/>
                  <a:pt x="438150" y="274970"/>
                  <a:pt x="446024" y="274970"/>
                </a:cubicBezTo>
                <a:cubicBezTo>
                  <a:pt x="446024" y="274970"/>
                  <a:pt x="616585" y="274970"/>
                  <a:pt x="658114" y="274970"/>
                </a:cubicBezTo>
                <a:cubicBezTo>
                  <a:pt x="658114" y="301767"/>
                  <a:pt x="658114" y="355488"/>
                  <a:pt x="658114" y="391302"/>
                </a:cubicBezTo>
                <a:cubicBezTo>
                  <a:pt x="566928" y="368061"/>
                  <a:pt x="519430" y="405653"/>
                  <a:pt x="501523" y="425338"/>
                </a:cubicBezTo>
                <a:cubicBezTo>
                  <a:pt x="463931" y="466486"/>
                  <a:pt x="463931" y="532653"/>
                  <a:pt x="499618" y="577484"/>
                </a:cubicBezTo>
                <a:cubicBezTo>
                  <a:pt x="533273" y="620410"/>
                  <a:pt x="590804" y="636539"/>
                  <a:pt x="658114" y="623966"/>
                </a:cubicBezTo>
                <a:cubicBezTo>
                  <a:pt x="658114" y="661558"/>
                  <a:pt x="658114" y="727852"/>
                  <a:pt x="658114" y="758205"/>
                </a:cubicBezTo>
                <a:cubicBezTo>
                  <a:pt x="612521" y="758205"/>
                  <a:pt x="241808" y="758205"/>
                  <a:pt x="241808" y="758205"/>
                </a:cubicBezTo>
                <a:cubicBezTo>
                  <a:pt x="227965" y="758205"/>
                  <a:pt x="216027" y="769000"/>
                  <a:pt x="216027" y="781446"/>
                </a:cubicBezTo>
                <a:cubicBezTo>
                  <a:pt x="216027" y="794019"/>
                  <a:pt x="227965" y="804814"/>
                  <a:pt x="241808" y="804814"/>
                </a:cubicBezTo>
                <a:cubicBezTo>
                  <a:pt x="685927" y="804814"/>
                  <a:pt x="685927" y="804814"/>
                  <a:pt x="685927" y="804814"/>
                </a:cubicBezTo>
                <a:cubicBezTo>
                  <a:pt x="699770" y="804814"/>
                  <a:pt x="711708" y="794019"/>
                  <a:pt x="711708" y="781446"/>
                </a:cubicBezTo>
                <a:cubicBezTo>
                  <a:pt x="711708" y="591835"/>
                  <a:pt x="711708" y="591835"/>
                  <a:pt x="711708" y="591835"/>
                </a:cubicBezTo>
                <a:cubicBezTo>
                  <a:pt x="711708" y="584596"/>
                  <a:pt x="707771" y="577484"/>
                  <a:pt x="699770" y="572150"/>
                </a:cubicBezTo>
                <a:cubicBezTo>
                  <a:pt x="693801" y="568467"/>
                  <a:pt x="683895" y="566689"/>
                  <a:pt x="676021" y="570245"/>
                </a:cubicBezTo>
                <a:cubicBezTo>
                  <a:pt x="616585" y="589930"/>
                  <a:pt x="566928" y="582818"/>
                  <a:pt x="543179" y="548782"/>
                </a:cubicBezTo>
                <a:cubicBezTo>
                  <a:pt x="519430" y="521985"/>
                  <a:pt x="521335" y="480837"/>
                  <a:pt x="543179" y="455691"/>
                </a:cubicBezTo>
                <a:cubicBezTo>
                  <a:pt x="566928" y="427116"/>
                  <a:pt x="616585" y="425338"/>
                  <a:pt x="673989" y="448579"/>
                </a:cubicBezTo>
                <a:cubicBezTo>
                  <a:pt x="681990" y="450357"/>
                  <a:pt x="691896" y="450357"/>
                  <a:pt x="699770" y="446801"/>
                </a:cubicBezTo>
                <a:cubicBezTo>
                  <a:pt x="707771" y="441467"/>
                  <a:pt x="711708" y="434228"/>
                  <a:pt x="711708" y="425338"/>
                </a:cubicBezTo>
                <a:cubicBezTo>
                  <a:pt x="711708" y="249951"/>
                  <a:pt x="711708" y="249951"/>
                  <a:pt x="711708" y="249951"/>
                </a:cubicBezTo>
                <a:cubicBezTo>
                  <a:pt x="711708" y="237378"/>
                  <a:pt x="699770" y="226710"/>
                  <a:pt x="685927" y="226710"/>
                </a:cubicBezTo>
                <a:cubicBezTo>
                  <a:pt x="685927" y="226710"/>
                  <a:pt x="535305" y="226710"/>
                  <a:pt x="483743" y="226710"/>
                </a:cubicBezTo>
                <a:cubicBezTo>
                  <a:pt x="491617" y="199786"/>
                  <a:pt x="495554" y="176545"/>
                  <a:pt x="495554" y="153304"/>
                </a:cubicBezTo>
                <a:cubicBezTo>
                  <a:pt x="495554" y="140731"/>
                  <a:pt x="493649" y="128158"/>
                  <a:pt x="491617" y="115712"/>
                </a:cubicBezTo>
                <a:cubicBezTo>
                  <a:pt x="481711" y="78120"/>
                  <a:pt x="459867" y="47640"/>
                  <a:pt x="426211" y="26177"/>
                </a:cubicBezTo>
                <a:cubicBezTo>
                  <a:pt x="364744" y="-13192"/>
                  <a:pt x="277495" y="-7858"/>
                  <a:pt x="224028" y="36972"/>
                </a:cubicBezTo>
              </a:path>
            </a:pathLst>
          </a:custGeom>
          <a:solidFill>
            <a:srgbClr val="0095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687723" y="5458192"/>
            <a:ext cx="1156120" cy="931384"/>
          </a:xfrm>
          <a:custGeom>
            <a:avLst/>
            <a:gdLst>
              <a:gd name="connsiteX0" fmla="*/ 425577 w 861109"/>
              <a:gd name="connsiteY0" fmla="*/ 510667 h 630174"/>
              <a:gd name="connsiteX1" fmla="*/ 337058 w 861109"/>
              <a:gd name="connsiteY1" fmla="*/ 510667 h 630174"/>
              <a:gd name="connsiteX2" fmla="*/ 325501 w 861109"/>
              <a:gd name="connsiteY2" fmla="*/ 612775 h 630174"/>
              <a:gd name="connsiteX3" fmla="*/ 302386 w 861109"/>
              <a:gd name="connsiteY3" fmla="*/ 630174 h 630174"/>
              <a:gd name="connsiteX4" fmla="*/ 26923 w 861109"/>
              <a:gd name="connsiteY4" fmla="*/ 630174 h 630174"/>
              <a:gd name="connsiteX5" fmla="*/ 0 w 861109"/>
              <a:gd name="connsiteY5" fmla="*/ 601980 h 630174"/>
              <a:gd name="connsiteX6" fmla="*/ 7620 w 861109"/>
              <a:gd name="connsiteY6" fmla="*/ 486791 h 630174"/>
              <a:gd name="connsiteX7" fmla="*/ 69214 w 861109"/>
              <a:gd name="connsiteY7" fmla="*/ 304292 h 630174"/>
              <a:gd name="connsiteX8" fmla="*/ 92328 w 861109"/>
              <a:gd name="connsiteY8" fmla="*/ 282575 h 630174"/>
              <a:gd name="connsiteX9" fmla="*/ 51942 w 861109"/>
              <a:gd name="connsiteY9" fmla="*/ 171704 h 630174"/>
              <a:gd name="connsiteX10" fmla="*/ 94360 w 861109"/>
              <a:gd name="connsiteY10" fmla="*/ 50038 h 630174"/>
              <a:gd name="connsiteX11" fmla="*/ 198373 w 861109"/>
              <a:gd name="connsiteY11" fmla="*/ 0 h 630174"/>
              <a:gd name="connsiteX12" fmla="*/ 304291 w 861109"/>
              <a:gd name="connsiteY12" fmla="*/ 45720 h 630174"/>
              <a:gd name="connsiteX13" fmla="*/ 350520 w 861109"/>
              <a:gd name="connsiteY13" fmla="*/ 165227 h 630174"/>
              <a:gd name="connsiteX14" fmla="*/ 284988 w 861109"/>
              <a:gd name="connsiteY14" fmla="*/ 306451 h 630174"/>
              <a:gd name="connsiteX15" fmla="*/ 350520 w 861109"/>
              <a:gd name="connsiteY15" fmla="*/ 360807 h 630174"/>
              <a:gd name="connsiteX16" fmla="*/ 396747 w 861109"/>
              <a:gd name="connsiteY16" fmla="*/ 362966 h 630174"/>
              <a:gd name="connsiteX17" fmla="*/ 421766 w 861109"/>
              <a:gd name="connsiteY17" fmla="*/ 393319 h 630174"/>
              <a:gd name="connsiteX18" fmla="*/ 394842 w 861109"/>
              <a:gd name="connsiteY18" fmla="*/ 421640 h 630174"/>
              <a:gd name="connsiteX19" fmla="*/ 346583 w 861109"/>
              <a:gd name="connsiteY19" fmla="*/ 419354 h 630174"/>
              <a:gd name="connsiteX20" fmla="*/ 233045 w 861109"/>
              <a:gd name="connsiteY20" fmla="*/ 312928 h 630174"/>
              <a:gd name="connsiteX21" fmla="*/ 229108 w 861109"/>
              <a:gd name="connsiteY21" fmla="*/ 304292 h 630174"/>
              <a:gd name="connsiteX22" fmla="*/ 242570 w 861109"/>
              <a:gd name="connsiteY22" fmla="*/ 267335 h 630174"/>
              <a:gd name="connsiteX23" fmla="*/ 298450 w 861109"/>
              <a:gd name="connsiteY23" fmla="*/ 165227 h 630174"/>
              <a:gd name="connsiteX24" fmla="*/ 269620 w 861109"/>
              <a:gd name="connsiteY24" fmla="*/ 89154 h 630174"/>
              <a:gd name="connsiteX25" fmla="*/ 200278 w 861109"/>
              <a:gd name="connsiteY25" fmla="*/ 56515 h 630174"/>
              <a:gd name="connsiteX26" fmla="*/ 130936 w 861109"/>
              <a:gd name="connsiteY26" fmla="*/ 91313 h 630174"/>
              <a:gd name="connsiteX27" fmla="*/ 103885 w 861109"/>
              <a:gd name="connsiteY27" fmla="*/ 169545 h 630174"/>
              <a:gd name="connsiteX28" fmla="*/ 157860 w 861109"/>
              <a:gd name="connsiteY28" fmla="*/ 267335 h 630174"/>
              <a:gd name="connsiteX29" fmla="*/ 165608 w 861109"/>
              <a:gd name="connsiteY29" fmla="*/ 269494 h 630174"/>
              <a:gd name="connsiteX30" fmla="*/ 180975 w 861109"/>
              <a:gd name="connsiteY30" fmla="*/ 302133 h 630174"/>
              <a:gd name="connsiteX31" fmla="*/ 155955 w 861109"/>
              <a:gd name="connsiteY31" fmla="*/ 326009 h 630174"/>
              <a:gd name="connsiteX32" fmla="*/ 142494 w 861109"/>
              <a:gd name="connsiteY32" fmla="*/ 326009 h 630174"/>
              <a:gd name="connsiteX33" fmla="*/ 105917 w 861109"/>
              <a:gd name="connsiteY33" fmla="*/ 345567 h 630174"/>
              <a:gd name="connsiteX34" fmla="*/ 51942 w 861109"/>
              <a:gd name="connsiteY34" fmla="*/ 571500 h 630174"/>
              <a:gd name="connsiteX35" fmla="*/ 283083 w 861109"/>
              <a:gd name="connsiteY35" fmla="*/ 571500 h 630174"/>
              <a:gd name="connsiteX36" fmla="*/ 279272 w 861109"/>
              <a:gd name="connsiteY36" fmla="*/ 495427 h 630174"/>
              <a:gd name="connsiteX37" fmla="*/ 281177 w 861109"/>
              <a:gd name="connsiteY37" fmla="*/ 467233 h 630174"/>
              <a:gd name="connsiteX38" fmla="*/ 302386 w 861109"/>
              <a:gd name="connsiteY38" fmla="*/ 454152 h 630174"/>
              <a:gd name="connsiteX39" fmla="*/ 425577 w 861109"/>
              <a:gd name="connsiteY39" fmla="*/ 454152 h 630174"/>
              <a:gd name="connsiteX40" fmla="*/ 437133 w 861109"/>
              <a:gd name="connsiteY40" fmla="*/ 454152 h 630174"/>
              <a:gd name="connsiteX41" fmla="*/ 560451 w 861109"/>
              <a:gd name="connsiteY41" fmla="*/ 454152 h 630174"/>
              <a:gd name="connsiteX42" fmla="*/ 581659 w 861109"/>
              <a:gd name="connsiteY42" fmla="*/ 467233 h 630174"/>
              <a:gd name="connsiteX43" fmla="*/ 583564 w 861109"/>
              <a:gd name="connsiteY43" fmla="*/ 495427 h 630174"/>
              <a:gd name="connsiteX44" fmla="*/ 579627 w 861109"/>
              <a:gd name="connsiteY44" fmla="*/ 571500 h 630174"/>
              <a:gd name="connsiteX45" fmla="*/ 810767 w 861109"/>
              <a:gd name="connsiteY45" fmla="*/ 571500 h 630174"/>
              <a:gd name="connsiteX46" fmla="*/ 755014 w 861109"/>
              <a:gd name="connsiteY46" fmla="*/ 345567 h 630174"/>
              <a:gd name="connsiteX47" fmla="*/ 718311 w 861109"/>
              <a:gd name="connsiteY47" fmla="*/ 326009 h 630174"/>
              <a:gd name="connsiteX48" fmla="*/ 706754 w 861109"/>
              <a:gd name="connsiteY48" fmla="*/ 326009 h 630174"/>
              <a:gd name="connsiteX49" fmla="*/ 681735 w 861109"/>
              <a:gd name="connsiteY49" fmla="*/ 302133 h 630174"/>
              <a:gd name="connsiteX50" fmla="*/ 697229 w 861109"/>
              <a:gd name="connsiteY50" fmla="*/ 271653 h 630174"/>
              <a:gd name="connsiteX51" fmla="*/ 704850 w 861109"/>
              <a:gd name="connsiteY51" fmla="*/ 267335 h 630174"/>
              <a:gd name="connsiteX52" fmla="*/ 758825 w 861109"/>
              <a:gd name="connsiteY52" fmla="*/ 169545 h 630174"/>
              <a:gd name="connsiteX53" fmla="*/ 731901 w 861109"/>
              <a:gd name="connsiteY53" fmla="*/ 91313 h 630174"/>
              <a:gd name="connsiteX54" fmla="*/ 662558 w 861109"/>
              <a:gd name="connsiteY54" fmla="*/ 56515 h 630174"/>
              <a:gd name="connsiteX55" fmla="*/ 593216 w 861109"/>
              <a:gd name="connsiteY55" fmla="*/ 89154 h 630174"/>
              <a:gd name="connsiteX56" fmla="*/ 562355 w 861109"/>
              <a:gd name="connsiteY56" fmla="*/ 165227 h 630174"/>
              <a:gd name="connsiteX57" fmla="*/ 620140 w 861109"/>
              <a:gd name="connsiteY57" fmla="*/ 267335 h 630174"/>
              <a:gd name="connsiteX58" fmla="*/ 631697 w 861109"/>
              <a:gd name="connsiteY58" fmla="*/ 304292 h 630174"/>
              <a:gd name="connsiteX59" fmla="*/ 629792 w 861109"/>
              <a:gd name="connsiteY59" fmla="*/ 312928 h 630174"/>
              <a:gd name="connsiteX60" fmla="*/ 514222 w 861109"/>
              <a:gd name="connsiteY60" fmla="*/ 419354 h 630174"/>
              <a:gd name="connsiteX61" fmla="*/ 467995 w 861109"/>
              <a:gd name="connsiteY61" fmla="*/ 421640 h 630174"/>
              <a:gd name="connsiteX62" fmla="*/ 440944 w 861109"/>
              <a:gd name="connsiteY62" fmla="*/ 395478 h 630174"/>
              <a:gd name="connsiteX63" fmla="*/ 466089 w 861109"/>
              <a:gd name="connsiteY63" fmla="*/ 365125 h 630174"/>
              <a:gd name="connsiteX64" fmla="*/ 512317 w 861109"/>
              <a:gd name="connsiteY64" fmla="*/ 360807 h 630174"/>
              <a:gd name="connsiteX65" fmla="*/ 577722 w 861109"/>
              <a:gd name="connsiteY65" fmla="*/ 308610 h 630174"/>
              <a:gd name="connsiteX66" fmla="*/ 512317 w 861109"/>
              <a:gd name="connsiteY66" fmla="*/ 165227 h 630174"/>
              <a:gd name="connsiteX67" fmla="*/ 556514 w 861109"/>
              <a:gd name="connsiteY67" fmla="*/ 45720 h 630174"/>
              <a:gd name="connsiteX68" fmla="*/ 662558 w 861109"/>
              <a:gd name="connsiteY68" fmla="*/ 0 h 630174"/>
              <a:gd name="connsiteX69" fmla="*/ 768477 w 861109"/>
              <a:gd name="connsiteY69" fmla="*/ 50038 h 630174"/>
              <a:gd name="connsiteX70" fmla="*/ 810767 w 861109"/>
              <a:gd name="connsiteY70" fmla="*/ 171704 h 630174"/>
              <a:gd name="connsiteX71" fmla="*/ 768477 w 861109"/>
              <a:gd name="connsiteY71" fmla="*/ 282575 h 630174"/>
              <a:gd name="connsiteX72" fmla="*/ 791590 w 861109"/>
              <a:gd name="connsiteY72" fmla="*/ 304292 h 630174"/>
              <a:gd name="connsiteX73" fmla="*/ 855090 w 861109"/>
              <a:gd name="connsiteY73" fmla="*/ 486791 h 630174"/>
              <a:gd name="connsiteX74" fmla="*/ 860933 w 861109"/>
              <a:gd name="connsiteY74" fmla="*/ 601980 h 630174"/>
              <a:gd name="connsiteX75" fmla="*/ 835786 w 861109"/>
              <a:gd name="connsiteY75" fmla="*/ 630174 h 630174"/>
              <a:gd name="connsiteX76" fmla="*/ 560451 w 861109"/>
              <a:gd name="connsiteY76" fmla="*/ 630174 h 630174"/>
              <a:gd name="connsiteX77" fmla="*/ 535432 w 861109"/>
              <a:gd name="connsiteY77" fmla="*/ 612775 h 630174"/>
              <a:gd name="connsiteX78" fmla="*/ 525779 w 861109"/>
              <a:gd name="connsiteY78" fmla="*/ 510667 h 630174"/>
              <a:gd name="connsiteX79" fmla="*/ 437133 w 861109"/>
              <a:gd name="connsiteY79" fmla="*/ 510667 h 630174"/>
              <a:gd name="connsiteX80" fmla="*/ 425577 w 861109"/>
              <a:gd name="connsiteY80" fmla="*/ 510667 h 6301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</a:cxnLst>
            <a:rect l="l" t="t" r="r" b="b"/>
            <a:pathLst>
              <a:path w="861109" h="630174">
                <a:moveTo>
                  <a:pt x="425577" y="510667"/>
                </a:moveTo>
                <a:cubicBezTo>
                  <a:pt x="337058" y="510667"/>
                  <a:pt x="337058" y="510667"/>
                  <a:pt x="337058" y="510667"/>
                </a:cubicBezTo>
                <a:cubicBezTo>
                  <a:pt x="342772" y="562864"/>
                  <a:pt x="327405" y="608457"/>
                  <a:pt x="325501" y="612775"/>
                </a:cubicBezTo>
                <a:cubicBezTo>
                  <a:pt x="321564" y="623697"/>
                  <a:pt x="313944" y="630174"/>
                  <a:pt x="302386" y="630174"/>
                </a:cubicBezTo>
                <a:cubicBezTo>
                  <a:pt x="26923" y="630174"/>
                  <a:pt x="26923" y="630174"/>
                  <a:pt x="26923" y="630174"/>
                </a:cubicBezTo>
                <a:cubicBezTo>
                  <a:pt x="11429" y="630174"/>
                  <a:pt x="0" y="617220"/>
                  <a:pt x="0" y="601980"/>
                </a:cubicBezTo>
                <a:cubicBezTo>
                  <a:pt x="0" y="599821"/>
                  <a:pt x="0" y="547624"/>
                  <a:pt x="7620" y="486791"/>
                </a:cubicBezTo>
                <a:cubicBezTo>
                  <a:pt x="17271" y="399796"/>
                  <a:pt x="38480" y="338963"/>
                  <a:pt x="69214" y="304292"/>
                </a:cubicBezTo>
                <a:cubicBezTo>
                  <a:pt x="76961" y="295529"/>
                  <a:pt x="84708" y="289052"/>
                  <a:pt x="92328" y="282575"/>
                </a:cubicBezTo>
                <a:cubicBezTo>
                  <a:pt x="67309" y="254254"/>
                  <a:pt x="51942" y="212979"/>
                  <a:pt x="51942" y="171704"/>
                </a:cubicBezTo>
                <a:cubicBezTo>
                  <a:pt x="51942" y="126111"/>
                  <a:pt x="65404" y="82550"/>
                  <a:pt x="94360" y="50038"/>
                </a:cubicBezTo>
                <a:cubicBezTo>
                  <a:pt x="121284" y="17399"/>
                  <a:pt x="157860" y="0"/>
                  <a:pt x="198373" y="0"/>
                </a:cubicBezTo>
                <a:cubicBezTo>
                  <a:pt x="238759" y="-2158"/>
                  <a:pt x="275335" y="15240"/>
                  <a:pt x="304291" y="45720"/>
                </a:cubicBezTo>
                <a:cubicBezTo>
                  <a:pt x="333120" y="78232"/>
                  <a:pt x="350520" y="119507"/>
                  <a:pt x="350520" y="165227"/>
                </a:cubicBezTo>
                <a:cubicBezTo>
                  <a:pt x="352425" y="221615"/>
                  <a:pt x="325501" y="275971"/>
                  <a:pt x="284988" y="306451"/>
                </a:cubicBezTo>
                <a:cubicBezTo>
                  <a:pt x="290829" y="323850"/>
                  <a:pt x="310007" y="358521"/>
                  <a:pt x="350520" y="360807"/>
                </a:cubicBezTo>
                <a:cubicBezTo>
                  <a:pt x="377444" y="362966"/>
                  <a:pt x="396747" y="362966"/>
                  <a:pt x="396747" y="362966"/>
                </a:cubicBezTo>
                <a:cubicBezTo>
                  <a:pt x="410209" y="365125"/>
                  <a:pt x="421766" y="378079"/>
                  <a:pt x="421766" y="393319"/>
                </a:cubicBezTo>
                <a:cubicBezTo>
                  <a:pt x="419861" y="410718"/>
                  <a:pt x="408304" y="421640"/>
                  <a:pt x="394842" y="421640"/>
                </a:cubicBezTo>
                <a:cubicBezTo>
                  <a:pt x="394842" y="421640"/>
                  <a:pt x="375539" y="421640"/>
                  <a:pt x="346583" y="419354"/>
                </a:cubicBezTo>
                <a:cubicBezTo>
                  <a:pt x="275335" y="412877"/>
                  <a:pt x="240664" y="347726"/>
                  <a:pt x="233045" y="312928"/>
                </a:cubicBezTo>
                <a:cubicBezTo>
                  <a:pt x="229108" y="304292"/>
                  <a:pt x="229108" y="304292"/>
                  <a:pt x="229108" y="304292"/>
                </a:cubicBezTo>
                <a:cubicBezTo>
                  <a:pt x="225297" y="289052"/>
                  <a:pt x="231013" y="273812"/>
                  <a:pt x="242570" y="267335"/>
                </a:cubicBezTo>
                <a:cubicBezTo>
                  <a:pt x="277240" y="249936"/>
                  <a:pt x="300354" y="208661"/>
                  <a:pt x="298450" y="165227"/>
                </a:cubicBezTo>
                <a:cubicBezTo>
                  <a:pt x="298450" y="136906"/>
                  <a:pt x="288797" y="108712"/>
                  <a:pt x="269620" y="89154"/>
                </a:cubicBezTo>
                <a:cubicBezTo>
                  <a:pt x="250316" y="67437"/>
                  <a:pt x="225297" y="56515"/>
                  <a:pt x="200278" y="56515"/>
                </a:cubicBezTo>
                <a:cubicBezTo>
                  <a:pt x="173227" y="58674"/>
                  <a:pt x="148208" y="69596"/>
                  <a:pt x="130936" y="91313"/>
                </a:cubicBezTo>
                <a:cubicBezTo>
                  <a:pt x="113538" y="113030"/>
                  <a:pt x="101980" y="141224"/>
                  <a:pt x="103885" y="169545"/>
                </a:cubicBezTo>
                <a:cubicBezTo>
                  <a:pt x="103885" y="210820"/>
                  <a:pt x="125095" y="247777"/>
                  <a:pt x="157860" y="267335"/>
                </a:cubicBezTo>
                <a:cubicBezTo>
                  <a:pt x="165608" y="269494"/>
                  <a:pt x="165608" y="269494"/>
                  <a:pt x="165608" y="269494"/>
                </a:cubicBezTo>
                <a:cubicBezTo>
                  <a:pt x="177164" y="275971"/>
                  <a:pt x="182879" y="289052"/>
                  <a:pt x="180975" y="302133"/>
                </a:cubicBezTo>
                <a:cubicBezTo>
                  <a:pt x="179070" y="317246"/>
                  <a:pt x="167513" y="326009"/>
                  <a:pt x="155955" y="326009"/>
                </a:cubicBezTo>
                <a:cubicBezTo>
                  <a:pt x="142494" y="326009"/>
                  <a:pt x="142494" y="326009"/>
                  <a:pt x="142494" y="326009"/>
                </a:cubicBezTo>
                <a:cubicBezTo>
                  <a:pt x="129032" y="326009"/>
                  <a:pt x="117475" y="332486"/>
                  <a:pt x="105917" y="345567"/>
                </a:cubicBezTo>
                <a:cubicBezTo>
                  <a:pt x="65404" y="391160"/>
                  <a:pt x="53847" y="506349"/>
                  <a:pt x="51942" y="571500"/>
                </a:cubicBezTo>
                <a:cubicBezTo>
                  <a:pt x="283083" y="571500"/>
                  <a:pt x="283083" y="571500"/>
                  <a:pt x="283083" y="571500"/>
                </a:cubicBezTo>
                <a:cubicBezTo>
                  <a:pt x="286892" y="551942"/>
                  <a:pt x="290829" y="521589"/>
                  <a:pt x="279272" y="495427"/>
                </a:cubicBezTo>
                <a:cubicBezTo>
                  <a:pt x="275335" y="486791"/>
                  <a:pt x="275335" y="475869"/>
                  <a:pt x="281177" y="467233"/>
                </a:cubicBezTo>
                <a:cubicBezTo>
                  <a:pt x="284988" y="458470"/>
                  <a:pt x="292734" y="454152"/>
                  <a:pt x="302386" y="454152"/>
                </a:cubicBezTo>
                <a:cubicBezTo>
                  <a:pt x="425577" y="454152"/>
                  <a:pt x="425577" y="454152"/>
                  <a:pt x="425577" y="454152"/>
                </a:cubicBezTo>
                <a:cubicBezTo>
                  <a:pt x="437133" y="454152"/>
                  <a:pt x="437133" y="454152"/>
                  <a:pt x="437133" y="454152"/>
                </a:cubicBezTo>
                <a:cubicBezTo>
                  <a:pt x="560451" y="454152"/>
                  <a:pt x="560451" y="454152"/>
                  <a:pt x="560451" y="454152"/>
                </a:cubicBezTo>
                <a:cubicBezTo>
                  <a:pt x="568070" y="454152"/>
                  <a:pt x="575817" y="458470"/>
                  <a:pt x="581659" y="467233"/>
                </a:cubicBezTo>
                <a:cubicBezTo>
                  <a:pt x="585470" y="475869"/>
                  <a:pt x="587375" y="486791"/>
                  <a:pt x="583564" y="495427"/>
                </a:cubicBezTo>
                <a:cubicBezTo>
                  <a:pt x="572008" y="521589"/>
                  <a:pt x="575817" y="554101"/>
                  <a:pt x="579627" y="571500"/>
                </a:cubicBezTo>
                <a:cubicBezTo>
                  <a:pt x="810767" y="571500"/>
                  <a:pt x="810767" y="571500"/>
                  <a:pt x="810767" y="571500"/>
                </a:cubicBezTo>
                <a:cubicBezTo>
                  <a:pt x="806958" y="506349"/>
                  <a:pt x="795401" y="391160"/>
                  <a:pt x="755014" y="345567"/>
                </a:cubicBezTo>
                <a:cubicBezTo>
                  <a:pt x="745363" y="332486"/>
                  <a:pt x="733805" y="326009"/>
                  <a:pt x="718311" y="326009"/>
                </a:cubicBezTo>
                <a:cubicBezTo>
                  <a:pt x="706754" y="326009"/>
                  <a:pt x="706754" y="326009"/>
                  <a:pt x="706754" y="326009"/>
                </a:cubicBezTo>
                <a:cubicBezTo>
                  <a:pt x="693292" y="326009"/>
                  <a:pt x="683640" y="317246"/>
                  <a:pt x="681735" y="302133"/>
                </a:cubicBezTo>
                <a:cubicBezTo>
                  <a:pt x="679830" y="289052"/>
                  <a:pt x="685672" y="275971"/>
                  <a:pt x="697229" y="271653"/>
                </a:cubicBezTo>
                <a:cubicBezTo>
                  <a:pt x="704850" y="267335"/>
                  <a:pt x="704850" y="267335"/>
                  <a:pt x="704850" y="267335"/>
                </a:cubicBezTo>
                <a:cubicBezTo>
                  <a:pt x="737615" y="247777"/>
                  <a:pt x="758825" y="210820"/>
                  <a:pt x="758825" y="169545"/>
                </a:cubicBezTo>
                <a:cubicBezTo>
                  <a:pt x="758825" y="141224"/>
                  <a:pt x="749172" y="113030"/>
                  <a:pt x="731901" y="91313"/>
                </a:cubicBezTo>
                <a:cubicBezTo>
                  <a:pt x="712596" y="69596"/>
                  <a:pt x="689483" y="58674"/>
                  <a:pt x="662558" y="56515"/>
                </a:cubicBezTo>
                <a:cubicBezTo>
                  <a:pt x="635508" y="56515"/>
                  <a:pt x="612394" y="67437"/>
                  <a:pt x="593216" y="89154"/>
                </a:cubicBezTo>
                <a:cubicBezTo>
                  <a:pt x="573913" y="108712"/>
                  <a:pt x="562355" y="136906"/>
                  <a:pt x="562355" y="165227"/>
                </a:cubicBezTo>
                <a:cubicBezTo>
                  <a:pt x="562355" y="208661"/>
                  <a:pt x="583564" y="249936"/>
                  <a:pt x="620140" y="267335"/>
                </a:cubicBezTo>
                <a:cubicBezTo>
                  <a:pt x="631697" y="273812"/>
                  <a:pt x="637413" y="289052"/>
                  <a:pt x="631697" y="304292"/>
                </a:cubicBezTo>
                <a:cubicBezTo>
                  <a:pt x="629792" y="312928"/>
                  <a:pt x="629792" y="312928"/>
                  <a:pt x="629792" y="312928"/>
                </a:cubicBezTo>
                <a:cubicBezTo>
                  <a:pt x="622045" y="349885"/>
                  <a:pt x="587375" y="415036"/>
                  <a:pt x="514222" y="419354"/>
                </a:cubicBezTo>
                <a:cubicBezTo>
                  <a:pt x="487171" y="421640"/>
                  <a:pt x="467995" y="421640"/>
                  <a:pt x="467995" y="421640"/>
                </a:cubicBezTo>
                <a:cubicBezTo>
                  <a:pt x="452501" y="423799"/>
                  <a:pt x="440944" y="410718"/>
                  <a:pt x="440944" y="395478"/>
                </a:cubicBezTo>
                <a:cubicBezTo>
                  <a:pt x="440944" y="378079"/>
                  <a:pt x="450595" y="365125"/>
                  <a:pt x="466089" y="365125"/>
                </a:cubicBezTo>
                <a:cubicBezTo>
                  <a:pt x="466089" y="365125"/>
                  <a:pt x="483361" y="362966"/>
                  <a:pt x="512317" y="360807"/>
                </a:cubicBezTo>
                <a:cubicBezTo>
                  <a:pt x="552703" y="358521"/>
                  <a:pt x="570102" y="323850"/>
                  <a:pt x="577722" y="308610"/>
                </a:cubicBezTo>
                <a:cubicBezTo>
                  <a:pt x="535432" y="275971"/>
                  <a:pt x="510285" y="221615"/>
                  <a:pt x="512317" y="165227"/>
                </a:cubicBezTo>
                <a:cubicBezTo>
                  <a:pt x="512317" y="119507"/>
                  <a:pt x="527684" y="78232"/>
                  <a:pt x="556514" y="45720"/>
                </a:cubicBezTo>
                <a:cubicBezTo>
                  <a:pt x="585470" y="15240"/>
                  <a:pt x="623951" y="-2158"/>
                  <a:pt x="662558" y="0"/>
                </a:cubicBezTo>
                <a:cubicBezTo>
                  <a:pt x="702945" y="0"/>
                  <a:pt x="739520" y="19558"/>
                  <a:pt x="768477" y="50038"/>
                </a:cubicBezTo>
                <a:cubicBezTo>
                  <a:pt x="795401" y="82550"/>
                  <a:pt x="810767" y="126111"/>
                  <a:pt x="810767" y="171704"/>
                </a:cubicBezTo>
                <a:cubicBezTo>
                  <a:pt x="808863" y="212979"/>
                  <a:pt x="793495" y="254254"/>
                  <a:pt x="768477" y="282575"/>
                </a:cubicBezTo>
                <a:cubicBezTo>
                  <a:pt x="778128" y="289052"/>
                  <a:pt x="785748" y="295529"/>
                  <a:pt x="791590" y="304292"/>
                </a:cubicBezTo>
                <a:cubicBezTo>
                  <a:pt x="824229" y="338963"/>
                  <a:pt x="843533" y="402082"/>
                  <a:pt x="855090" y="486791"/>
                </a:cubicBezTo>
                <a:cubicBezTo>
                  <a:pt x="862838" y="547624"/>
                  <a:pt x="860933" y="599821"/>
                  <a:pt x="860933" y="601980"/>
                </a:cubicBezTo>
                <a:cubicBezTo>
                  <a:pt x="860933" y="617220"/>
                  <a:pt x="849376" y="630174"/>
                  <a:pt x="835786" y="630174"/>
                </a:cubicBezTo>
                <a:cubicBezTo>
                  <a:pt x="560451" y="630174"/>
                  <a:pt x="560451" y="630174"/>
                  <a:pt x="560451" y="630174"/>
                </a:cubicBezTo>
                <a:cubicBezTo>
                  <a:pt x="548894" y="630174"/>
                  <a:pt x="539241" y="623697"/>
                  <a:pt x="535432" y="612775"/>
                </a:cubicBezTo>
                <a:cubicBezTo>
                  <a:pt x="535432" y="610616"/>
                  <a:pt x="518033" y="562864"/>
                  <a:pt x="525779" y="510667"/>
                </a:cubicBezTo>
                <a:cubicBezTo>
                  <a:pt x="437133" y="510667"/>
                  <a:pt x="437133" y="510667"/>
                  <a:pt x="437133" y="510667"/>
                </a:cubicBezTo>
                <a:lnTo>
                  <a:pt x="425577" y="510667"/>
                </a:lnTo>
              </a:path>
            </a:pathLst>
          </a:custGeom>
          <a:solidFill>
            <a:srgbClr val="0095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414720" y="6842169"/>
            <a:ext cx="153888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00" dirty="0">
                <a:solidFill>
                  <a:srgbClr val="626469"/>
                </a:solidFill>
                <a:latin typeface="Times New Roman" pitchFamily="18" charset="0"/>
                <a:cs typeface="Times New Roman" pitchFamily="18" charset="0"/>
              </a:rPr>
              <a:t>27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9768408" y="3301921"/>
            <a:ext cx="1368152" cy="55912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600" b="1" dirty="0" smtClean="0">
                <a:solidFill>
                  <a:schemeClr val="accent5"/>
                </a:solidFill>
                <a:latin typeface="+mj-ea"/>
                <a:ea typeface="+mj-ea"/>
                <a:cs typeface="微软雅黑" pitchFamily="18" charset="0"/>
              </a:rPr>
              <a:t>工业</a:t>
            </a:r>
            <a:r>
              <a:rPr lang="en-US" altLang="zh-CN" sz="1600" b="1" dirty="0" err="1" smtClean="0">
                <a:solidFill>
                  <a:schemeClr val="accent5"/>
                </a:solidFill>
                <a:latin typeface="+mj-ea"/>
                <a:ea typeface="+mj-ea"/>
                <a:cs typeface="微软雅黑" pitchFamily="18" charset="0"/>
              </a:rPr>
              <a:t>大数据</a:t>
            </a:r>
            <a:r>
              <a:rPr lang="zh-CN" altLang="en-US" sz="1600" b="1" dirty="0" smtClean="0">
                <a:solidFill>
                  <a:schemeClr val="accent5"/>
                </a:solidFill>
                <a:latin typeface="+mj-ea"/>
                <a:ea typeface="+mj-ea"/>
                <a:cs typeface="微软雅黑" pitchFamily="18" charset="0"/>
              </a:rPr>
              <a:t>开发应用服务商</a:t>
            </a:r>
            <a:endParaRPr lang="en-US" altLang="zh-CN" sz="1600" b="1" dirty="0">
              <a:solidFill>
                <a:schemeClr val="accent5"/>
              </a:solidFill>
              <a:latin typeface="+mj-ea"/>
              <a:ea typeface="+mj-ea"/>
              <a:cs typeface="微软雅黑" pitchFamily="18" charset="0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9720339" y="5911288"/>
            <a:ext cx="1488229" cy="30264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b="1" dirty="0" smtClean="0">
                <a:solidFill>
                  <a:schemeClr val="accent5"/>
                </a:solidFill>
                <a:latin typeface="+mj-ea"/>
                <a:ea typeface="+mj-ea"/>
                <a:cs typeface="微软雅黑" pitchFamily="18" charset="0"/>
              </a:rPr>
              <a:t>行业智造</a:t>
            </a:r>
            <a:r>
              <a:rPr lang="en-US" altLang="zh-CN" sz="1600" b="1" dirty="0" err="1">
                <a:solidFill>
                  <a:schemeClr val="accent5"/>
                </a:solidFill>
                <a:latin typeface="+mj-ea"/>
                <a:ea typeface="+mj-ea"/>
                <a:cs typeface="微软雅黑" pitchFamily="18" charset="0"/>
              </a:rPr>
              <a:t>服务</a:t>
            </a:r>
            <a:r>
              <a:rPr lang="zh-CN" altLang="en-US" sz="1600" b="1" dirty="0">
                <a:solidFill>
                  <a:schemeClr val="accent5"/>
                </a:solidFill>
                <a:latin typeface="+mj-ea"/>
                <a:ea typeface="+mj-ea"/>
                <a:cs typeface="微软雅黑" pitchFamily="18" charset="0"/>
              </a:rPr>
              <a:t>商</a:t>
            </a:r>
            <a:endParaRPr lang="en-US" altLang="zh-CN" sz="1600" b="1" dirty="0">
              <a:solidFill>
                <a:schemeClr val="accent5"/>
              </a:solidFill>
              <a:latin typeface="+mj-ea"/>
              <a:ea typeface="+mj-ea"/>
              <a:cs typeface="微软雅黑" pitchFamily="18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5858643" y="6438721"/>
            <a:ext cx="885429" cy="30264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b="1" dirty="0">
                <a:solidFill>
                  <a:schemeClr val="accent5"/>
                </a:solidFill>
                <a:latin typeface="+mj-ea"/>
                <a:ea typeface="+mj-ea"/>
                <a:cs typeface="微软雅黑" pitchFamily="18" charset="0"/>
              </a:rPr>
              <a:t>行业专家</a:t>
            </a:r>
            <a:endParaRPr lang="en-US" altLang="zh-CN" sz="1600" b="1" dirty="0">
              <a:solidFill>
                <a:schemeClr val="accent5"/>
              </a:solidFill>
              <a:latin typeface="+mj-ea"/>
              <a:ea typeface="+mj-ea"/>
              <a:cs typeface="微软雅黑" pitchFamily="18" charset="0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1055440" y="3095981"/>
            <a:ext cx="1872208" cy="55912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b="1" dirty="0" err="1">
                <a:solidFill>
                  <a:schemeClr val="accent5"/>
                </a:solidFill>
                <a:latin typeface="+mj-ea"/>
                <a:ea typeface="+mj-ea"/>
                <a:cs typeface="微软雅黑" pitchFamily="18" charset="0"/>
              </a:rPr>
              <a:t>表计厂商</a:t>
            </a:r>
            <a:r>
              <a:rPr lang="en-US" altLang="zh-CN" sz="1600" b="1" dirty="0">
                <a:solidFill>
                  <a:schemeClr val="accent5"/>
                </a:solidFill>
                <a:latin typeface="+mj-ea"/>
                <a:ea typeface="+mj-ea"/>
                <a:cs typeface="微软雅黑" pitchFamily="18" charset="0"/>
              </a:rPr>
              <a:t>、</a:t>
            </a:r>
            <a:r>
              <a:rPr lang="zh-CN" altLang="en-US" sz="1600" b="1" dirty="0">
                <a:solidFill>
                  <a:schemeClr val="accent5"/>
                </a:solidFill>
                <a:latin typeface="+mj-ea"/>
                <a:ea typeface="+mj-ea"/>
                <a:cs typeface="微软雅黑" pitchFamily="18" charset="0"/>
              </a:rPr>
              <a:t>感知联网组件商</a:t>
            </a:r>
            <a:r>
              <a:rPr lang="zh-CN" altLang="en-US" sz="1600" b="1" dirty="0" smtClean="0">
                <a:solidFill>
                  <a:schemeClr val="accent5"/>
                </a:solidFill>
                <a:latin typeface="+mj-ea"/>
                <a:ea typeface="+mj-ea"/>
                <a:cs typeface="微软雅黑" pitchFamily="18" charset="0"/>
              </a:rPr>
              <a:t>、智能设备商</a:t>
            </a:r>
            <a:endParaRPr lang="en-US" altLang="zh-CN" sz="1600" b="1" dirty="0">
              <a:solidFill>
                <a:schemeClr val="accent5"/>
              </a:solidFill>
              <a:latin typeface="+mj-ea"/>
              <a:ea typeface="+mj-ea"/>
              <a:cs typeface="微软雅黑" pitchFamily="18" charset="0"/>
            </a:endParaRPr>
          </a:p>
        </p:txBody>
      </p:sp>
      <p:sp>
        <p:nvSpPr>
          <p:cNvPr id="1026" name="TextBox 1"/>
          <p:cNvSpPr txBox="1"/>
          <p:nvPr/>
        </p:nvSpPr>
        <p:spPr>
          <a:xfrm>
            <a:off x="5983784" y="4804216"/>
            <a:ext cx="184224" cy="71301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zh-CN" altLang="en-US" sz="1200" b="1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行业知识</a:t>
            </a:r>
            <a:endParaRPr lang="en-US" altLang="zh-CN" sz="1200" b="1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7" name="内容占位符 29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943872" y="1412776"/>
            <a:ext cx="2854210" cy="31683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2" name="文本框 51"/>
          <p:cNvSpPr txBox="1"/>
          <p:nvPr/>
        </p:nvSpPr>
        <p:spPr>
          <a:xfrm>
            <a:off x="2855640" y="2111622"/>
            <a:ext cx="1681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平台免费接入</a:t>
            </a:r>
            <a:endParaRPr lang="en-US" altLang="zh-CN" sz="1200" b="1" dirty="0" smtClean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云服务收费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2855640" y="2717303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免费技术支持</a:t>
            </a:r>
            <a:endParaRPr lang="en-US" altLang="zh-CN" sz="1200" b="1" dirty="0" smtClean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专业化定制开发收费</a:t>
            </a:r>
            <a:endParaRPr lang="zh-CN" altLang="en-US" sz="1200" b="1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6384032" y="4804216"/>
            <a:ext cx="184224" cy="71301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价值分享</a:t>
            </a:r>
            <a:endParaRPr lang="en-US" altLang="zh-CN" sz="1200" b="1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TextBox 1"/>
          <p:cNvSpPr txBox="1"/>
          <p:nvPr/>
        </p:nvSpPr>
        <p:spPr>
          <a:xfrm>
            <a:off x="1631504" y="5934665"/>
            <a:ext cx="1008112" cy="30264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b="1" dirty="0" smtClean="0">
                <a:solidFill>
                  <a:schemeClr val="accent5"/>
                </a:solidFill>
                <a:latin typeface="+mj-ea"/>
                <a:ea typeface="+mj-ea"/>
                <a:cs typeface="微软雅黑" pitchFamily="18" charset="0"/>
              </a:rPr>
              <a:t>行业用户</a:t>
            </a:r>
            <a:endParaRPr lang="en-US" altLang="zh-CN" sz="1600" b="1" dirty="0">
              <a:solidFill>
                <a:schemeClr val="accent5"/>
              </a:solidFill>
              <a:latin typeface="+mj-ea"/>
              <a:ea typeface="+mj-ea"/>
              <a:cs typeface="微软雅黑" pitchFamily="18" charset="0"/>
            </a:endParaRPr>
          </a:p>
        </p:txBody>
      </p:sp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6580" y="4340409"/>
            <a:ext cx="1128000" cy="1572363"/>
          </a:xfrm>
          <a:prstGeom prst="rect">
            <a:avLst/>
          </a:prstGeom>
          <a:noFill/>
        </p:spPr>
      </p:pic>
      <p:grpSp>
        <p:nvGrpSpPr>
          <p:cNvPr id="4" name="组合 41"/>
          <p:cNvGrpSpPr/>
          <p:nvPr/>
        </p:nvGrpSpPr>
        <p:grpSpPr>
          <a:xfrm>
            <a:off x="2639616" y="2545576"/>
            <a:ext cx="2088233" cy="199437"/>
            <a:chOff x="2279576" y="2321169"/>
            <a:chExt cx="2520281" cy="199437"/>
          </a:xfrm>
        </p:grpSpPr>
        <p:sp>
          <p:nvSpPr>
            <p:cNvPr id="51" name="虚尾箭头 50"/>
            <p:cNvSpPr/>
            <p:nvPr/>
          </p:nvSpPr>
          <p:spPr bwMode="auto">
            <a:xfrm>
              <a:off x="2298439" y="2321169"/>
              <a:ext cx="2501418" cy="99719"/>
            </a:xfrm>
            <a:prstGeom prst="stripedRightArrow">
              <a:avLst>
                <a:gd name="adj1" fmla="val 50000"/>
                <a:gd name="adj2" fmla="val 93458"/>
              </a:avLst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" name="虚尾箭头 37"/>
            <p:cNvSpPr/>
            <p:nvPr/>
          </p:nvSpPr>
          <p:spPr bwMode="auto">
            <a:xfrm rot="10800000">
              <a:off x="2279576" y="2420887"/>
              <a:ext cx="2501418" cy="99719"/>
            </a:xfrm>
            <a:prstGeom prst="stripedRightArrow">
              <a:avLst>
                <a:gd name="adj1" fmla="val 50000"/>
                <a:gd name="adj2" fmla="val 93458"/>
              </a:avLst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" name="组合 40"/>
          <p:cNvGrpSpPr/>
          <p:nvPr/>
        </p:nvGrpSpPr>
        <p:grpSpPr>
          <a:xfrm>
            <a:off x="2711624" y="4540733"/>
            <a:ext cx="2088232" cy="199437"/>
            <a:chOff x="2711624" y="3979284"/>
            <a:chExt cx="2520281" cy="199437"/>
          </a:xfrm>
        </p:grpSpPr>
        <p:sp>
          <p:nvSpPr>
            <p:cNvPr id="39" name="虚尾箭头 38"/>
            <p:cNvSpPr/>
            <p:nvPr/>
          </p:nvSpPr>
          <p:spPr bwMode="auto">
            <a:xfrm rot="20664706">
              <a:off x="2730487" y="3979284"/>
              <a:ext cx="2501418" cy="99719"/>
            </a:xfrm>
            <a:prstGeom prst="stripedRightArrow">
              <a:avLst>
                <a:gd name="adj1" fmla="val 50000"/>
                <a:gd name="adj2" fmla="val 93458"/>
              </a:avLst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40" name="虚尾箭头 39"/>
            <p:cNvSpPr/>
            <p:nvPr/>
          </p:nvSpPr>
          <p:spPr bwMode="auto">
            <a:xfrm rot="9864706">
              <a:off x="2711624" y="4079002"/>
              <a:ext cx="2501418" cy="99719"/>
            </a:xfrm>
            <a:prstGeom prst="stripedRightArrow">
              <a:avLst>
                <a:gd name="adj1" fmla="val 50000"/>
                <a:gd name="adj2" fmla="val 93458"/>
              </a:avLst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/>
            </a:p>
          </p:txBody>
        </p:sp>
      </p:grpSp>
      <p:sp>
        <p:nvSpPr>
          <p:cNvPr id="43" name="文本框 51"/>
          <p:cNvSpPr txBox="1"/>
          <p:nvPr/>
        </p:nvSpPr>
        <p:spPr>
          <a:xfrm rot="20629956">
            <a:off x="2786887" y="4106584"/>
            <a:ext cx="1681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平台免费接入</a:t>
            </a:r>
            <a:endParaRPr lang="en-US" altLang="zh-CN" sz="1200" b="1" dirty="0" smtClean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云服务收费</a:t>
            </a:r>
          </a:p>
        </p:txBody>
      </p:sp>
      <p:sp>
        <p:nvSpPr>
          <p:cNvPr id="59" name="文本框 52"/>
          <p:cNvSpPr txBox="1"/>
          <p:nvPr/>
        </p:nvSpPr>
        <p:spPr>
          <a:xfrm rot="20678055">
            <a:off x="2971893" y="4665232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免费技术支持</a:t>
            </a:r>
            <a:endParaRPr lang="en-US" altLang="zh-CN" sz="1200" b="1" dirty="0" smtClean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专业化定制开发收费</a:t>
            </a:r>
            <a:endParaRPr lang="zh-CN" altLang="en-US" sz="1200" b="1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63"/>
          <p:cNvGrpSpPr/>
          <p:nvPr/>
        </p:nvGrpSpPr>
        <p:grpSpPr>
          <a:xfrm rot="16200000">
            <a:off x="5807072" y="5100874"/>
            <a:ext cx="921310" cy="199437"/>
            <a:chOff x="2279576" y="2321169"/>
            <a:chExt cx="2520281" cy="199437"/>
          </a:xfrm>
        </p:grpSpPr>
        <p:sp>
          <p:nvSpPr>
            <p:cNvPr id="65" name="虚尾箭头 64"/>
            <p:cNvSpPr/>
            <p:nvPr/>
          </p:nvSpPr>
          <p:spPr bwMode="auto">
            <a:xfrm>
              <a:off x="2298439" y="2321169"/>
              <a:ext cx="2501418" cy="99719"/>
            </a:xfrm>
            <a:prstGeom prst="stripedRightArrow">
              <a:avLst>
                <a:gd name="adj1" fmla="val 50000"/>
                <a:gd name="adj2" fmla="val 93458"/>
              </a:avLst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66" name="虚尾箭头 65"/>
            <p:cNvSpPr/>
            <p:nvPr/>
          </p:nvSpPr>
          <p:spPr bwMode="auto">
            <a:xfrm rot="10800000">
              <a:off x="2279576" y="2420887"/>
              <a:ext cx="2501418" cy="99719"/>
            </a:xfrm>
            <a:prstGeom prst="stripedRightArrow">
              <a:avLst>
                <a:gd name="adj1" fmla="val 50000"/>
                <a:gd name="adj2" fmla="val 93458"/>
              </a:avLst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" name="组合 66"/>
          <p:cNvGrpSpPr/>
          <p:nvPr/>
        </p:nvGrpSpPr>
        <p:grpSpPr>
          <a:xfrm rot="2545995">
            <a:off x="7906015" y="4717457"/>
            <a:ext cx="2088232" cy="199437"/>
            <a:chOff x="2711624" y="3979284"/>
            <a:chExt cx="2520281" cy="199437"/>
          </a:xfrm>
        </p:grpSpPr>
        <p:sp>
          <p:nvSpPr>
            <p:cNvPr id="68" name="虚尾箭头 67"/>
            <p:cNvSpPr/>
            <p:nvPr/>
          </p:nvSpPr>
          <p:spPr bwMode="auto">
            <a:xfrm rot="20664706">
              <a:off x="2730487" y="3979284"/>
              <a:ext cx="2501418" cy="99719"/>
            </a:xfrm>
            <a:prstGeom prst="stripedRightArrow">
              <a:avLst>
                <a:gd name="adj1" fmla="val 50000"/>
                <a:gd name="adj2" fmla="val 93458"/>
              </a:avLst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69" name="虚尾箭头 68"/>
            <p:cNvSpPr/>
            <p:nvPr/>
          </p:nvSpPr>
          <p:spPr bwMode="auto">
            <a:xfrm rot="9864706">
              <a:off x="2711624" y="4079002"/>
              <a:ext cx="2501418" cy="99719"/>
            </a:xfrm>
            <a:prstGeom prst="stripedRightArrow">
              <a:avLst>
                <a:gd name="adj1" fmla="val 50000"/>
                <a:gd name="adj2" fmla="val 93458"/>
              </a:avLst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/>
            </a:p>
          </p:txBody>
        </p:sp>
      </p:grpSp>
      <p:sp>
        <p:nvSpPr>
          <p:cNvPr id="70" name="文本框 51"/>
          <p:cNvSpPr txBox="1"/>
          <p:nvPr/>
        </p:nvSpPr>
        <p:spPr>
          <a:xfrm rot="1609773">
            <a:off x="7904318" y="4837051"/>
            <a:ext cx="1681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平台免费接入</a:t>
            </a:r>
            <a:endParaRPr lang="en-US" altLang="zh-CN" sz="1200" b="1" dirty="0" smtClean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云服务收费</a:t>
            </a:r>
          </a:p>
        </p:txBody>
      </p:sp>
      <p:sp>
        <p:nvSpPr>
          <p:cNvPr id="71" name="文本框 52"/>
          <p:cNvSpPr txBox="1"/>
          <p:nvPr/>
        </p:nvSpPr>
        <p:spPr>
          <a:xfrm rot="1628564">
            <a:off x="8159920" y="4478610"/>
            <a:ext cx="2354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免费技术支持</a:t>
            </a:r>
            <a:endParaRPr lang="en-US" altLang="zh-CN" sz="1200" b="1" dirty="0" smtClean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面向行业的联合开发收费</a:t>
            </a:r>
            <a:endParaRPr lang="zh-CN" altLang="en-US" sz="1200" b="1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文本框 51"/>
          <p:cNvSpPr txBox="1"/>
          <p:nvPr/>
        </p:nvSpPr>
        <p:spPr>
          <a:xfrm>
            <a:off x="8328248" y="2653849"/>
            <a:ext cx="1681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平台接入收费</a:t>
            </a:r>
            <a:endParaRPr lang="en-US" altLang="zh-CN" sz="1200" b="1" dirty="0" smtClean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云服务收费</a:t>
            </a:r>
          </a:p>
        </p:txBody>
      </p:sp>
      <p:sp>
        <p:nvSpPr>
          <p:cNvPr id="73" name="文本框 52"/>
          <p:cNvSpPr txBox="1"/>
          <p:nvPr/>
        </p:nvSpPr>
        <p:spPr>
          <a:xfrm>
            <a:off x="8328248" y="207778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技术支持收费</a:t>
            </a:r>
            <a:endParaRPr lang="en-US" altLang="zh-CN" sz="1200" b="1" dirty="0" smtClean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专业化定制开发收费</a:t>
            </a:r>
            <a:endParaRPr lang="zh-CN" altLang="en-US" sz="1200" b="1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73"/>
          <p:cNvGrpSpPr/>
          <p:nvPr/>
        </p:nvGrpSpPr>
        <p:grpSpPr>
          <a:xfrm rot="10800000">
            <a:off x="8040215" y="2482122"/>
            <a:ext cx="1944217" cy="199437"/>
            <a:chOff x="2279576" y="2321169"/>
            <a:chExt cx="2520281" cy="199437"/>
          </a:xfrm>
        </p:grpSpPr>
        <p:sp>
          <p:nvSpPr>
            <p:cNvPr id="75" name="虚尾箭头 74"/>
            <p:cNvSpPr/>
            <p:nvPr/>
          </p:nvSpPr>
          <p:spPr bwMode="auto">
            <a:xfrm>
              <a:off x="2298439" y="2321169"/>
              <a:ext cx="2501418" cy="99719"/>
            </a:xfrm>
            <a:prstGeom prst="stripedRightArrow">
              <a:avLst>
                <a:gd name="adj1" fmla="val 50000"/>
                <a:gd name="adj2" fmla="val 93458"/>
              </a:avLst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76" name="虚尾箭头 75"/>
            <p:cNvSpPr/>
            <p:nvPr/>
          </p:nvSpPr>
          <p:spPr bwMode="auto">
            <a:xfrm rot="10800000">
              <a:off x="2279576" y="2420887"/>
              <a:ext cx="2501418" cy="99719"/>
            </a:xfrm>
            <a:prstGeom prst="stripedRightArrow">
              <a:avLst>
                <a:gd name="adj1" fmla="val 50000"/>
                <a:gd name="adj2" fmla="val 93458"/>
              </a:avLst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/>
            </a:p>
          </p:txBody>
        </p:sp>
      </p:grpSp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1127448" y="476672"/>
            <a:ext cx="7419097" cy="570943"/>
          </a:xfrm>
        </p:spPr>
        <p:txBody>
          <a:bodyPr>
            <a:norm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</a:rPr>
              <a:t>聚合赋能  工业智造</a:t>
            </a:r>
            <a:endParaRPr lang="zh-CN" altLang="en-US" sz="3200" b="1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426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内容占位符 29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96211" y="1736439"/>
            <a:ext cx="3567763" cy="39604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1127448" y="476672"/>
            <a:ext cx="7419097" cy="570943"/>
          </a:xfrm>
        </p:spPr>
        <p:txBody>
          <a:bodyPr>
            <a:norm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</a:rPr>
              <a:t>聚合赋能  工业智造</a:t>
            </a:r>
            <a:endParaRPr lang="zh-CN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71682" name="AutoShape 2" descr="data:image/jpeg;base64,/9j/4AAQSkZJRgABAQEAlgCWAAD/4TIraHR0cDovL25zLmFkb2JlLmNvbS94YXAvMS4wLwA8P3hwYWNrZXQgYmVnaW49Iu+7vyIgaWQ9Ilc1TTBNcENlaGlIenJlU3pOVGN6a2M5ZCI/Pgo8eDp4bXBtZXRhIHhtbG5zOng9ImFkb2JlOm5zOm1ldGEvIiB4OnhtcHRrPSJBZG9iZSBYTVAgQ29yZSA1LjAtYzA2MCA2MS4xMzQ3NzcsIDIwMTAvMDIvMTItMTc6MzI6MDAgICAgICAgICI+CiAgIDxyZGY6UkRGIHhtbG5zOnJkZj0iaHR0cDovL3d3dy53My5vcmcvMTk5OS8wMi8yMi1yZGYtc3ludGF4LW5zIyI+CiAgICAgIDxyZGY6RGVzY3JpcHRpb24gcmRmOmFib3V0PSIiCiAgICAgICAgICAgIHhtbG5zOnhtcD0iaHR0cDovL25zLmFkb2JlLmNvbS94YXAvMS4wLyI+CiAgICAgICAgIDx4bXA6Q3JlYXRvclRvb2w+QWRvYmUgRmlyZXdvcmtzIENTNSAxMS4wLjAuNDg0IFdpbmRvd3M8L3htcDpDcmVhdG9yVG9vbD4KICAgICAgICAgPHhtcDpDcmVhdGVEYXRlPjIwMTctMTAtMDZUMTg6NDc6NDdaPC94bXA6Q3JlYXRlRGF0ZT4KICAgICAgICAgPHhtcDpNb2RpZnlEYXRlPjIwMTgtMDEtMDFUMTk6MDY6NDdaPC94bXA6TW9kaWZ5RGF0ZT4KICAgICAgPC9yZGY6RGVzY3JpcHRpb24+CiAgICAgIDxyZGY6RGVzY3JpcHRpb24gcmRmOmFib3V0PSIiCiAgICAgICAgICAgIHhtbG5zOmRjPSJodHRwOi8vcHVybC5vcmcvZGMvZWxlbWVudHMvMS4xLyI+CiAgICAgICAgIDxkYzpmb3JtYXQ+aW1hZ2UvanBlZzwvZGM6Zm9ybWF0PgogICAgICA8L3JkZjpEZXNjcmlwdGlvbj4KICAgPC9yZGY6UkRGPgo8L3g6eG1wbWV0YT4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KPD94cGFja2V0IGVuZD0idyI/Pv/bAEMADwoKCwsLDwwMDxYPDQ8WGRMPDxMZHhcXFxcXHh4XGhoaGhceHSIjJCMiHSwsLy8sLDs6Ojo7Ozs7Ozs7Ozs7O//bAEMBEA8PERIRFhISFhcSFBIXHRgYGBgdJx0dHR0dJy4kICAgICQuKi0nJyctKjMzLi4zMzs7Ojs7Ozs7Ozs7Ozs7O//AABEIAMgB2gMBEQACEQEDEQH/xAAbAAEAAgMBAQAAAAAAAAAAAAAABQYBBAcCA//EAEEQAAEDAgIECgkDBAEEAwAAAAABAgMEBQYREhYhMRMVNUFRUlNxcpEUIiMyNEJUYbEzYoFDc6Hh8CREgsGSstH/xAAZAQEAAwEBAAAAAAAAAAAAAAAAAwQFAgH/xAAvEQEAAgECBAYCAgICAwEAAAAAAQIDBBEUITEyEjNBUWFxE1IikUKBI6FisfDB/9oADAMBAAIRAxEAPwDo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qiJmu5APMcscrdONyOb0oJjbq8iYno9B6AAAAABh72RtVz10WpvVQTOzW41t/1MfmdeC3tLj8tP2g42t/1MfmPx39pPy0/aH2hqIZ26UL0e3pQ8mJjrydRMT05voePQAAAw97I2q566LU3qo6kzt1Gva9qOaubV3KgGQAAABhzmtRXOXJE3qBrcbW/6mPzOvBf2lx+Sn7Q+kFbS1Cq2GVsipvRq5nk1mOsbPYtWek7vseOgAAAAAAAAAAAAAAAAAAAAAAAAAAAAAAAAAAAAAAAfGr+Gm8Dvwe16x9ubds/TmtvvFdQPzhkXQRy+zXdvNO+KturLjJanRbrVjGlqso6r2Uy+RTyaeY5xzXMWqieVuUrA1zXppMVHJ0oV+i09ARNwxNbbdOtPUOckidCZklcN7xvCK2elZ2lra62frO8jvhsnw44qnya7WbrO8hw2Q4qny1bniy01VHJAxzlc9Mk2HdMF62iZcZNRSazHPmpeimf2z2F1Q3NBD15us+GsQW610boahVRyrnsTMp58VrW3hc0+atK7Tul9dbN1n+RFwuT4T8VT5ZTGtmVctNyfwOGyHE4/lL0lZT1kaSwPRzVIbVmvVNW0WjeJfc8dI7EPJNT4STD5kIs/lW+lFtt/r7eqK1/CM7N24vXw1v8SzqZ706LfacV0VflHIvBT9C7vMqZNPavPrC9j1NbdeUpvNFTNFzTpIFgAhqrFlrpJnQSudpt2LkhNXT3tXdBOopE7ezUrMX2iamkia52k9qomw6rp7xaHF9TSazHNR9Fua7OdTQZ0ymcLXSktNRNLVZoj25Ny2kGfHa8RssafLFZ5+yy67WbrO8itw2T4W+Jp8pWhuEFdB6RAucf3IbUms7SmreLxvCNmxhaYJXRPc7SbsXYSRp7zG6KdTSJ9XjXaz9Z3kdcNk+HnFY/k12s/Wd5HnDZPg4rH8mutm6zv/iOGyfBxVPlK0Nwpq+Lhad+knRzkV6WpPNLTJW/RsnLt4nnip4nSyu0WNTNVU9iJmdoeWnwxvKl3TGlRM90dG3Ri+WTnLlNNHWVDJqrbzFeUIh17uqr8W8n/Fj/AFhB+bJ7yxxzdfq3j8VPaD81/eTjq6/VvH4qfrB+a/7ScdXX6t4/FT9YPzX/AGk46uv1bx+On6wfmv7ycdXX6t4/HT9YPzX95OOrr9W8fjp+sH5r+8nHV1+rePx0/WD81/eTjq6/VvH46frB+bJ7y9xX66xu0vSXO+ynk46frD382T9pWSyYxbO9KeuRI3Lsa/mXvK2TTbc6reLU78rf2tCZLtT+CqtsgAAAAAAAAAAAAAAfGr+Gm8Dvwex3Q5v2z9OUJz96msxp6sh4lLViOttrkbnwkPZqRZMNb/afFmtT15ey82m7091h4SFfWb77ehShkxzSebRxZYyRv6qbjDlV/chd0/ZChqvMQhOrbssjV66LEzcN9nsby2OLa3sV8jnxw68Fvk4ureyXyHjr7ngt7ScW1vZL5Dx1n1Px29pOLa3sl8h+Sp+O3tLXcx0blY9NFydJ05YPXiWwzcpKK4MZn7OVdFWkGenirPwn0+Sa2j5dGM5qo7EPJNT4STD3wiz+Xb6c0Q02Sfkbf7E1aMU1lAqMl9tBu0eggyYIv05SsYtRNOU84Xi33CC4QNngXNq7/spRvSaTtLQpeLxvCi3ygqn3GVzIlVFVduRfx2jwRzZuWk+OeSPdbqtqZuiXJOfIk8dZ9UfgtHpLXOnD6QwTTqqRN01TeeTMQ9isy+jrbW5L7FfI88dXf47fK94aikitTWPbk7JdhQzzvdo4ImMfNTrlbqx1dM5sSqiquWwuUvXwwo5KW8U8p6tbiyt7FfI78dUf47+0nFtb2S+Q8dT8dvaWu5jmuVj0yVN519OZ5JXC9ZLTXWKNi+rOui5CHPG9Jn2T6e0xeNnRjOaik40ujpJm0LHZRN/UTpUvabHER4pUNVknfwx6KyWVIAyiZqjU3qOj3qstLgiSeFky1Ggr0z0SrbVbW22W66SZrvvD66gv+q/55HnFf+Lrg/mDUF/1X+P9Di/g4P5g1Bf9V/j/AEOL+Dg/mDUF/wBV/j/Q4v4OD+YNQX/Vf4/0OL+Dg/mDUJ/1f+P9Di/g4P5g1Bf9V/zyHF/Bwc+8NG74UltlN6Tw3CNb732O8eeLz4dkeXTzSvijmn8I3R9bRJFMucsX/wBeYr6inhnePVZ01/FXaee3JYCBZAAAAAAAAAAAAAAYdlornu5wIC4YWt1xa6amyZIu5zfdLFM9qdeatfT0vzryVS42Cvtzl028IztG7i3TLS3r/pSyYbU9EdnnuJEMrhgH9Kp8RT1fWGho/VFYw5Vd3ITaeP8AjhBqvMQhMrJHD6Z3OFMs9qEeby5TYPMh0ng2dVDM3lq7QcGzqoN3pwbOqg3k2ODZ1UG8ii40jY2uYrWo3PfkX9NP8WbqtvGr5YVWzbOUKb+405v2z9JMfdH3DqRlNh4mWJI14bLg/mz3CPh5O23NX7jg+jrG8NRrwcjtufylmmomvK3NVvpa2515KpcLPW25ypMxdBP6nMW6ZK26KeTFavWGlns2EiJe8FJlbdnSZ+p7mlpe3/aUluVsierZZo2vTeikMUyT0iU03xxPOYa1fc7U6kla2eNXK1ckO60v4o5S4vkxzWecOc8696mky56rBg2ppqaqqHVL2sarU0dIr6mLTWNlrS2rEz4uXJcYa231DtGGSN7uhClNbx1iYXotSekxLZXJrVyTLJDl2pddi+5QVUkUbY9Bq5JmhdrpqzWJ3ln31V4mY5PdrxZcKutip5WR6Ei5LsGTT1ikzG73Hqb2tETtzXHg2dVCluv7Q5le+VanLZ6xqYuyGRm75+3qwcs0niPM3l2e4PMj7dNMxrOZX5c7xV/Z5qYvLr9MjP5lvtoHaIA9xfqs7zyXterqNB8JF4UMu/dLZp2w2Dl0AAAAAAAh8V8jzE2n8yEGp8qVfwE5fTJ05tBCfVdsfavpO6fpeCkvgAAAAAAAAAAAAAPjV/CzeB34Pa9Yc27Z+nNrfea+3v0opFc1HLmxd28074q2jmy65bUnkttsxZRV6JT1aaEjt6L7pTvp7V515rlNTS3K3J4u2EqasRaihVGSLuRPcU9pqLV5WeZNNW3OjGDKSoo/Soahitcjt/Mo1F4t4dnumrNfFEoTGHKru5CfTditqo/5EITqz1HI+J2lG7Rcm5UHxMPYnbnDa46uf1T/ADOPx0/WHf5cn7Scc3L6p/mPx0/WD8uT9pOOrl9U/wAx+On6wflyftKw4Okr6yd9RNM58TPV0V3ZlbURWsbbc1rS+ObbzO8NTG3xrCTTdrjV96ulhUbNs5Qpv7jTm/bP0kx90fcOpmU2EbiHPimp8JJh8yEWfy7KPbcQXC3rm1/CM6jtxevhrb4Z1M96dFst2I7ddWJBUojXrva/3SpbDenOF2memTlb/to3jBzJEdUW9fWXboLu/gkx6j0ujy6bfnT+m9hGGWnoFimarXou5SPUTE23hLpomKzE8uao4ganGc2znUuYuyFHN3yjtFOZCXkie9CTqOOdzwsOYqe+1cvue9TmzFLJTv4SF2i5u1FQ8naevN7EzEuk2atdW2yOV/v6Pr95m5a+G7VxW8WOJc/unx83ev5NGnbXZmZO6ft9LCqJdadVXL1t5zl8uXuHzK/bpKzRddPMzNpa28OaXvbdKhUXNFdvNTH2Qyc0/wA5+3qwcs0fiPM3l2e4PMj7dNMxrOY33lis8ZqYvLr9MjP32+5aJ2iAHP0Zc4E1T4vudPC2FrWq1uzNd5BOnrM7ys11N4jZ9ddrp1GHnDY/l1xd/g12unUYOGocXf4Ndrp1GDhqHF3+DXa6dRg4ahxd/g12unUYOGocXf4Ndrp1GDhqHF3+DXa6dRg4ahxeT4alxxHX3KLgZsms50TnO64a0neEd89rxtKQwJ8dUeBCPV9sJdH3T9LwUWgAAAAAAAAAAAAAA+NX8NN4Hfg9r3R9ubds/TlCb15tq/k1ohj2ZUOUrasR1ttciZ8LB2akWTDW/wASnx57U5b7wvFpu9NdYuEg95v6jehShkxzSebRx5IvG8KbjDlV3chd03YoarzEITqzbtdK2rrGQPXJrl3nOS3hrukx1i1tlu1KouupT4my7wlfc1Kouuo4mz3hKGpVF11HE2ecJRLWu1wWyFYodyrmqkN7zed5WMeOKRtCpY2+Nj7i3pu1R1fcrpZVGzbeUKb+405v22+kmPvj7dTMpsI3EPJNTsz9XcSYuV4RZ/Kt9Oap/wAQ0+rIPuHqatGKaygVGTLw0O7JeZCDJgi3TlKxi1Nq8p5wvFvr4LhTpUQLm1fyUb0mltpaFLxeN4c+v/Kcvepo4uyGZm75fC2NR9dC1yZorkOr9suMW3ij7dJS30eSeybu6DM8dvdreCvsrmNqaCGjhWJiNXT5izprTNpVdXWIrG0Kcu4uqDoWFuSG9ymdn8xqafylJuvx83iUvY+yGfk75+2qjlaubVyVDpHHV9fTantV8zzavs68VnyVyuXSdtVd6iI/p5M7t6wcs0niOM3l2S4PMj7dNMxrOZXprnXmraies6TJqGni8uPpk5vMn7lvw4NuL42vfk1V+UjnU03SRpbzD6ak13WQcTV7wl2NSa7rIecTU4S6Oulp4scjJZM5F+VCXHk8f0hyY/Bynq16Kgqq9/B00auXp5jq1606y5pjtfpG6YZgu4KnrKiL0EPE0TxpLvWpVd1kPOKq94S5qVXdZD3ianCXNSq7rIOJqcJc1Krusg4mpwlzUqu6yDianCXNSq7rIecTU4S6Xw1h+otVTLLKuaPbkhDnyxeOSfBhtS3NYyutAAAAAAAAAAAAAAMZIqZLtRQIK54RoatHPg9lMvzcxPTUWr15wrX0tZ6cpVK42Gutyu02K6NP6ibi5TLW/wBqOTDanXp7o5FzJf8AtEuGAcuBqfEUtX6NDR9LIrGHKru5CXTdiDVeYhCdWbdsqmUVWyd6aTWqcXr4qpMdvDaJ9lr15ouycVOFt7wu8ZX2k15o+yeOFt7wcZT2lnXmj7Jw4W3vBxlPaWNeKPsnDhJ94OMp7Srd9u3GtTwrW6DE91FLWKngqqZsn5Lbo3mJJQ+ratbVdcKZE2rwiKcZeVJ+kmLnePt1Iy2w8vY2RqscmbV3oN3kxExsr1zwbSVGb6X2MvP0FmmpmO7mrZNLE9vJU7haK23OXh2LodpzKW65K26SpXxWp1hpbztEvuC+Sk7zP1Pe1NL5f+1Tv/KcvepcxdkKObvlowyvhkSWNcnt2odzETHNFWducJXW29dq3yIuHx+yfisnu1a+9V9yY2OrejmtXNuXSd0xVp0cXzWv1loLuU7ROhYW5Ib3KZ+fzGpp/KUm6/HzeJfyXsfbDPyd0/b1Z6eKqr4YZkzY5clQ8yTMVmYMURa8RK7apWbsf8lHiMnu0eGx+yjXWGOnuE0EWyNi7EL2OZmu7Oy1itpfWwcs0niPMvl2+nWDvr9ummY1lBbwetk3C+7wnP0l+fIjb2Z3L83P9pX5NxQaIBH3y5pbKJ03zrsZ3kmKnjvsizZPBXf19FEt1DV32uXScq6S5yyLuQvXvXFXkz61tlt/+ug2+3U1ugbDA3JE3rzqZ97zad5adKRSNobJy6ZAAAAAAAAAAAAAAAAAAAAAAAAAHl7GvbovTSavMo32OquXnB8NTpTUXs5ur8pZx6iY7lTLpotzry+HnBdLPSJVRTsVjkdvXcvcNTaLbbGlrNfFuhcYcqu7kJ9P2K+q8xCE6s9xxPmcjI00nLuRBPKHsRM9G3xJcvp3eRHGSv7Q7/Dk/WWOJLl9O7yPfyV/aD8V/wBZOJbl9O7yH5ae8H4r/rLHEtx+nd5Hn5K+5+K/6yzxLcvp3eQnLj9z8OT9WUsdzVU/6d3ke/lp7w9/Dk/VaMNYYfRSel1mSy/I3oKmfP4uVei5g0/h52WYrLYAA8SwxTN0JWo9vQoiZjo8mInqq16wa1yOmoFyftVzF/8ARbxan0sqZdL60/pIYRhlgt2hM1WORy7FI9RMTf3SaaJ8HPlzVC/8pzd6lzF2Qo5++WpRwek1DIV+ZUQ7tO1Zn2R1jeYj3WzUWly/VcU+Kt7L/CR7orEWHYbRTxSxvVyvdormTYc03mYQZsMY4ifdAruLCs6FhbkhvcpnZ/Maen8pSLp8fN4l/Jep2wzsndP2++HuVYPEc5ey306wd9ft0szGu5jfOVanxGpi7IZGbvn7Zw/yzSeI8y9lvp7g76/bppmNZzK9uVt6q3NXJUkzRTTx+XX6ZOblkn7lvRY0usUbY9FjtHZmu84nTUmfVJGrvt6f0968XXs4zzhafL3i7/H9NC63usvGgyZETL3Wt6SSmOuPoiyZrZNt11w1bW0NvZsylkTSkKOa/ivPw0MGPwUj3lv1tZDRU76iZcmMTPvI61m07QkvaKxvKnTY5rVkXgYmcH8ue8uxpa7eu6jOrvvy2iHjXm59lGOFp7y84y/wa83Psoz3hae8nGX+DXi59lGecLT3k4u/wa8XPs4z3hafJxl/g14ufZxnnC095OMv8GvFz7OM94WnvJxl/hL4axDWXWplhqGta1jc00SHPhikbwnwZ7ZJ57dFkKy0AAAAAAAAAAAAAAAAAGPwBpUF1hrp544dqQO0XOO7UmsRM+qOuSLWmI9FMxhyq7uQu6by1DVeZKEJ1Z9qSrdSTtnZ7zdxzesWjm7paazvCc14uHZtIOFqscZb4blpxm+aqSGtajWP2Nf0HGTTbRvVJj1W8/y9VtRUcmaLmi7lKi68vkZGxz3rkxu1VURzJnaN5U+vxvMlQ5tJGiwt2I5ecuU03L+ShfVzv/Ho+Gu9w7Np1wtXPF3+G7ZsQ3S61SRNjTQbtkdzZHGXFSkfKTFmyXttty9VtKi6AAAHl72xtV7lya1M1UeuxPLm1Lbco7i18kKezaujn0nd6TWdpR0vF+cKDiDlOXvUv4uyGZm77fbVopkp6mOZ25qopJeN4mHFJ2tErimNqDYmSlLhrNDi6+yHxLf6a7U8UcHvMdmpNhw2pO6DUZ4vEK8u5SwqOg4X5HTuUz8/mNTT+UpFx21sy/uX8l6nbDOyd8/bxSVT6Sds7Nqs2ns1i0TDylvDbf2Ta42r1/poV40sLPFW+EHVTuqp31D9jnlisbRsrWtvLaw/yzSeI4zeXb6SYO+v26aZjWcxvvLFZ4zUxeXX6ZGfvt9y0TtEAbdpp/SLhAzociqcZJ2rKTFG9o+3UETJERDLbCm44rVfJHStXLQ2uTpLmlp1soau/OKqsW+qk+1HRz10yU9O3Sepze8VjeXVKTadoTrcEVmSKr0RedCDiarMaS3qzqRV9dBxVXvCW9zUir66Diq+xwlmpWYSudM1ZGtR7G7Vy3nVdRSXFtLePlD7dqKmSpvz3k/0r9JWPAnx1R4EKuq7I+1vR98/S8FJoAAAAAAAAAAAAAAAAABU8T4l0M6Gid6y7JJE5vsWsGH/ACt/SlqM/Lw0/wBmAv0qnp0j3VekPdH/AJIrGHKru5CXTeWr6rzEITq7bttIlbVNgVctLYi9Bze3hjdJjr4rbMXK3T22pWnm/wDF/WPKXi0bmTHNLbS1SRGtWGsTpGnole71U9yVfwU82Df+VV3BqNv426NXEuI31znUtMujTN3r1zrDh8P8p6uM+fx/xjor5ZlVfejo5q6obTwJmq716Dy1orG8u6Um07Q6NZ7VDa6ZsMaet87ulTMyZJvbdq48cUrs3zhIAMwCqiJmuxE3qBSMUYk9JV1FSL7LdI9PmL2DD4f5W6s/UZ9/416f+0tgrkz+SHU96bS9n+0DerLc56+WSOnVzFXYpPjy1isRvsr5cV5vMxDQfYrrG1XvplRqb1Jfy0nluinDeOe0tE7RvvSUNVWuVlLHwjm7XIhza1a9Z2dVpNuUc2yuH7vl8Mpz+anu7/Df2ldMP009LauDnboPRF2FLNMTfeF/BExj58lCr/i5fEv5L9O2GZfnaftmgpHVtSyna7RV65aQvbwxu9x18Voj3WBcBT/VJkVuKj9Vvg594V2splpKmSnVdJY1y0izWfFG/uqXr4ZmPZs2Dlik8Rzm8uzvB5kfbppmNZzG+8sVnjNTF5dfpkZ++33LRO0QBL4VyW7Mz6CHUdixpu+HRTOajnmLs+OZM92SGhp+yGXqfNlDE/qrrHghYkrnIv6mj6vcVtTv4fhb0m3j+dl5KDRD0AB4KPjK1Npp21kKZJL76JzF/TZN42n0Z+qxRE7x6mA/jqjwIeartj7NH3T9LwUmgAAAAAAAAAAAAAAwAVUTNV3JvAqmJMUo3SoqB2bt0kvR9kLeHB/lZS1Go/xr/aoZ55qu1V3qXNlBb8A/o1PiKer6wv6P/JFYw5Vd3IS6fy0Gq81CE6ukcP8AKcXehHl545S4fMheL5Zo7rTK3dM1PZuKOLJNJ+GlmxRevy53U08tLM6GVui9vSaNZi0bwyprNeUvllmdOQ8H2paWesmbBC3N6nlrRWN5dUrNp2h0Kx2SG1QIiJnM733mblyzefhqYcUUj5ShGmAAHl72sar3rk1N6qPomVLxLidahXUdEuUabHyJz9xdw4duduvoz8+o8X8a9FZ6fuWlNe8FcmfyUNV3tPS9n+06s8TdivRFK+0rG8Na41EK0U2T09xTukT4ocZJjwTz9HMOde9TUZE9VkwM9rKyp0ly9RN5W1XSPtb0c85+lz9Jg7RCltK/4oZe5ronq1c00VPI6jltZ8VL4l/JrR21Y1+6ftvYabndIvspHm7JS6fzIdIUzWq5jfOVanxGpi7YZGbvn7ZsHLNJ4jzL5dnuDzI+3TTMazmN95YrPGamLy6/TIz99vuWidogDestR6PcYXdLkQjyxvSUmGdrx9unGY2FMxvQK2SOsamx2x69Bd01+XhUNXTn4vdVi1upPpDNLTyJLE5WvbzoeWrE/wAZdVt4eiXbjG8Im9mz7EPD0TxqskeprleOlnkOGx/L3isnv/0LjO882h5Dh8ZxV/Wf+lqw5eH3WldJKiJIxcnZFTNjilvtbwZZvXefQxXGj7PO7La1M0PdPP8AyR8mojfHPwruAvjZ/wC2hY1fbH2r6Tvn6Xkor4AAAAAAAAAAAAADy97WMc93utTNf4EEz6qLfMVyV2cFH7ODdp868xexYPDzt1Z2bUTblHKFf6f8lpVNu5EzXmQ8F8wfbJ6Gke+fYsy6TW8+RQ1N4tbaPRpaWlq13nlur2MOVXdyFjTdipqvNQhOrpHD/KcPehHl5UlNg8yHSzMayGxBYI7rCr2erUs913T9lJsWWaTt6Sgz4fyRvHdDn80MkEjopW6L2bFQ0KzvHJmWrMTtLweuU1hi9QWydWzsTRk/q87SDPim8cp6LOnyxSefqv8AHIyViSRrpNdtRUM+YmOUtKNp5w9h6AfKqqY6WB88uxjEzcexEzO0ery1orG8+ihXzEtRcnLFF7Om+3zd5fxYYpz9Wbmzzfl0hCoTqzLWOe5GMTSc7YiIJnlvL2I3nZ0XDVtlt9vbHN+ou1UM3NaLW5NXBSa05qbfamdtylRJVRM9xdw1r4YUM1p8co9aqddiyr3EnhhFvPy+Z65emSPiXNjtFekbRPV7Ez6PS1lRkvtVPNo9nvit8r5hqRz7NpOXSXRXb/Bn5u9pYJ/41DnXOeVf3O/JoV7YZlus/aTwqmd1YRZ5/hKbT+ZDoqmc1XML3yrU+I1MXbDIzd8/b1h/lmk8R5m8uz3B5lft00zGs5jfeWKzxmni8uv0yM/fP3LRJEQBlHK1yOTe3ag68iHSMPXJtwoGOzzlYmjIn3MzNTw2lrYL+Oke7eqaaKqhdDM3SY7YqHEWms7wltWLRtKnVuCKlsy+huR0a7tLen2LldTXb+XVQvpLb/x6NfUu7dLPM74qny44TJ8Mal3f9nmOJx/L3hMjGpl4/Z5jicfy84TJ/wDSamXj9nmecTj+XvCZP/pW2wWjiqk4NVzkftf3lTNk8dt/Rdw4/wAddvV88UyIyzzpzuTJDrBH/JDzUztjlXcBfG1HgQsavsj7VtJ3z9LyUV8AAAAAAAAAAAAAB8av4abwO/B7Xuhzftn6cpTevev5NdjT1emNdI5GMTSc7ciHnTn6Gy5Ydwq2n0aqtTSl3tjXmKWbUb8qdGhg0+38rdfZaCqtufYw5Vd3IaGm7GZqfNlCE6skLAqNucXNtQjzdkpcPfDpZmNcAhMRYdjucaywpo1Tdy9b7E2HNNeU9FfPg8fOOqhSxSQSOilTRkbsVDQiYmGbPKdpeD1ymbFiOe1v4KReEpl5uqQ5cNb9OUrGHPNPr2Xykq4KyFs0DtJilC1ZrO0tKtotG9X3OXSPv3JVT4STD5kfaLP5dvpzM1GQ+kEEtTIkULdKRxzNvDG8uq1mZ5Lzh/DUdvRJ6j16ld37CjmzzflHKGjgwRT+VuqfK6yjp8P2uokWWWBHPXepJXNeI2idkU4MczvMNSuw5aIqWWRtOiOa1VRTqma826+ri+DHFZ2hz/nVPuposyU7hG30tfVTsqmcI1rUVqFfUXtWI2nqs6albzO8ei0rhezL/wBshV/Pk91zh8Xs3WUsFHSvigboMRq7P4OPFNrc3fhitZ25OXP2ySeJ35NSGPbqmcHtzufchDqPLWNN3ugKZ7Tcxvaot0qVTb6281McbVhkZedrfb1YOWaTxHmXy7PcHmR9ummY1nM8QRqy8VSuT3nZoaeHy4ZOfle32jyRCAAJCyXeW01PCJthd+qz/wBkeTHGSPlNiyzSzotHWQVsLZ4HaTHGbas1naWpS8XjeH3PHQAAAAAFKxpdGyyto4lz4P8AVLumx7fyn1Z+qybz4Y9DAkbvSp5MvV0UTMartj7NH3T9LqUmgAAAAAAAAAAAAAA+NX8NN4Hfg9r1j7c27Z+nL6KjnrpeBp2q5dJdJejaalrRHWdmT4ZtPKN16sWGae2tSWXKSpXe7mTuKOXNN+XSGhhwRTnPOU4QLABSMbUL46ltWiZsk2OXoLumtHh2UNXSfFurX4LSky1ytcjmrk5NqKOpvskExBdETLhdhH+Knsm/Nf3TeFK243Cses0mcUW0gzxWscljTza8856LgU15BYiw7Hco1ngTRqm7l6xPhzeGdp6K2fBF+cdVDlikhkdFK3Rkb7yF+J3jdnTy5PB71cpC0XqptUukxdKJffjXo+xHkxReEuLLak8nQLbc6a5QpNA7xM50M6+O1J5tSmSt45Pnf+SqnwnWLvhzm8u3059brZVXKRGU7dnPJzIaFrxSN5lmUx2vO0QvtlsFNao9iaUy+/J9/sUMmWbz8NLFijHHvKUIkwBgDWuXwU/gU6p3R9uMnZP05anrOVG7VVVyQ1GRK2YJoqqCpnkmiVjHNTRcvOVdVaJiNpXNJWYmeXouBTXnyqlyppV/Y78Hsd0PLdJ+nKV2yORN6uXJP5Nblsxp6rNg2gqo6500sSsj0djl5yrqbVmu0Tut6Wkxbd4xPd66GvdDFJosyPcFKzTo81GS0Wnmriqqrmq5rzqpZjoqdUvhWikqrnFM1PZwrmqkGe21JhPpqz44+HRDPaip4zs8kiNroEz0NkjU/Ja01/SVLVY/8o/2p5dUAAA/AG1QXOstz9Omfl+1d3kcXx1t1SUy2r0nZNsxxV6KaTE0ucgnS1908au3w9a8VHZoOFj3e8Zb2NeKjs0HC19zjLexrxUdmg4WvucZb2NeKjs0HCwcZb2a9XjK4TMVkWTM9iqdRpqObaq8/CCThJpMkzfLIv8AK5k87RH0r87S6Hhu1cW0LWyfrP8AWd/+GdnyeO301MGPwU+ZS5EmAAAAAAAAAAAAAAeJGJIxzF3OTJf5HR58Ne32ylt0fBwMy6Xc65nVr2tPNzTHWkcm2cuwAB8qimiqY1imaj2LzKImYneHloi0bSgpcD22R6u03tz5kXYWI1N4j3V50tJ94eNQ7b2knme8Vf2h5wlPeTUS29rJ5jir+0HCU95Stps1NaY1jgzXS3q7eQ3yTfqmx4ox9G+cJACKu2HKG6vbJLmx6b3M3r3ktM1qcoRZMFL/AA0NRLb2snmScVf2hFwlPeTUS29rJ5jir+0HCU95bFBhOlt8yTQTyp0tz2L3nF89rRtMQ6rp4rPiiZS9VTMqoHQSe47YpFE+Gd01q+KPCUtJBRxpHAxGN+3OLWtbqVrWscn2PHQAAAfOeJs8Tone65MlPYnZ5MRaNpadFYrfRpkyJHLnnpO3nVstpcVw0r6JBEyTJNxwkAPEsaSxujXc5MlETtO7y0bxs0aOw2+jz0Yke7PPSdtUktlvb15I6YaV9N0giaKZJu6CNKhLjhShuNQtRLI9HL0E1M9qRtCC+nrad95a7cDW1q58JIvep1xV/hxwlPeU5R0NPQxJHAxGpz/cgte1ucrFKVryhsHjphyI5Fa5M0XegedeUq3dMG09Q901KvByO+T5SzTUzHKVW+lid5qhlwTduZ0fmT8Vj+UHCX+P7Y1KvHTH5nnE4/l7wl/j+zUm8dMfme8Tj+XnCX+P7NSbx0x+Y4nH8nCX+P7NSbx0x+Y4nH8nCX+P7NSbx0x+Y4nH8nCX+P7NSrx0x+Y4nH8nCX+P7NSbx0x+Y4nH8nCX+P7NSbx0x+Z5xVPk4S/t/wBvcWCLmrvavYjfsOJp8veEv8LJaMNUds9p+pN1l5u4rZM1r/ELWPBWnzKXIU7IAAAAAAAAAAAAAAGAAGQAAAAAAAAAAAAAAMAZAAAAAAoADAG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684" name="AutoShape 4" descr="data:image/jpeg;base64,/9j/4AAQSkZJRgABAQEAlgCWAAD/4TIraHR0cDovL25zLmFkb2JlLmNvbS94YXAvMS4wLwA8P3hwYWNrZXQgYmVnaW49Iu+7vyIgaWQ9Ilc1TTBNcENlaGlIenJlU3pOVGN6a2M5ZCI/Pgo8eDp4bXBtZXRhIHhtbG5zOng9ImFkb2JlOm5zOm1ldGEvIiB4OnhtcHRrPSJBZG9iZSBYTVAgQ29yZSA1LjAtYzA2MCA2MS4xMzQ3NzcsIDIwMTAvMDIvMTItMTc6MzI6MDAgICAgICAgICI+CiAgIDxyZGY6UkRGIHhtbG5zOnJkZj0iaHR0cDovL3d3dy53My5vcmcvMTk5OS8wMi8yMi1yZGYtc3ludGF4LW5zIyI+CiAgICAgIDxyZGY6RGVzY3JpcHRpb24gcmRmOmFib3V0PSIiCiAgICAgICAgICAgIHhtbG5zOnhtcD0iaHR0cDovL25zLmFkb2JlLmNvbS94YXAvMS4wLyI+CiAgICAgICAgIDx4bXA6Q3JlYXRvclRvb2w+QWRvYmUgRmlyZXdvcmtzIENTNSAxMS4wLjAuNDg0IFdpbmRvd3M8L3htcDpDcmVhdG9yVG9vbD4KICAgICAgICAgPHhtcDpDcmVhdGVEYXRlPjIwMTctMTAtMDZUMTg6NDc6NDdaPC94bXA6Q3JlYXRlRGF0ZT4KICAgICAgICAgPHhtcDpNb2RpZnlEYXRlPjIwMTgtMDEtMDFUMTk6MDY6NDdaPC94bXA6TW9kaWZ5RGF0ZT4KICAgICAgPC9yZGY6RGVzY3JpcHRpb24+CiAgICAgIDxyZGY6RGVzY3JpcHRpb24gcmRmOmFib3V0PSIiCiAgICAgICAgICAgIHhtbG5zOmRjPSJodHRwOi8vcHVybC5vcmcvZGMvZWxlbWVudHMvMS4xLyI+CiAgICAgICAgIDxkYzpmb3JtYXQ+aW1hZ2UvanBlZzwvZGM6Zm9ybWF0PgogICAgICA8L3JkZjpEZXNjcmlwdGlvbj4KICAgPC9yZGY6UkRGPgo8L3g6eG1wbWV0YT4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KPD94cGFja2V0IGVuZD0idyI/Pv/bAEMADwoKCwsLDwwMDxYPDQ8WGRMPDxMZHhcXFxcXHh4XGhoaGhceHSIjJCMiHSwsLy8sLDs6Ojo7Ozs7Ozs7Ozs7O//bAEMBEA8PERIRFhISFhcSFBIXHRgYGBgdJx0dHR0dJy4kICAgICQuKi0nJyctKjMzLi4zMzs7Ojs7Ozs7Ozs7Ozs7O//AABEIAMgB2gMBEQACEQEDEQH/xAAbAAEAAgMBAQAAAAAAAAAAAAAABQYBBAcCA//EAEEQAAEDAgIECgkDBAEEAwAAAAABAgMEBQYREhYhMRMVNUFRUlNxcpEUIiMyNEJUYbEzYoFDc6Hh8CREgsGSstH/xAAZAQEAAwEBAAAAAAAAAAAAAAAAAwQFAgH/xAAvEQEAAgECBAYCAgICAwEAAAAAAQIDBBEUITEyEjNBUWFxE1IikUKBI6FisfDB/9oADAMBAAIRAxEAPwDo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qiJmu5APMcscrdONyOb0oJjbq8iYno9B6AAAAABh72RtVz10WpvVQTOzW41t/1MfmdeC3tLj8tP2g42t/1MfmPx39pPy0/aH2hqIZ26UL0e3pQ8mJjrydRMT05voePQAAAw97I2q566LU3qo6kzt1Gva9qOaubV3KgGQAAABhzmtRXOXJE3qBrcbW/6mPzOvBf2lx+Sn7Q+kFbS1Cq2GVsipvRq5nk1mOsbPYtWek7vseOgAAAAAAAAAAAAAAAAAAAAAAAAAAAAAAAAAAAAAAAfGr+Gm8Dvwe16x9ubds/TmtvvFdQPzhkXQRy+zXdvNO+KturLjJanRbrVjGlqso6r2Uy+RTyaeY5xzXMWqieVuUrA1zXppMVHJ0oV+i09ARNwxNbbdOtPUOckidCZklcN7xvCK2elZ2lra62frO8jvhsnw44qnya7WbrO8hw2Q4qny1bniy01VHJAxzlc9Mk2HdMF62iZcZNRSazHPmpeimf2z2F1Q3NBD15us+GsQW610boahVRyrnsTMp58VrW3hc0+atK7Tul9dbN1n+RFwuT4T8VT5ZTGtmVctNyfwOGyHE4/lL0lZT1kaSwPRzVIbVmvVNW0WjeJfc8dI7EPJNT4STD5kIs/lW+lFtt/r7eqK1/CM7N24vXw1v8SzqZ706LfacV0VflHIvBT9C7vMqZNPavPrC9j1NbdeUpvNFTNFzTpIFgAhqrFlrpJnQSudpt2LkhNXT3tXdBOopE7ezUrMX2iamkia52k9qomw6rp7xaHF9TSazHNR9Fua7OdTQZ0ymcLXSktNRNLVZoj25Ny2kGfHa8RssafLFZ5+yy67WbrO8itw2T4W+Jp8pWhuEFdB6RAucf3IbUms7SmreLxvCNmxhaYJXRPc7SbsXYSRp7zG6KdTSJ9XjXaz9Z3kdcNk+HnFY/k12s/Wd5HnDZPg4rH8mutm6zv/iOGyfBxVPlK0Nwpq+Lhad+knRzkV6WpPNLTJW/RsnLt4nnip4nSyu0WNTNVU9iJmdoeWnwxvKl3TGlRM90dG3Ri+WTnLlNNHWVDJqrbzFeUIh17uqr8W8n/Fj/AFhB+bJ7yxxzdfq3j8VPaD81/eTjq6/VvH4qfrB+a/7ScdXX6t4/FT9YPzX/AGk46uv1bx+On6wfmv7ycdXX6t4/HT9YPzX95OOrr9W8fjp+sH5r+8nHV1+rePx0/WD81/eTjq6/VvH46frB+bJ7y9xX66xu0vSXO+ynk46frD382T9pWSyYxbO9KeuRI3Lsa/mXvK2TTbc6reLU78rf2tCZLtT+CqtsgAAAAAAAAAAAAAAfGr+Gm8Dvwex3Q5v2z9OUJz96msxp6sh4lLViOttrkbnwkPZqRZMNb/afFmtT15ey82m7091h4SFfWb77ehShkxzSebRxZYyRv6qbjDlV/chd0/ZChqvMQhOrbssjV66LEzcN9nsby2OLa3sV8jnxw68Fvk4ureyXyHjr7ngt7ScW1vZL5Dx1n1Px29pOLa3sl8h+Sp+O3tLXcx0blY9NFydJ05YPXiWwzcpKK4MZn7OVdFWkGenirPwn0+Sa2j5dGM5qo7EPJNT4STD3wiz+Xb6c0Q02Sfkbf7E1aMU1lAqMl9tBu0eggyYIv05SsYtRNOU84Xi33CC4QNngXNq7/spRvSaTtLQpeLxvCi3ygqn3GVzIlVFVduRfx2jwRzZuWk+OeSPdbqtqZuiXJOfIk8dZ9UfgtHpLXOnD6QwTTqqRN01TeeTMQ9isy+jrbW5L7FfI88dXf47fK94aikitTWPbk7JdhQzzvdo4ImMfNTrlbqx1dM5sSqiquWwuUvXwwo5KW8U8p6tbiyt7FfI78dUf47+0nFtb2S+Q8dT8dvaWu5jmuVj0yVN519OZ5JXC9ZLTXWKNi+rOui5CHPG9Jn2T6e0xeNnRjOaik40ujpJm0LHZRN/UTpUvabHER4pUNVknfwx6KyWVIAyiZqjU3qOj3qstLgiSeFky1Ggr0z0SrbVbW22W66SZrvvD66gv+q/55HnFf+Lrg/mDUF/1X+P9Di/g4P5g1Bf9V/j/AEOL+Dg/mDUF/wBV/j/Q4v4OD+YNQX/Vf4/0OL+Dg/mDUJ/1f+P9Di/g4P5g1Bf9V/zyHF/Bwc+8NG74UltlN6Tw3CNb732O8eeLz4dkeXTzSvijmn8I3R9bRJFMucsX/wBeYr6inhnePVZ01/FXaee3JYCBZAAAAAAAAAAAAAAYdlornu5wIC4YWt1xa6amyZIu5zfdLFM9qdeatfT0vzryVS42Cvtzl028IztG7i3TLS3r/pSyYbU9EdnnuJEMrhgH9Kp8RT1fWGho/VFYw5Vd3ITaeP8AjhBqvMQhMrJHD6Z3OFMs9qEeby5TYPMh0ng2dVDM3lq7QcGzqoN3pwbOqg3k2ODZ1UG8ii40jY2uYrWo3PfkX9NP8WbqtvGr5YVWzbOUKb+405v2z9JMfdH3DqRlNh4mWJI14bLg/mz3CPh5O23NX7jg+jrG8NRrwcjtufylmmomvK3NVvpa2515KpcLPW25ypMxdBP6nMW6ZK26KeTFavWGlns2EiJe8FJlbdnSZ+p7mlpe3/aUluVsierZZo2vTeikMUyT0iU03xxPOYa1fc7U6kla2eNXK1ckO60v4o5S4vkxzWecOc8696mky56rBg2ppqaqqHVL2sarU0dIr6mLTWNlrS2rEz4uXJcYa231DtGGSN7uhClNbx1iYXotSekxLZXJrVyTLJDl2pddi+5QVUkUbY9Bq5JmhdrpqzWJ3ln31V4mY5PdrxZcKutip5WR6Ei5LsGTT1ikzG73Hqb2tETtzXHg2dVCluv7Q5le+VanLZ6xqYuyGRm75+3qwcs0niPM3l2e4PMj7dNMxrOZX5c7xV/Z5qYvLr9MjP5lvtoHaIA9xfqs7zyXterqNB8JF4UMu/dLZp2w2Dl0AAAAAAAh8V8jzE2n8yEGp8qVfwE5fTJ05tBCfVdsfavpO6fpeCkvgAAAAAAAAAAAAAPjV/CzeB34Pa9Yc27Z+nNrfea+3v0opFc1HLmxd28074q2jmy65bUnkttsxZRV6JT1aaEjt6L7pTvp7V515rlNTS3K3J4u2EqasRaihVGSLuRPcU9pqLV5WeZNNW3OjGDKSoo/Soahitcjt/Mo1F4t4dnumrNfFEoTGHKru5CfTditqo/5EITqz1HI+J2lG7Rcm5UHxMPYnbnDa46uf1T/ADOPx0/WHf5cn7Scc3L6p/mPx0/WD8uT9pOOrl9U/wAx+On6wflyftKw4Okr6yd9RNM58TPV0V3ZlbURWsbbc1rS+ObbzO8NTG3xrCTTdrjV96ulhUbNs5Qpv7jTm/bP0kx90fcOpmU2EbiHPimp8JJh8yEWfy7KPbcQXC3rm1/CM6jtxevhrb4Z1M96dFst2I7ddWJBUojXrva/3SpbDenOF2memTlb/to3jBzJEdUW9fWXboLu/gkx6j0ujy6bfnT+m9hGGWnoFimarXou5SPUTE23hLpomKzE8uao4ganGc2znUuYuyFHN3yjtFOZCXkie9CTqOOdzwsOYqe+1cvue9TmzFLJTv4SF2i5u1FQ8naevN7EzEuk2atdW2yOV/v6Pr95m5a+G7VxW8WOJc/unx83ev5NGnbXZmZO6ft9LCqJdadVXL1t5zl8uXuHzK/bpKzRddPMzNpa28OaXvbdKhUXNFdvNTH2Qyc0/wA5+3qwcs0fiPM3l2e4PMj7dNMxrOY33lis8ZqYvLr9MjP32+5aJ2iAHP0Zc4E1T4vudPC2FrWq1uzNd5BOnrM7ys11N4jZ9ddrp1GHnDY/l1xd/g12unUYOGocXf4Ndrp1GDhqHF3+DXa6dRg4ahxd/g12unUYOGocXf4Ndrp1GDhqHF3+DXa6dRg4ahxeT4alxxHX3KLgZsms50TnO64a0neEd89rxtKQwJ8dUeBCPV9sJdH3T9LwUWgAAAAAAAAAAAAAA+NX8NN4Hfg9r3R9ubds/TlCb15tq/k1ohj2ZUOUrasR1ttciZ8LB2akWTDW/wASnx57U5b7wvFpu9NdYuEg95v6jehShkxzSebRx5IvG8KbjDlV3chd03YoarzEITqzbtdK2rrGQPXJrl3nOS3hrukx1i1tlu1KouupT4my7wlfc1Kouuo4mz3hKGpVF11HE2ecJRLWu1wWyFYodyrmqkN7zed5WMeOKRtCpY2+Nj7i3pu1R1fcrpZVGzbeUKb+405v22+kmPvj7dTMpsI3EPJNTsz9XcSYuV4RZ/Kt9Oap/wAQ0+rIPuHqatGKaygVGTLw0O7JeZCDJgi3TlKxi1Nq8p5wvFvr4LhTpUQLm1fyUb0mltpaFLxeN4c+v/Kcvepo4uyGZm75fC2NR9dC1yZorkOr9suMW3ij7dJS30eSeybu6DM8dvdreCvsrmNqaCGjhWJiNXT5izprTNpVdXWIrG0Kcu4uqDoWFuSG9ymdn8xqafylJuvx83iUvY+yGfk75+2qjlaubVyVDpHHV9fTantV8zzavs68VnyVyuXSdtVd6iI/p5M7t6wcs0niOM3l2S4PMj7dNMxrOZXprnXmraies6TJqGni8uPpk5vMn7lvw4NuL42vfk1V+UjnU03SRpbzD6ak13WQcTV7wl2NSa7rIecTU4S6Oulp4scjJZM5F+VCXHk8f0hyY/Bynq16Kgqq9/B00auXp5jq1606y5pjtfpG6YZgu4KnrKiL0EPE0TxpLvWpVd1kPOKq94S5qVXdZD3ianCXNSq7rIOJqcJc1Krusg4mpwlzUqu6yDianCXNSq7rIecTU4S6Xw1h+otVTLLKuaPbkhDnyxeOSfBhtS3NYyutAAAAAAAAAAAAAAMZIqZLtRQIK54RoatHPg9lMvzcxPTUWr15wrX0tZ6cpVK42Gutyu02K6NP6ibi5TLW/wBqOTDanXp7o5FzJf8AtEuGAcuBqfEUtX6NDR9LIrGHKru5CXTdiDVeYhCdWbdsqmUVWyd6aTWqcXr4qpMdvDaJ9lr15ouycVOFt7wu8ZX2k15o+yeOFt7wcZT2lnXmj7Jw4W3vBxlPaWNeKPsnDhJ94OMp7Srd9u3GtTwrW6DE91FLWKngqqZsn5Lbo3mJJQ+ratbVdcKZE2rwiKcZeVJ+kmLnePt1Iy2w8vY2RqscmbV3oN3kxExsr1zwbSVGb6X2MvP0FmmpmO7mrZNLE9vJU7haK23OXh2LodpzKW65K26SpXxWp1hpbztEvuC+Sk7zP1Pe1NL5f+1Tv/KcvepcxdkKObvlowyvhkSWNcnt2odzETHNFWducJXW29dq3yIuHx+yfisnu1a+9V9yY2OrejmtXNuXSd0xVp0cXzWv1loLuU7ROhYW5Ib3KZ+fzGpp/KUm6/HzeJfyXsfbDPyd0/b1Z6eKqr4YZkzY5clQ8yTMVmYMURa8RK7apWbsf8lHiMnu0eGx+yjXWGOnuE0EWyNi7EL2OZmu7Oy1itpfWwcs0niPMvl2+nWDvr9ummY1lBbwetk3C+7wnP0l+fIjb2Z3L83P9pX5NxQaIBH3y5pbKJ03zrsZ3kmKnjvsizZPBXf19FEt1DV32uXScq6S5yyLuQvXvXFXkz61tlt/+ug2+3U1ugbDA3JE3rzqZ97zad5adKRSNobJy6ZAAAAAAAAAAAAAAAAAAAAAAAAAHl7GvbovTSavMo32OquXnB8NTpTUXs5ur8pZx6iY7lTLpotzry+HnBdLPSJVRTsVjkdvXcvcNTaLbbGlrNfFuhcYcqu7kJ9P2K+q8xCE6s9xxPmcjI00nLuRBPKHsRM9G3xJcvp3eRHGSv7Q7/Dk/WWOJLl9O7yPfyV/aD8V/wBZOJbl9O7yH5ae8H4r/rLHEtx+nd5Hn5K+5+K/6yzxLcvp3eQnLj9z8OT9WUsdzVU/6d3ke/lp7w9/Dk/VaMNYYfRSel1mSy/I3oKmfP4uVei5g0/h52WYrLYAA8SwxTN0JWo9vQoiZjo8mInqq16wa1yOmoFyftVzF/8ARbxan0sqZdL60/pIYRhlgt2hM1WORy7FI9RMTf3SaaJ8HPlzVC/8pzd6lzF2Qo5++WpRwek1DIV+ZUQ7tO1Zn2R1jeYj3WzUWly/VcU+Kt7L/CR7orEWHYbRTxSxvVyvdormTYc03mYQZsMY4ifdAruLCs6FhbkhvcpnZ/Maen8pSLp8fN4l/Jep2wzsndP2++HuVYPEc5ey306wd9ft0szGu5jfOVanxGpi7IZGbvn7Zw/yzSeI8y9lvp7g76/bppmNZzK9uVt6q3NXJUkzRTTx+XX6ZOblkn7lvRY0usUbY9FjtHZmu84nTUmfVJGrvt6f0968XXs4zzhafL3i7/H9NC63usvGgyZETL3Wt6SSmOuPoiyZrZNt11w1bW0NvZsylkTSkKOa/ivPw0MGPwUj3lv1tZDRU76iZcmMTPvI61m07QkvaKxvKnTY5rVkXgYmcH8ue8uxpa7eu6jOrvvy2iHjXm59lGOFp7y84y/wa83Psoz3hae8nGX+DXi59lGecLT3k4u/wa8XPs4z3hafJxl/g14ufZxnnC095OMv8GvFz7OM94WnvJxl/hL4axDWXWplhqGta1jc00SHPhikbwnwZ7ZJ57dFkKy0AAAAAAAAAAAAAAAAAGPwBpUF1hrp544dqQO0XOO7UmsRM+qOuSLWmI9FMxhyq7uQu6by1DVeZKEJ1Z9qSrdSTtnZ7zdxzesWjm7paazvCc14uHZtIOFqscZb4blpxm+aqSGtajWP2Nf0HGTTbRvVJj1W8/y9VtRUcmaLmi7lKi68vkZGxz3rkxu1VURzJnaN5U+vxvMlQ5tJGiwt2I5ecuU03L+ShfVzv/Ho+Gu9w7Np1wtXPF3+G7ZsQ3S61SRNjTQbtkdzZHGXFSkfKTFmyXttty9VtKi6AAAHl72xtV7lya1M1UeuxPLm1Lbco7i18kKezaujn0nd6TWdpR0vF+cKDiDlOXvUv4uyGZm77fbVopkp6mOZ25qopJeN4mHFJ2tErimNqDYmSlLhrNDi6+yHxLf6a7U8UcHvMdmpNhw2pO6DUZ4vEK8u5SwqOg4X5HTuUz8/mNTT+UpFx21sy/uX8l6nbDOyd8/bxSVT6Sds7Nqs2ns1i0TDylvDbf2Ta42r1/poV40sLPFW+EHVTuqp31D9jnlisbRsrWtvLaw/yzSeI4zeXb6SYO+v26aZjWcxvvLFZ4zUxeXX6ZGfvt9y0TtEAbdpp/SLhAzociqcZJ2rKTFG9o+3UETJERDLbCm44rVfJHStXLQ2uTpLmlp1soau/OKqsW+qk+1HRz10yU9O3Sepze8VjeXVKTadoTrcEVmSKr0RedCDiarMaS3qzqRV9dBxVXvCW9zUir66Diq+xwlmpWYSudM1ZGtR7G7Vy3nVdRSXFtLePlD7dqKmSpvz3k/0r9JWPAnx1R4EKuq7I+1vR98/S8FJoAAAAAAAAAAAAAAAAABU8T4l0M6Gid6y7JJE5vsWsGH/ACt/SlqM/Lw0/wBmAv0qnp0j3VekPdH/AJIrGHKru5CXTeWr6rzEITq7bttIlbVNgVctLYi9Bze3hjdJjr4rbMXK3T22pWnm/wDF/WPKXi0bmTHNLbS1SRGtWGsTpGnole71U9yVfwU82Df+VV3BqNv426NXEuI31znUtMujTN3r1zrDh8P8p6uM+fx/xjor5ZlVfejo5q6obTwJmq716Dy1orG8u6Um07Q6NZ7VDa6ZsMaet87ulTMyZJvbdq48cUrs3zhIAMwCqiJmuxE3qBSMUYk9JV1FSL7LdI9PmL2DD4f5W6s/UZ9/416f+0tgrkz+SHU96bS9n+0DerLc56+WSOnVzFXYpPjy1isRvsr5cV5vMxDQfYrrG1XvplRqb1Jfy0nluinDeOe0tE7RvvSUNVWuVlLHwjm7XIhza1a9Z2dVpNuUc2yuH7vl8Mpz+anu7/Df2ldMP009LauDnboPRF2FLNMTfeF/BExj58lCr/i5fEv5L9O2GZfnaftmgpHVtSyna7RV65aQvbwxu9x18Voj3WBcBT/VJkVuKj9Vvg594V2splpKmSnVdJY1y0izWfFG/uqXr4ZmPZs2Dlik8Rzm8uzvB5kfbppmNZzG+8sVnjNTF5dfpkZ++33LRO0QBL4VyW7Mz6CHUdixpu+HRTOajnmLs+OZM92SGhp+yGXqfNlDE/qrrHghYkrnIv6mj6vcVtTv4fhb0m3j+dl5KDRD0AB4KPjK1Npp21kKZJL76JzF/TZN42n0Z+qxRE7x6mA/jqjwIeartj7NH3T9LwUmgAAAAAAAAAAAAAAwAVUTNV3JvAqmJMUo3SoqB2bt0kvR9kLeHB/lZS1Go/xr/aoZ55qu1V3qXNlBb8A/o1PiKer6wv6P/JFYw5Vd3IS6fy0Gq81CE6ukcP8AKcXehHl545S4fMheL5Zo7rTK3dM1PZuKOLJNJ+GlmxRevy53U08tLM6GVui9vSaNZi0bwyprNeUvllmdOQ8H2paWesmbBC3N6nlrRWN5dUrNp2h0Kx2SG1QIiJnM733mblyzefhqYcUUj5ShGmAAHl72sar3rk1N6qPomVLxLidahXUdEuUabHyJz9xdw4duduvoz8+o8X8a9FZ6fuWlNe8FcmfyUNV3tPS9n+06s8TdivRFK+0rG8Na41EK0U2T09xTukT4ocZJjwTz9HMOde9TUZE9VkwM9rKyp0ly9RN5W1XSPtb0c85+lz9Jg7RCltK/4oZe5ronq1c00VPI6jltZ8VL4l/JrR21Y1+6ftvYabndIvspHm7JS6fzIdIUzWq5jfOVanxGpi7YZGbvn7ZsHLNJ4jzL5dnuDzI+3TTMazmN95YrPGamLy6/TIz99vuWidogDestR6PcYXdLkQjyxvSUmGdrx9unGY2FMxvQK2SOsamx2x69Bd01+XhUNXTn4vdVi1upPpDNLTyJLE5WvbzoeWrE/wAZdVt4eiXbjG8Im9mz7EPD0TxqskeprleOlnkOGx/L3isnv/0LjO882h5Dh8ZxV/Wf+lqw5eH3WldJKiJIxcnZFTNjilvtbwZZvXefQxXGj7PO7La1M0PdPP8AyR8mojfHPwruAvjZ/wC2hY1fbH2r6Tvn6Xkor4AAAAAAAAAAAAADy97WMc93utTNf4EEz6qLfMVyV2cFH7ODdp868xexYPDzt1Z2bUTblHKFf6f8lpVNu5EzXmQ8F8wfbJ6Gke+fYsy6TW8+RQ1N4tbaPRpaWlq13nlur2MOVXdyFjTdipqvNQhOrpHD/KcPehHl5UlNg8yHSzMayGxBYI7rCr2erUs913T9lJsWWaTt6Sgz4fyRvHdDn80MkEjopW6L2bFQ0KzvHJmWrMTtLweuU1hi9QWydWzsTRk/q87SDPim8cp6LOnyxSefqv8AHIyViSRrpNdtRUM+YmOUtKNp5w9h6AfKqqY6WB88uxjEzcexEzO0ery1orG8+ihXzEtRcnLFF7Om+3zd5fxYYpz9Wbmzzfl0hCoTqzLWOe5GMTSc7YiIJnlvL2I3nZ0XDVtlt9vbHN+ou1UM3NaLW5NXBSa05qbfamdtylRJVRM9xdw1r4YUM1p8co9aqddiyr3EnhhFvPy+Z65emSPiXNjtFekbRPV7Ez6PS1lRkvtVPNo9nvit8r5hqRz7NpOXSXRXb/Bn5u9pYJ/41DnXOeVf3O/JoV7YZlus/aTwqmd1YRZ5/hKbT+ZDoqmc1XML3yrU+I1MXbDIzd8/b1h/lmk8R5m8uz3B5lft00zGs5jfeWKzxmni8uv0yM/fP3LRJEQBlHK1yOTe3ag68iHSMPXJtwoGOzzlYmjIn3MzNTw2lrYL+Oke7eqaaKqhdDM3SY7YqHEWms7wltWLRtKnVuCKlsy+huR0a7tLen2LldTXb+XVQvpLb/x6NfUu7dLPM74qny44TJ8Mal3f9nmOJx/L3hMjGpl4/Z5jicfy84TJ/wDSamXj9nmecTj+XvCZP/pW2wWjiqk4NVzkftf3lTNk8dt/Rdw4/wAddvV88UyIyzzpzuTJDrBH/JDzUztjlXcBfG1HgQsavsj7VtJ3z9LyUV8AAAAAAAAAAAAAB8av4abwO/B7Xuhzftn6cpTevev5NdjT1emNdI5GMTSc7ciHnTn6Gy5Ydwq2n0aqtTSl3tjXmKWbUb8qdGhg0+38rdfZaCqtufYw5Vd3IaGm7GZqfNlCE6skLAqNucXNtQjzdkpcPfDpZmNcAhMRYdjucaywpo1Tdy9b7E2HNNeU9FfPg8fOOqhSxSQSOilTRkbsVDQiYmGbPKdpeD1ymbFiOe1v4KReEpl5uqQ5cNb9OUrGHPNPr2Xykq4KyFs0DtJilC1ZrO0tKtotG9X3OXSPv3JVT4STD5kfaLP5dvpzM1GQ+kEEtTIkULdKRxzNvDG8uq1mZ5Lzh/DUdvRJ6j16ld37CjmzzflHKGjgwRT+VuqfK6yjp8P2uokWWWBHPXepJXNeI2idkU4MczvMNSuw5aIqWWRtOiOa1VRTqma826+ri+DHFZ2hz/nVPuposyU7hG30tfVTsqmcI1rUVqFfUXtWI2nqs6albzO8ei0rhezL/wBshV/Pk91zh8Xs3WUsFHSvigboMRq7P4OPFNrc3fhitZ25OXP2ySeJ35NSGPbqmcHtzufchDqPLWNN3ugKZ7Tcxvaot0qVTb6281McbVhkZedrfb1YOWaTxHmXy7PcHmR9ummY1nM8QRqy8VSuT3nZoaeHy4ZOfle32jyRCAAJCyXeW01PCJthd+qz/wBkeTHGSPlNiyzSzotHWQVsLZ4HaTHGbas1naWpS8XjeH3PHQAAAAAFKxpdGyyto4lz4P8AVLumx7fyn1Z+qybz4Y9DAkbvSp5MvV0UTMartj7NH3T9LqUmgAAAAAAAAAAAAAA+NX8NN4Hfg9r1j7c27Z+nL6KjnrpeBp2q5dJdJejaalrRHWdmT4ZtPKN16sWGae2tSWXKSpXe7mTuKOXNN+XSGhhwRTnPOU4QLABSMbUL46ltWiZsk2OXoLumtHh2UNXSfFurX4LSky1ytcjmrk5NqKOpvskExBdETLhdhH+Knsm/Nf3TeFK243Cses0mcUW0gzxWscljTza8856LgU15BYiw7Hco1ngTRqm7l6xPhzeGdp6K2fBF+cdVDlikhkdFK3Rkb7yF+J3jdnTy5PB71cpC0XqptUukxdKJffjXo+xHkxReEuLLak8nQLbc6a5QpNA7xM50M6+O1J5tSmSt45Pnf+SqnwnWLvhzm8u3059brZVXKRGU7dnPJzIaFrxSN5lmUx2vO0QvtlsFNao9iaUy+/J9/sUMmWbz8NLFijHHvKUIkwBgDWuXwU/gU6p3R9uMnZP05anrOVG7VVVyQ1GRK2YJoqqCpnkmiVjHNTRcvOVdVaJiNpXNJWYmeXouBTXnyqlyppV/Y78Hsd0PLdJ+nKV2yORN6uXJP5Nblsxp6rNg2gqo6500sSsj0djl5yrqbVmu0Tut6Wkxbd4xPd66GvdDFJosyPcFKzTo81GS0Wnmriqqrmq5rzqpZjoqdUvhWikqrnFM1PZwrmqkGe21JhPpqz44+HRDPaip4zs8kiNroEz0NkjU/Ja01/SVLVY/8o/2p5dUAAA/AG1QXOstz9Omfl+1d3kcXx1t1SUy2r0nZNsxxV6KaTE0ucgnS1908au3w9a8VHZoOFj3e8Zb2NeKjs0HC19zjLexrxUdmg4WvucZb2NeKjs0HCwcZb2a9XjK4TMVkWTM9iqdRpqObaq8/CCThJpMkzfLIv8AK5k87RH0r87S6Hhu1cW0LWyfrP8AWd/+GdnyeO301MGPwU+ZS5EmAAAAAAAAAAAAAAeJGJIxzF3OTJf5HR58Ne32ylt0fBwMy6Xc65nVr2tPNzTHWkcm2cuwAB8qimiqY1imaj2LzKImYneHloi0bSgpcD22R6u03tz5kXYWI1N4j3V50tJ94eNQ7b2knme8Vf2h5wlPeTUS29rJ5jir+0HCU95Stps1NaY1jgzXS3q7eQ3yTfqmx4ox9G+cJACKu2HKG6vbJLmx6b3M3r3ktM1qcoRZMFL/AA0NRLb2snmScVf2hFwlPeTUS29rJ5jir+0HCU95bFBhOlt8yTQTyp0tz2L3nF89rRtMQ6rp4rPiiZS9VTMqoHQSe47YpFE+Gd01q+KPCUtJBRxpHAxGN+3OLWtbqVrWscn2PHQAAAfOeJs8Tone65MlPYnZ5MRaNpadFYrfRpkyJHLnnpO3nVstpcVw0r6JBEyTJNxwkAPEsaSxujXc5MlETtO7y0bxs0aOw2+jz0Yke7PPSdtUktlvb15I6YaV9N0giaKZJu6CNKhLjhShuNQtRLI9HL0E1M9qRtCC+nrad95a7cDW1q58JIvep1xV/hxwlPeU5R0NPQxJHAxGpz/cgte1ucrFKVryhsHjphyI5Fa5M0XegedeUq3dMG09Q901KvByO+T5SzTUzHKVW+lid5qhlwTduZ0fmT8Vj+UHCX+P7Y1KvHTH5nnE4/l7wl/j+zUm8dMfme8Tj+XnCX+P7NSbx0x+Y4nH8nCX+P7NSbx0x+Y4nH8nCX+P7NSbx0x+Y4nH8nCX+P7NSrx0x+Y4nH8nCX+P7NSbx0x+Y4nH8nCX+P7NSbx0x+Z5xVPk4S/t/wBvcWCLmrvavYjfsOJp8veEv8LJaMNUds9p+pN1l5u4rZM1r/ELWPBWnzKXIU7IAAAAAAAAAAAAAAGAAGQAAAAAAAAAAAAAAMAZAAAAAAoADAG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686" name="Picture 6" descr="https://timgsa.baidu.com/timg?image&amp;quality=80&amp;size=b9999_10000&amp;sec=1586360742750&amp;di=0b881ce4b7d47ba0b6c68aed6936387a&amp;imgtype=0&amp;src=http%3A%2F%2Fwww.chaoqianyun.com%2Fzb_users%2Fupload%2F2018%2F01%2F20180102151483361712996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4683" y="1318536"/>
            <a:ext cx="3456384" cy="1458390"/>
          </a:xfrm>
          <a:prstGeom prst="rect">
            <a:avLst/>
          </a:prstGeom>
          <a:noFill/>
        </p:spPr>
      </p:pic>
      <p:pic>
        <p:nvPicPr>
          <p:cNvPr id="44" name="Picture 2" descr="http://image-258.258.com/upload/ueditor/image/20180519/152673792542815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0867" y="3104591"/>
            <a:ext cx="1573475" cy="936104"/>
          </a:xfrm>
          <a:prstGeom prst="rect">
            <a:avLst/>
          </a:prstGeom>
          <a:noFill/>
        </p:spPr>
      </p:pic>
      <p:pic>
        <p:nvPicPr>
          <p:cNvPr id="71691" name="Picture 11" descr="https://timgsa.baidu.com/timg?image&amp;quality=80&amp;size=b9999_10000&amp;sec=1586362106993&amp;di=2300e0a0a45922064de12cd26fda14c4&amp;imgtype=0&amp;src=http%3A%2F%2F5b0988e595225.cdn.sohucs.com%2Fimages%2F20171116%2F37d0fc811f9c4325907f3b9ba4e98d5a.jpeg"/>
          <p:cNvPicPr>
            <a:picLocks noChangeAspect="1" noChangeArrowheads="1"/>
          </p:cNvPicPr>
          <p:nvPr/>
        </p:nvPicPr>
        <p:blipFill>
          <a:blip r:embed="rId5" cstate="print"/>
          <a:srcRect l="18514" t="4582" r="21315"/>
          <a:stretch>
            <a:fillRect/>
          </a:stretch>
        </p:blipFill>
        <p:spPr bwMode="auto">
          <a:xfrm>
            <a:off x="5548739" y="4616759"/>
            <a:ext cx="936104" cy="999744"/>
          </a:xfrm>
          <a:prstGeom prst="rect">
            <a:avLst/>
          </a:prstGeom>
          <a:noFill/>
        </p:spPr>
      </p:pic>
      <p:sp>
        <p:nvSpPr>
          <p:cNvPr id="48" name="矩形 47"/>
          <p:cNvSpPr/>
          <p:nvPr/>
        </p:nvSpPr>
        <p:spPr>
          <a:xfrm>
            <a:off x="6412835" y="4760775"/>
            <a:ext cx="1944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 smtClean="0">
                <a:latin typeface="+mj-ea"/>
                <a:ea typeface="+mj-ea"/>
              </a:rPr>
              <a:t>中国交通信息科技集团有限公司</a:t>
            </a:r>
            <a:endParaRPr lang="zh-CN" altLang="en-US" sz="1800" b="1" dirty="0">
              <a:latin typeface="+mj-ea"/>
              <a:ea typeface="+mj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260707" y="3877598"/>
            <a:ext cx="158417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b="1" dirty="0" smtClean="0">
                <a:latin typeface="+mj-ea"/>
                <a:ea typeface="+mj-ea"/>
              </a:rPr>
              <a:t>中交疏浚技术装备国家工程研究中心有限公司</a:t>
            </a:r>
          </a:p>
        </p:txBody>
      </p:sp>
      <p:pic>
        <p:nvPicPr>
          <p:cNvPr id="50" name="Picture 11" descr="https://timgsa.baidu.com/timg?image&amp;quality=80&amp;size=b9999_10000&amp;sec=1586362106993&amp;di=2300e0a0a45922064de12cd26fda14c4&amp;imgtype=0&amp;src=http%3A%2F%2F5b0988e595225.cdn.sohucs.com%2Fimages%2F20171116%2F37d0fc811f9c4325907f3b9ba4e98d5a.jpeg"/>
          <p:cNvPicPr>
            <a:picLocks noChangeAspect="1" noChangeArrowheads="1"/>
          </p:cNvPicPr>
          <p:nvPr/>
        </p:nvPicPr>
        <p:blipFill>
          <a:blip r:embed="rId5" cstate="print"/>
          <a:srcRect l="18514" t="4582" r="21315"/>
          <a:stretch>
            <a:fillRect/>
          </a:stretch>
        </p:blipFill>
        <p:spPr bwMode="auto">
          <a:xfrm>
            <a:off x="5548739" y="2939326"/>
            <a:ext cx="936104" cy="999744"/>
          </a:xfrm>
          <a:prstGeom prst="rect">
            <a:avLst/>
          </a:prstGeom>
          <a:noFill/>
        </p:spPr>
      </p:pic>
      <p:pic>
        <p:nvPicPr>
          <p:cNvPr id="71693" name="Picture 13" descr="https://timgsa.baidu.com/timg?image&amp;quality=80&amp;size=b9999_10000&amp;sec=1586362526056&amp;di=e034e35b1b98cfe2fa26e27343448e52&amp;imgtype=0&amp;src=http%3A%2F%2Fservice.chinaports.com%2Fhdd_chinaports%2Fnews_files%2Fnews_img_157076307861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21147" y="2946430"/>
            <a:ext cx="2177317" cy="1224136"/>
          </a:xfrm>
          <a:prstGeom prst="rect">
            <a:avLst/>
          </a:prstGeom>
          <a:noFill/>
        </p:spPr>
      </p:pic>
      <p:pic>
        <p:nvPicPr>
          <p:cNvPr id="71695" name="Picture 15" descr="https://timgsa.baidu.com/timg?image&amp;quality=80&amp;size=b9999_10000&amp;sec=1586362813554&amp;di=48e291cc70fd406a07f03d76a75ad328&amp;imgtype=0&amp;src=http%3A%2F%2Fpics2.baidu.com%2Ffeed%2F8644ebf81a4c510f700edb9029306a2bd62aa5e5.jpeg%3Ftoken%3D7f7370ee6f9017c7542c4ada1c2ea728%26s%3D1CC5A944AAF18E4758FFAD8B0300809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236252" y="4458598"/>
            <a:ext cx="2145135" cy="1209991"/>
          </a:xfrm>
          <a:prstGeom prst="rect">
            <a:avLst/>
          </a:prstGeom>
          <a:noFill/>
        </p:spPr>
      </p:pic>
      <p:pic>
        <p:nvPicPr>
          <p:cNvPr id="71688" name="Picture 8" descr="https://timgsa.baidu.com/timg?image&amp;quality=80&amp;size=b9999_10000&amp;sec=1586361250234&amp;di=17ff740c78d4822db1e36b1f57109b0e&amp;imgtype=0&amp;src=http%3A%2F%2F07imgmini.eastday.com%2Fmobile%2F20181105%2F20181105234451_35f8da1f8f3c09a36b367a9ac7c8bd3b_2.jpe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221147" y="1434262"/>
            <a:ext cx="2203445" cy="1224136"/>
          </a:xfrm>
          <a:prstGeom prst="rect">
            <a:avLst/>
          </a:prstGeom>
          <a:noFill/>
        </p:spPr>
      </p:pic>
      <p:sp>
        <p:nvSpPr>
          <p:cNvPr id="54" name="虚尾箭头 53"/>
          <p:cNvSpPr/>
          <p:nvPr/>
        </p:nvSpPr>
        <p:spPr>
          <a:xfrm>
            <a:off x="8357051" y="1808447"/>
            <a:ext cx="720080" cy="648072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虚尾箭头 54"/>
          <p:cNvSpPr/>
          <p:nvPr/>
        </p:nvSpPr>
        <p:spPr>
          <a:xfrm>
            <a:off x="8357051" y="3320615"/>
            <a:ext cx="720080" cy="648072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虚尾箭头 55"/>
          <p:cNvSpPr/>
          <p:nvPr/>
        </p:nvSpPr>
        <p:spPr>
          <a:xfrm>
            <a:off x="8357051" y="4760775"/>
            <a:ext cx="720080" cy="648072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燕尾形 60"/>
          <p:cNvSpPr/>
          <p:nvPr/>
        </p:nvSpPr>
        <p:spPr>
          <a:xfrm>
            <a:off x="4612635" y="1808447"/>
            <a:ext cx="576064" cy="648072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燕尾形 61"/>
          <p:cNvSpPr/>
          <p:nvPr/>
        </p:nvSpPr>
        <p:spPr>
          <a:xfrm>
            <a:off x="4684643" y="3248607"/>
            <a:ext cx="576064" cy="648072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燕尾形 62"/>
          <p:cNvSpPr/>
          <p:nvPr/>
        </p:nvSpPr>
        <p:spPr>
          <a:xfrm>
            <a:off x="4684643" y="4760775"/>
            <a:ext cx="576064" cy="648072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9840416" y="2593731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智能制造</a:t>
            </a:r>
            <a:endParaRPr lang="zh-CN" altLang="en-US" sz="16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840416" y="4105899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智能船舶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9912424" y="5610726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智能港口</a:t>
            </a:r>
          </a:p>
        </p:txBody>
      </p:sp>
    </p:spTree>
    <p:extLst>
      <p:ext uri="{BB962C8B-B14F-4D97-AF65-F5344CB8AC3E}">
        <p14:creationId xmlns:p14="http://schemas.microsoft.com/office/powerpoint/2010/main" val="180426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1424" y="1485264"/>
            <a:ext cx="3078762" cy="41039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162934" y="1496407"/>
            <a:ext cx="527141" cy="79257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4400" b="1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4400" b="1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组合 67"/>
          <p:cNvGrpSpPr/>
          <p:nvPr/>
        </p:nvGrpSpPr>
        <p:grpSpPr>
          <a:xfrm>
            <a:off x="5823627" y="1496406"/>
            <a:ext cx="5456946" cy="792573"/>
            <a:chOff x="6339097" y="1573726"/>
            <a:chExt cx="3744416" cy="511504"/>
          </a:xfrm>
        </p:grpSpPr>
        <p:sp>
          <p:nvSpPr>
            <p:cNvPr id="8" name="圆角矩形 7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>
                <a:defRPr/>
              </a:pPr>
              <a:endPara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723350" y="1614014"/>
              <a:ext cx="2653076" cy="43701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3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公司</a:t>
              </a:r>
              <a:r>
                <a:rPr lang="zh-CN" altLang="en-US" sz="36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情况</a:t>
              </a:r>
              <a:endParaRPr lang="zh-CN" altLang="zh-CN" sz="3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5162934" y="2591968"/>
            <a:ext cx="527141" cy="79257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4400" b="1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4400" b="1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" name="组合 71"/>
          <p:cNvGrpSpPr/>
          <p:nvPr/>
        </p:nvGrpSpPr>
        <p:grpSpPr>
          <a:xfrm>
            <a:off x="5823626" y="2591966"/>
            <a:ext cx="5456950" cy="792572"/>
            <a:chOff x="6315199" y="2410178"/>
            <a:chExt cx="3744416" cy="511504"/>
          </a:xfrm>
        </p:grpSpPr>
        <p:sp>
          <p:nvSpPr>
            <p:cNvPr id="12" name="圆角矩形 11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>
                <a:defRPr/>
              </a:pPr>
              <a:endPara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72566" y="2450466"/>
              <a:ext cx="2653076" cy="43701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36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平台介绍</a:t>
              </a:r>
              <a:endParaRPr lang="zh-CN" altLang="zh-CN" sz="3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5162934" y="3688253"/>
            <a:ext cx="527141" cy="79257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4400" b="1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4400" b="1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" name="组合 75"/>
          <p:cNvGrpSpPr/>
          <p:nvPr/>
        </p:nvGrpSpPr>
        <p:grpSpPr>
          <a:xfrm>
            <a:off x="5823627" y="3688250"/>
            <a:ext cx="5456946" cy="792573"/>
            <a:chOff x="6339097" y="3296031"/>
            <a:chExt cx="3744416" cy="511504"/>
          </a:xfrm>
        </p:grpSpPr>
        <p:sp>
          <p:nvSpPr>
            <p:cNvPr id="16" name="圆角矩形 15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>
                <a:defRPr/>
              </a:pPr>
              <a:endPara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723350" y="3336319"/>
              <a:ext cx="3113115" cy="43701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36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聚合赋能  工业智造</a:t>
              </a:r>
              <a:endParaRPr lang="zh-CN" altLang="zh-CN" sz="3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5162934" y="4796667"/>
            <a:ext cx="527141" cy="79257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4400" b="1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4400" b="1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" name="组合 79"/>
          <p:cNvGrpSpPr/>
          <p:nvPr/>
        </p:nvGrpSpPr>
        <p:grpSpPr>
          <a:xfrm>
            <a:off x="5823627" y="4796661"/>
            <a:ext cx="5456948" cy="792570"/>
            <a:chOff x="6339097" y="4180903"/>
            <a:chExt cx="3744416" cy="511504"/>
          </a:xfrm>
        </p:grpSpPr>
        <p:sp>
          <p:nvSpPr>
            <p:cNvPr id="20" name="圆角矩形 19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>
                <a:defRPr/>
              </a:pPr>
              <a:endPara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723350" y="4221882"/>
              <a:ext cx="2736305" cy="437014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36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工程案例</a:t>
              </a:r>
              <a:endParaRPr lang="zh-CN" altLang="zh-CN" sz="36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TextBox 46"/>
          <p:cNvSpPr txBox="1"/>
          <p:nvPr/>
        </p:nvSpPr>
        <p:spPr>
          <a:xfrm>
            <a:off x="1199456" y="2161021"/>
            <a:ext cx="2664295" cy="1261801"/>
          </a:xfrm>
          <a:prstGeom prst="rect">
            <a:avLst/>
          </a:prstGeom>
          <a:noFill/>
        </p:spPr>
        <p:txBody>
          <a:bodyPr wrap="square" lIns="91361" tIns="45679" rIns="91361" bIns="45679">
            <a:spAutoFit/>
          </a:bodyPr>
          <a:lstStyle/>
          <a:p>
            <a:pPr algn="r">
              <a:defRPr/>
            </a:pPr>
            <a:r>
              <a:rPr lang="zh-CN" altLang="en-US" sz="4400" b="1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endParaRPr lang="en-US" altLang="zh-CN" sz="4400" b="1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3200" b="1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b="1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下箭头 26"/>
          <p:cNvSpPr/>
          <p:nvPr/>
        </p:nvSpPr>
        <p:spPr>
          <a:xfrm rot="16200000">
            <a:off x="4323907" y="1564280"/>
            <a:ext cx="647972" cy="77721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04" tIns="34253" rIns="68504" bIns="34253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cular Arrow 2"/>
          <p:cNvSpPr/>
          <p:nvPr/>
        </p:nvSpPr>
        <p:spPr>
          <a:xfrm rot="16929936">
            <a:off x="3759556" y="1779265"/>
            <a:ext cx="2657475" cy="1646238"/>
          </a:xfrm>
          <a:custGeom>
            <a:avLst/>
            <a:gdLst>
              <a:gd name="connsiteX0" fmla="*/ 1671038 w 4875125"/>
              <a:gd name="connsiteY0" fmla="*/ 332322 h 4164012"/>
              <a:gd name="connsiteX1" fmla="*/ 3234631 w 4875125"/>
              <a:gd name="connsiteY1" fmla="*/ 341975 h 4164012"/>
              <a:gd name="connsiteX2" fmla="*/ 4521728 w 4875125"/>
              <a:gd name="connsiteY2" fmla="*/ 1440067 h 4164012"/>
              <a:gd name="connsiteX3" fmla="*/ 4722455 w 4875125"/>
              <a:gd name="connsiteY3" fmla="*/ 1441375 h 4164012"/>
              <a:gd name="connsiteX4" fmla="*/ 4493971 w 4875125"/>
              <a:gd name="connsiteY4" fmla="*/ 2095410 h 4164012"/>
              <a:gd name="connsiteX5" fmla="*/ 3960290 w 4875125"/>
              <a:gd name="connsiteY5" fmla="*/ 1436407 h 4164012"/>
              <a:gd name="connsiteX6" fmla="*/ 4156345 w 4875125"/>
              <a:gd name="connsiteY6" fmla="*/ 1437685 h 4164012"/>
              <a:gd name="connsiteX7" fmla="*/ 3051772 w 4875125"/>
              <a:gd name="connsiteY7" fmla="*/ 627705 h 4164012"/>
              <a:gd name="connsiteX8" fmla="*/ 1802977 w 4875125"/>
              <a:gd name="connsiteY8" fmla="*/ 633487 h 4164012"/>
              <a:gd name="connsiteX9" fmla="*/ 1671038 w 4875125"/>
              <a:gd name="connsiteY9" fmla="*/ 332322 h 4164012"/>
              <a:gd name="connsiteX0" fmla="*/ 0 w 3051417"/>
              <a:gd name="connsiteY0" fmla="*/ 114669 h 1877757"/>
              <a:gd name="connsiteX1" fmla="*/ 1563593 w 3051417"/>
              <a:gd name="connsiteY1" fmla="*/ 124322 h 1877757"/>
              <a:gd name="connsiteX2" fmla="*/ 2850690 w 3051417"/>
              <a:gd name="connsiteY2" fmla="*/ 1222414 h 1877757"/>
              <a:gd name="connsiteX3" fmla="*/ 3051417 w 3051417"/>
              <a:gd name="connsiteY3" fmla="*/ 1223722 h 1877757"/>
              <a:gd name="connsiteX4" fmla="*/ 2822933 w 3051417"/>
              <a:gd name="connsiteY4" fmla="*/ 1877757 h 1877757"/>
              <a:gd name="connsiteX5" fmla="*/ 2389484 w 3051417"/>
              <a:gd name="connsiteY5" fmla="*/ 1349947 h 1877757"/>
              <a:gd name="connsiteX6" fmla="*/ 2485307 w 3051417"/>
              <a:gd name="connsiteY6" fmla="*/ 1220032 h 1877757"/>
              <a:gd name="connsiteX7" fmla="*/ 1380734 w 3051417"/>
              <a:gd name="connsiteY7" fmla="*/ 410052 h 1877757"/>
              <a:gd name="connsiteX8" fmla="*/ 131939 w 3051417"/>
              <a:gd name="connsiteY8" fmla="*/ 415834 h 1877757"/>
              <a:gd name="connsiteX9" fmla="*/ 0 w 3051417"/>
              <a:gd name="connsiteY9" fmla="*/ 114669 h 1877757"/>
              <a:gd name="connsiteX0" fmla="*/ 0 w 3051417"/>
              <a:gd name="connsiteY0" fmla="*/ 114669 h 1877757"/>
              <a:gd name="connsiteX1" fmla="*/ 1563593 w 3051417"/>
              <a:gd name="connsiteY1" fmla="*/ 124322 h 1877757"/>
              <a:gd name="connsiteX2" fmla="*/ 2850690 w 3051417"/>
              <a:gd name="connsiteY2" fmla="*/ 1222414 h 1877757"/>
              <a:gd name="connsiteX3" fmla="*/ 3051417 w 3051417"/>
              <a:gd name="connsiteY3" fmla="*/ 1223722 h 1877757"/>
              <a:gd name="connsiteX4" fmla="*/ 2822933 w 3051417"/>
              <a:gd name="connsiteY4" fmla="*/ 1877757 h 1877757"/>
              <a:gd name="connsiteX5" fmla="*/ 2389484 w 3051417"/>
              <a:gd name="connsiteY5" fmla="*/ 1349947 h 1877757"/>
              <a:gd name="connsiteX6" fmla="*/ 2538599 w 3051417"/>
              <a:gd name="connsiteY6" fmla="*/ 1280129 h 1877757"/>
              <a:gd name="connsiteX7" fmla="*/ 1380734 w 3051417"/>
              <a:gd name="connsiteY7" fmla="*/ 410052 h 1877757"/>
              <a:gd name="connsiteX8" fmla="*/ 131939 w 3051417"/>
              <a:gd name="connsiteY8" fmla="*/ 415834 h 1877757"/>
              <a:gd name="connsiteX9" fmla="*/ 0 w 3051417"/>
              <a:gd name="connsiteY9" fmla="*/ 114669 h 1877757"/>
              <a:gd name="connsiteX0" fmla="*/ 0 w 3051417"/>
              <a:gd name="connsiteY0" fmla="*/ 114669 h 1877757"/>
              <a:gd name="connsiteX1" fmla="*/ 1563593 w 3051417"/>
              <a:gd name="connsiteY1" fmla="*/ 124322 h 1877757"/>
              <a:gd name="connsiteX2" fmla="*/ 2850690 w 3051417"/>
              <a:gd name="connsiteY2" fmla="*/ 1222414 h 1877757"/>
              <a:gd name="connsiteX3" fmla="*/ 3051417 w 3051417"/>
              <a:gd name="connsiteY3" fmla="*/ 1223722 h 1877757"/>
              <a:gd name="connsiteX4" fmla="*/ 2822933 w 3051417"/>
              <a:gd name="connsiteY4" fmla="*/ 1877757 h 1877757"/>
              <a:gd name="connsiteX5" fmla="*/ 2389484 w 3051417"/>
              <a:gd name="connsiteY5" fmla="*/ 1349947 h 1877757"/>
              <a:gd name="connsiteX6" fmla="*/ 2570573 w 3051417"/>
              <a:gd name="connsiteY6" fmla="*/ 1316187 h 1877757"/>
              <a:gd name="connsiteX7" fmla="*/ 1380734 w 3051417"/>
              <a:gd name="connsiteY7" fmla="*/ 410052 h 1877757"/>
              <a:gd name="connsiteX8" fmla="*/ 131939 w 3051417"/>
              <a:gd name="connsiteY8" fmla="*/ 415834 h 1877757"/>
              <a:gd name="connsiteX9" fmla="*/ 0 w 3051417"/>
              <a:gd name="connsiteY9" fmla="*/ 114669 h 1877757"/>
              <a:gd name="connsiteX0" fmla="*/ 0 w 3051417"/>
              <a:gd name="connsiteY0" fmla="*/ 125625 h 1888713"/>
              <a:gd name="connsiteX1" fmla="*/ 1563593 w 3051417"/>
              <a:gd name="connsiteY1" fmla="*/ 135278 h 1888713"/>
              <a:gd name="connsiteX2" fmla="*/ 2875222 w 3051417"/>
              <a:gd name="connsiteY2" fmla="*/ 1274851 h 1888713"/>
              <a:gd name="connsiteX3" fmla="*/ 3051417 w 3051417"/>
              <a:gd name="connsiteY3" fmla="*/ 1234678 h 1888713"/>
              <a:gd name="connsiteX4" fmla="*/ 2822933 w 3051417"/>
              <a:gd name="connsiteY4" fmla="*/ 1888713 h 1888713"/>
              <a:gd name="connsiteX5" fmla="*/ 2389484 w 3051417"/>
              <a:gd name="connsiteY5" fmla="*/ 1360903 h 1888713"/>
              <a:gd name="connsiteX6" fmla="*/ 2570573 w 3051417"/>
              <a:gd name="connsiteY6" fmla="*/ 1327143 h 1888713"/>
              <a:gd name="connsiteX7" fmla="*/ 1380734 w 3051417"/>
              <a:gd name="connsiteY7" fmla="*/ 421008 h 1888713"/>
              <a:gd name="connsiteX8" fmla="*/ 131939 w 3051417"/>
              <a:gd name="connsiteY8" fmla="*/ 426790 h 1888713"/>
              <a:gd name="connsiteX9" fmla="*/ 0 w 3051417"/>
              <a:gd name="connsiteY9" fmla="*/ 125625 h 1888713"/>
              <a:gd name="connsiteX0" fmla="*/ 0 w 3051417"/>
              <a:gd name="connsiteY0" fmla="*/ 125625 h 1888713"/>
              <a:gd name="connsiteX1" fmla="*/ 1563593 w 3051417"/>
              <a:gd name="connsiteY1" fmla="*/ 135278 h 1888713"/>
              <a:gd name="connsiteX2" fmla="*/ 2875222 w 3051417"/>
              <a:gd name="connsiteY2" fmla="*/ 1274851 h 1888713"/>
              <a:gd name="connsiteX3" fmla="*/ 3051417 w 3051417"/>
              <a:gd name="connsiteY3" fmla="*/ 1234678 h 1888713"/>
              <a:gd name="connsiteX4" fmla="*/ 2822933 w 3051417"/>
              <a:gd name="connsiteY4" fmla="*/ 1888713 h 1888713"/>
              <a:gd name="connsiteX5" fmla="*/ 2575706 w 3051417"/>
              <a:gd name="connsiteY5" fmla="*/ 1320757 h 1888713"/>
              <a:gd name="connsiteX6" fmla="*/ 2570573 w 3051417"/>
              <a:gd name="connsiteY6" fmla="*/ 1327143 h 1888713"/>
              <a:gd name="connsiteX7" fmla="*/ 1380734 w 3051417"/>
              <a:gd name="connsiteY7" fmla="*/ 421008 h 1888713"/>
              <a:gd name="connsiteX8" fmla="*/ 131939 w 3051417"/>
              <a:gd name="connsiteY8" fmla="*/ 426790 h 1888713"/>
              <a:gd name="connsiteX9" fmla="*/ 0 w 3051417"/>
              <a:gd name="connsiteY9" fmla="*/ 125625 h 1888713"/>
              <a:gd name="connsiteX0" fmla="*/ 0 w 3051417"/>
              <a:gd name="connsiteY0" fmla="*/ 125625 h 1888713"/>
              <a:gd name="connsiteX1" fmla="*/ 1563593 w 3051417"/>
              <a:gd name="connsiteY1" fmla="*/ 135278 h 1888713"/>
              <a:gd name="connsiteX2" fmla="*/ 2875222 w 3051417"/>
              <a:gd name="connsiteY2" fmla="*/ 1274851 h 1888713"/>
              <a:gd name="connsiteX3" fmla="*/ 3051417 w 3051417"/>
              <a:gd name="connsiteY3" fmla="*/ 1234678 h 1888713"/>
              <a:gd name="connsiteX4" fmla="*/ 2822933 w 3051417"/>
              <a:gd name="connsiteY4" fmla="*/ 1888713 h 1888713"/>
              <a:gd name="connsiteX5" fmla="*/ 2575706 w 3051417"/>
              <a:gd name="connsiteY5" fmla="*/ 1320757 h 1888713"/>
              <a:gd name="connsiteX6" fmla="*/ 1380734 w 3051417"/>
              <a:gd name="connsiteY6" fmla="*/ 421008 h 1888713"/>
              <a:gd name="connsiteX7" fmla="*/ 131939 w 3051417"/>
              <a:gd name="connsiteY7" fmla="*/ 426790 h 1888713"/>
              <a:gd name="connsiteX8" fmla="*/ 0 w 3051417"/>
              <a:gd name="connsiteY8" fmla="*/ 125625 h 1888713"/>
              <a:gd name="connsiteX0" fmla="*/ 0 w 3051417"/>
              <a:gd name="connsiteY0" fmla="*/ 125625 h 1888713"/>
              <a:gd name="connsiteX1" fmla="*/ 1563593 w 3051417"/>
              <a:gd name="connsiteY1" fmla="*/ 135278 h 1888713"/>
              <a:gd name="connsiteX2" fmla="*/ 2875222 w 3051417"/>
              <a:gd name="connsiteY2" fmla="*/ 1274851 h 1888713"/>
              <a:gd name="connsiteX3" fmla="*/ 3051417 w 3051417"/>
              <a:gd name="connsiteY3" fmla="*/ 1234678 h 1888713"/>
              <a:gd name="connsiteX4" fmla="*/ 2822933 w 3051417"/>
              <a:gd name="connsiteY4" fmla="*/ 1888713 h 1888713"/>
              <a:gd name="connsiteX5" fmla="*/ 2575706 w 3051417"/>
              <a:gd name="connsiteY5" fmla="*/ 1320757 h 1888713"/>
              <a:gd name="connsiteX6" fmla="*/ 1380734 w 3051417"/>
              <a:gd name="connsiteY6" fmla="*/ 421008 h 1888713"/>
              <a:gd name="connsiteX7" fmla="*/ 131939 w 3051417"/>
              <a:gd name="connsiteY7" fmla="*/ 426790 h 1888713"/>
              <a:gd name="connsiteX8" fmla="*/ 0 w 3051417"/>
              <a:gd name="connsiteY8" fmla="*/ 125625 h 1888713"/>
              <a:gd name="connsiteX0" fmla="*/ 0 w 3051417"/>
              <a:gd name="connsiteY0" fmla="*/ 125625 h 1888713"/>
              <a:gd name="connsiteX1" fmla="*/ 1563593 w 3051417"/>
              <a:gd name="connsiteY1" fmla="*/ 135278 h 1888713"/>
              <a:gd name="connsiteX2" fmla="*/ 2875222 w 3051417"/>
              <a:gd name="connsiteY2" fmla="*/ 1274851 h 1888713"/>
              <a:gd name="connsiteX3" fmla="*/ 3051417 w 3051417"/>
              <a:gd name="connsiteY3" fmla="*/ 1234678 h 1888713"/>
              <a:gd name="connsiteX4" fmla="*/ 2822933 w 3051417"/>
              <a:gd name="connsiteY4" fmla="*/ 1888713 h 1888713"/>
              <a:gd name="connsiteX5" fmla="*/ 2575706 w 3051417"/>
              <a:gd name="connsiteY5" fmla="*/ 1320757 h 1888713"/>
              <a:gd name="connsiteX6" fmla="*/ 1380734 w 3051417"/>
              <a:gd name="connsiteY6" fmla="*/ 421008 h 1888713"/>
              <a:gd name="connsiteX7" fmla="*/ 131939 w 3051417"/>
              <a:gd name="connsiteY7" fmla="*/ 426790 h 1888713"/>
              <a:gd name="connsiteX8" fmla="*/ 0 w 3051417"/>
              <a:gd name="connsiteY8" fmla="*/ 125625 h 188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1417" h="1888713">
                <a:moveTo>
                  <a:pt x="0" y="125625"/>
                </a:moveTo>
                <a:cubicBezTo>
                  <a:pt x="505343" y="-30523"/>
                  <a:pt x="1084389" y="-56260"/>
                  <a:pt x="1563593" y="135278"/>
                </a:cubicBezTo>
                <a:cubicBezTo>
                  <a:pt x="2042797" y="326816"/>
                  <a:pt x="2654792" y="770080"/>
                  <a:pt x="2875222" y="1274851"/>
                </a:cubicBezTo>
                <a:lnTo>
                  <a:pt x="3051417" y="1234678"/>
                </a:lnTo>
                <a:lnTo>
                  <a:pt x="2822933" y="1888713"/>
                </a:lnTo>
                <a:cubicBezTo>
                  <a:pt x="2740524" y="1699394"/>
                  <a:pt x="2685860" y="1566455"/>
                  <a:pt x="2575706" y="1320757"/>
                </a:cubicBezTo>
                <a:cubicBezTo>
                  <a:pt x="2098488" y="628317"/>
                  <a:pt x="1788028" y="570002"/>
                  <a:pt x="1380734" y="421008"/>
                </a:cubicBezTo>
                <a:cubicBezTo>
                  <a:pt x="975647" y="308156"/>
                  <a:pt x="535415" y="310194"/>
                  <a:pt x="131939" y="426790"/>
                </a:cubicBezTo>
                <a:lnTo>
                  <a:pt x="0" y="125625"/>
                </a:lnTo>
                <a:close/>
              </a:path>
            </a:pathLst>
          </a:cu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b="1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665388" y="1835873"/>
            <a:ext cx="3480908" cy="3480906"/>
            <a:chOff x="313" y="2074"/>
            <a:chExt cx="1419" cy="1419"/>
          </a:xfrm>
          <a:solidFill>
            <a:srgbClr val="CCECFF"/>
          </a:solidFill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909" y="2074"/>
              <a:ext cx="227" cy="1418"/>
              <a:chOff x="2213" y="1366"/>
              <a:chExt cx="227" cy="1418"/>
            </a:xfrm>
            <a:grpFill/>
          </p:grpSpPr>
          <p:sp>
            <p:nvSpPr>
              <p:cNvPr id="23" name="AutoShape 4"/>
              <p:cNvSpPr>
                <a:spLocks noChangeArrowheads="1"/>
              </p:cNvSpPr>
              <p:nvPr/>
            </p:nvSpPr>
            <p:spPr bwMode="auto">
              <a:xfrm>
                <a:off x="2213" y="2557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  <p:sp>
            <p:nvSpPr>
              <p:cNvPr id="24" name="AutoShape 5"/>
              <p:cNvSpPr>
                <a:spLocks noChangeArrowheads="1"/>
              </p:cNvSpPr>
              <p:nvPr/>
            </p:nvSpPr>
            <p:spPr bwMode="auto">
              <a:xfrm rot="10800000">
                <a:off x="2213" y="1366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5" name="Group 6"/>
            <p:cNvGrpSpPr>
              <a:grpSpLocks/>
            </p:cNvGrpSpPr>
            <p:nvPr/>
          </p:nvGrpSpPr>
          <p:grpSpPr bwMode="auto">
            <a:xfrm rot="16200000">
              <a:off x="908" y="2075"/>
              <a:ext cx="227" cy="1418"/>
              <a:chOff x="2213" y="1366"/>
              <a:chExt cx="227" cy="1418"/>
            </a:xfrm>
            <a:grpFill/>
          </p:grpSpPr>
          <p:sp>
            <p:nvSpPr>
              <p:cNvPr id="21" name="AutoShape 7"/>
              <p:cNvSpPr>
                <a:spLocks noChangeArrowheads="1"/>
              </p:cNvSpPr>
              <p:nvPr/>
            </p:nvSpPr>
            <p:spPr bwMode="auto">
              <a:xfrm>
                <a:off x="2213" y="2557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  <p:sp>
            <p:nvSpPr>
              <p:cNvPr id="22" name="AutoShape 8"/>
              <p:cNvSpPr>
                <a:spLocks noChangeArrowheads="1"/>
              </p:cNvSpPr>
              <p:nvPr/>
            </p:nvSpPr>
            <p:spPr bwMode="auto">
              <a:xfrm rot="10800000">
                <a:off x="2213" y="1366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 rot="3600000">
              <a:off x="908" y="2075"/>
              <a:ext cx="227" cy="1418"/>
              <a:chOff x="2213" y="1366"/>
              <a:chExt cx="227" cy="1418"/>
            </a:xfrm>
            <a:grpFill/>
          </p:grpSpPr>
          <p:sp>
            <p:nvSpPr>
              <p:cNvPr id="19" name="AutoShape 10"/>
              <p:cNvSpPr>
                <a:spLocks noChangeArrowheads="1"/>
              </p:cNvSpPr>
              <p:nvPr/>
            </p:nvSpPr>
            <p:spPr bwMode="auto">
              <a:xfrm>
                <a:off x="2213" y="2557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  <p:sp>
            <p:nvSpPr>
              <p:cNvPr id="20" name="AutoShape 11"/>
              <p:cNvSpPr>
                <a:spLocks noChangeArrowheads="1"/>
              </p:cNvSpPr>
              <p:nvPr/>
            </p:nvSpPr>
            <p:spPr bwMode="auto">
              <a:xfrm rot="10800000">
                <a:off x="2213" y="1366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7" name="Group 12"/>
            <p:cNvGrpSpPr>
              <a:grpSpLocks/>
            </p:cNvGrpSpPr>
            <p:nvPr/>
          </p:nvGrpSpPr>
          <p:grpSpPr bwMode="auto">
            <a:xfrm rot="19800000">
              <a:off x="909" y="2075"/>
              <a:ext cx="227" cy="1418"/>
              <a:chOff x="2213" y="1366"/>
              <a:chExt cx="227" cy="1418"/>
            </a:xfrm>
            <a:grpFill/>
          </p:grpSpPr>
          <p:sp>
            <p:nvSpPr>
              <p:cNvPr id="17" name="AutoShape 13"/>
              <p:cNvSpPr>
                <a:spLocks noChangeArrowheads="1"/>
              </p:cNvSpPr>
              <p:nvPr/>
            </p:nvSpPr>
            <p:spPr bwMode="auto">
              <a:xfrm>
                <a:off x="2213" y="2557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  <p:sp>
            <p:nvSpPr>
              <p:cNvPr id="18" name="AutoShape 14"/>
              <p:cNvSpPr>
                <a:spLocks noChangeArrowheads="1"/>
              </p:cNvSpPr>
              <p:nvPr/>
            </p:nvSpPr>
            <p:spPr bwMode="auto">
              <a:xfrm rot="10800000">
                <a:off x="2213" y="1366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8" name="Group 15"/>
            <p:cNvGrpSpPr>
              <a:grpSpLocks/>
            </p:cNvGrpSpPr>
            <p:nvPr/>
          </p:nvGrpSpPr>
          <p:grpSpPr bwMode="auto">
            <a:xfrm rot="1800000">
              <a:off x="909" y="2075"/>
              <a:ext cx="227" cy="1418"/>
              <a:chOff x="2213" y="1366"/>
              <a:chExt cx="227" cy="1418"/>
            </a:xfrm>
            <a:grpFill/>
          </p:grpSpPr>
          <p:sp>
            <p:nvSpPr>
              <p:cNvPr id="15" name="AutoShape 16"/>
              <p:cNvSpPr>
                <a:spLocks noChangeArrowheads="1"/>
              </p:cNvSpPr>
              <p:nvPr/>
            </p:nvSpPr>
            <p:spPr bwMode="auto">
              <a:xfrm>
                <a:off x="2213" y="2557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  <p:sp>
            <p:nvSpPr>
              <p:cNvPr id="16" name="AutoShape 17"/>
              <p:cNvSpPr>
                <a:spLocks noChangeArrowheads="1"/>
              </p:cNvSpPr>
              <p:nvPr/>
            </p:nvSpPr>
            <p:spPr bwMode="auto">
              <a:xfrm rot="10800000">
                <a:off x="2213" y="1366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9" name="Group 18"/>
            <p:cNvGrpSpPr>
              <a:grpSpLocks/>
            </p:cNvGrpSpPr>
            <p:nvPr/>
          </p:nvGrpSpPr>
          <p:grpSpPr bwMode="auto">
            <a:xfrm rot="18000000">
              <a:off x="909" y="2075"/>
              <a:ext cx="227" cy="1418"/>
              <a:chOff x="2213" y="1366"/>
              <a:chExt cx="227" cy="1418"/>
            </a:xfrm>
            <a:grpFill/>
          </p:grpSpPr>
          <p:sp>
            <p:nvSpPr>
              <p:cNvPr id="13" name="AutoShape 19"/>
              <p:cNvSpPr>
                <a:spLocks noChangeArrowheads="1"/>
              </p:cNvSpPr>
              <p:nvPr/>
            </p:nvSpPr>
            <p:spPr bwMode="auto">
              <a:xfrm>
                <a:off x="2213" y="2557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  <p:sp>
            <p:nvSpPr>
              <p:cNvPr id="14" name="AutoShape 20"/>
              <p:cNvSpPr>
                <a:spLocks noChangeArrowheads="1"/>
              </p:cNvSpPr>
              <p:nvPr/>
            </p:nvSpPr>
            <p:spPr bwMode="auto">
              <a:xfrm rot="10800000">
                <a:off x="2213" y="1366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</p:grpSp>
        <p:sp>
          <p:nvSpPr>
            <p:cNvPr id="12" name="Oval 21"/>
            <p:cNvSpPr>
              <a:spLocks noChangeArrowheads="1"/>
            </p:cNvSpPr>
            <p:nvPr/>
          </p:nvSpPr>
          <p:spPr bwMode="auto">
            <a:xfrm>
              <a:off x="455" y="2216"/>
              <a:ext cx="1134" cy="1134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en-US" b="1">
                <a:latin typeface="+mj-ea"/>
                <a:ea typeface="+mj-ea"/>
              </a:endParaRPr>
            </a:p>
          </p:txBody>
        </p:sp>
      </p:grpSp>
      <p:grpSp>
        <p:nvGrpSpPr>
          <p:cNvPr id="10" name="Group 2"/>
          <p:cNvGrpSpPr>
            <a:grpSpLocks/>
          </p:cNvGrpSpPr>
          <p:nvPr/>
        </p:nvGrpSpPr>
        <p:grpSpPr bwMode="auto">
          <a:xfrm rot="873738">
            <a:off x="7974493" y="1802469"/>
            <a:ext cx="3480909" cy="3480907"/>
            <a:chOff x="313" y="2074"/>
            <a:chExt cx="1419" cy="1419"/>
          </a:xfrm>
          <a:solidFill>
            <a:srgbClr val="CCECFF"/>
          </a:solidFill>
        </p:grpSpPr>
        <p:grpSp>
          <p:nvGrpSpPr>
            <p:cNvPr id="11" name="Group 3"/>
            <p:cNvGrpSpPr>
              <a:grpSpLocks/>
            </p:cNvGrpSpPr>
            <p:nvPr/>
          </p:nvGrpSpPr>
          <p:grpSpPr bwMode="auto">
            <a:xfrm>
              <a:off x="909" y="2074"/>
              <a:ext cx="227" cy="1418"/>
              <a:chOff x="2213" y="1366"/>
              <a:chExt cx="227" cy="1418"/>
            </a:xfrm>
            <a:grpFill/>
          </p:grpSpPr>
          <p:sp>
            <p:nvSpPr>
              <p:cNvPr id="43" name="AutoShape 4"/>
              <p:cNvSpPr>
                <a:spLocks noChangeArrowheads="1"/>
              </p:cNvSpPr>
              <p:nvPr/>
            </p:nvSpPr>
            <p:spPr bwMode="auto">
              <a:xfrm>
                <a:off x="2213" y="2557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  <p:sp>
            <p:nvSpPr>
              <p:cNvPr id="44" name="AutoShape 5"/>
              <p:cNvSpPr>
                <a:spLocks noChangeArrowheads="1"/>
              </p:cNvSpPr>
              <p:nvPr/>
            </p:nvSpPr>
            <p:spPr bwMode="auto">
              <a:xfrm rot="10800000">
                <a:off x="2213" y="1366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25" name="Group 6"/>
            <p:cNvGrpSpPr>
              <a:grpSpLocks/>
            </p:cNvGrpSpPr>
            <p:nvPr/>
          </p:nvGrpSpPr>
          <p:grpSpPr bwMode="auto">
            <a:xfrm rot="16200000">
              <a:off x="908" y="2075"/>
              <a:ext cx="227" cy="1418"/>
              <a:chOff x="2213" y="1366"/>
              <a:chExt cx="227" cy="1418"/>
            </a:xfrm>
            <a:grpFill/>
          </p:grpSpPr>
          <p:sp>
            <p:nvSpPr>
              <p:cNvPr id="41" name="AutoShape 7"/>
              <p:cNvSpPr>
                <a:spLocks noChangeArrowheads="1"/>
              </p:cNvSpPr>
              <p:nvPr/>
            </p:nvSpPr>
            <p:spPr bwMode="auto">
              <a:xfrm>
                <a:off x="2213" y="2557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  <p:sp>
            <p:nvSpPr>
              <p:cNvPr id="42" name="AutoShape 8"/>
              <p:cNvSpPr>
                <a:spLocks noChangeArrowheads="1"/>
              </p:cNvSpPr>
              <p:nvPr/>
            </p:nvSpPr>
            <p:spPr bwMode="auto">
              <a:xfrm rot="10800000">
                <a:off x="2213" y="1366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26" name="Group 9"/>
            <p:cNvGrpSpPr>
              <a:grpSpLocks/>
            </p:cNvGrpSpPr>
            <p:nvPr/>
          </p:nvGrpSpPr>
          <p:grpSpPr bwMode="auto">
            <a:xfrm rot="3600000">
              <a:off x="908" y="2075"/>
              <a:ext cx="227" cy="1418"/>
              <a:chOff x="2213" y="1366"/>
              <a:chExt cx="227" cy="1418"/>
            </a:xfrm>
            <a:grpFill/>
          </p:grpSpPr>
          <p:sp>
            <p:nvSpPr>
              <p:cNvPr id="39" name="AutoShape 10"/>
              <p:cNvSpPr>
                <a:spLocks noChangeArrowheads="1"/>
              </p:cNvSpPr>
              <p:nvPr/>
            </p:nvSpPr>
            <p:spPr bwMode="auto">
              <a:xfrm>
                <a:off x="2213" y="2557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  <p:sp>
            <p:nvSpPr>
              <p:cNvPr id="40" name="AutoShape 11"/>
              <p:cNvSpPr>
                <a:spLocks noChangeArrowheads="1"/>
              </p:cNvSpPr>
              <p:nvPr/>
            </p:nvSpPr>
            <p:spPr bwMode="auto">
              <a:xfrm rot="10800000">
                <a:off x="2213" y="1366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27" name="Group 12"/>
            <p:cNvGrpSpPr>
              <a:grpSpLocks/>
            </p:cNvGrpSpPr>
            <p:nvPr/>
          </p:nvGrpSpPr>
          <p:grpSpPr bwMode="auto">
            <a:xfrm rot="19800000">
              <a:off x="909" y="2075"/>
              <a:ext cx="227" cy="1418"/>
              <a:chOff x="2213" y="1366"/>
              <a:chExt cx="227" cy="1418"/>
            </a:xfrm>
            <a:grpFill/>
          </p:grpSpPr>
          <p:sp>
            <p:nvSpPr>
              <p:cNvPr id="37" name="AutoShape 13"/>
              <p:cNvSpPr>
                <a:spLocks noChangeArrowheads="1"/>
              </p:cNvSpPr>
              <p:nvPr/>
            </p:nvSpPr>
            <p:spPr bwMode="auto">
              <a:xfrm>
                <a:off x="2213" y="2557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  <p:sp>
            <p:nvSpPr>
              <p:cNvPr id="38" name="AutoShape 14"/>
              <p:cNvSpPr>
                <a:spLocks noChangeArrowheads="1"/>
              </p:cNvSpPr>
              <p:nvPr/>
            </p:nvSpPr>
            <p:spPr bwMode="auto">
              <a:xfrm rot="10800000">
                <a:off x="2213" y="1366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28" name="Group 15"/>
            <p:cNvGrpSpPr>
              <a:grpSpLocks/>
            </p:cNvGrpSpPr>
            <p:nvPr/>
          </p:nvGrpSpPr>
          <p:grpSpPr bwMode="auto">
            <a:xfrm rot="1800000">
              <a:off x="909" y="2075"/>
              <a:ext cx="227" cy="1418"/>
              <a:chOff x="2213" y="1366"/>
              <a:chExt cx="227" cy="1418"/>
            </a:xfrm>
            <a:grpFill/>
          </p:grpSpPr>
          <p:sp>
            <p:nvSpPr>
              <p:cNvPr id="35" name="AutoShape 16"/>
              <p:cNvSpPr>
                <a:spLocks noChangeArrowheads="1"/>
              </p:cNvSpPr>
              <p:nvPr/>
            </p:nvSpPr>
            <p:spPr bwMode="auto">
              <a:xfrm>
                <a:off x="2213" y="2557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  <p:sp>
            <p:nvSpPr>
              <p:cNvPr id="36" name="AutoShape 17"/>
              <p:cNvSpPr>
                <a:spLocks noChangeArrowheads="1"/>
              </p:cNvSpPr>
              <p:nvPr/>
            </p:nvSpPr>
            <p:spPr bwMode="auto">
              <a:xfrm rot="10800000">
                <a:off x="2213" y="1366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29" name="Group 18"/>
            <p:cNvGrpSpPr>
              <a:grpSpLocks/>
            </p:cNvGrpSpPr>
            <p:nvPr/>
          </p:nvGrpSpPr>
          <p:grpSpPr bwMode="auto">
            <a:xfrm rot="18000000">
              <a:off x="909" y="2075"/>
              <a:ext cx="227" cy="1418"/>
              <a:chOff x="2213" y="1366"/>
              <a:chExt cx="227" cy="1418"/>
            </a:xfrm>
            <a:grpFill/>
          </p:grpSpPr>
          <p:sp>
            <p:nvSpPr>
              <p:cNvPr id="33" name="AutoShape 19"/>
              <p:cNvSpPr>
                <a:spLocks noChangeArrowheads="1"/>
              </p:cNvSpPr>
              <p:nvPr/>
            </p:nvSpPr>
            <p:spPr bwMode="auto">
              <a:xfrm>
                <a:off x="2213" y="2557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  <p:sp>
            <p:nvSpPr>
              <p:cNvPr id="34" name="AutoShape 20"/>
              <p:cNvSpPr>
                <a:spLocks noChangeArrowheads="1"/>
              </p:cNvSpPr>
              <p:nvPr/>
            </p:nvSpPr>
            <p:spPr bwMode="auto">
              <a:xfrm rot="10800000">
                <a:off x="2213" y="1366"/>
                <a:ext cx="227" cy="227"/>
              </a:xfrm>
              <a:custGeom>
                <a:avLst/>
                <a:gdLst>
                  <a:gd name="T0" fmla="*/ 199 w 21600"/>
                  <a:gd name="T1" fmla="*/ 114 h 21600"/>
                  <a:gd name="T2" fmla="*/ 114 w 21600"/>
                  <a:gd name="T3" fmla="*/ 227 h 21600"/>
                  <a:gd name="T4" fmla="*/ 28 w 21600"/>
                  <a:gd name="T5" fmla="*/ 114 h 21600"/>
                  <a:gd name="T6" fmla="*/ 114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472 w 21600"/>
                  <a:gd name="T13" fmla="*/ 4472 h 21600"/>
                  <a:gd name="T14" fmla="*/ 17128 w 21600"/>
                  <a:gd name="T15" fmla="*/ 1712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latin typeface="+mj-ea"/>
                  <a:ea typeface="+mj-ea"/>
                </a:endParaRPr>
              </a:p>
            </p:txBody>
          </p:sp>
        </p:grpSp>
        <p:sp>
          <p:nvSpPr>
            <p:cNvPr id="32" name="Oval 21"/>
            <p:cNvSpPr>
              <a:spLocks noChangeArrowheads="1"/>
            </p:cNvSpPr>
            <p:nvPr/>
          </p:nvSpPr>
          <p:spPr bwMode="auto">
            <a:xfrm>
              <a:off x="455" y="2216"/>
              <a:ext cx="1134" cy="1134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>
                <a:defRPr/>
              </a:pPr>
              <a:endParaRPr lang="en-US" b="1">
                <a:latin typeface="+mj-ea"/>
                <a:ea typeface="+mj-ea"/>
              </a:endParaRPr>
            </a:p>
          </p:txBody>
        </p:sp>
      </p:grpSp>
      <p:sp>
        <p:nvSpPr>
          <p:cNvPr id="45" name="Rectangle 23"/>
          <p:cNvSpPr/>
          <p:nvPr/>
        </p:nvSpPr>
        <p:spPr>
          <a:xfrm>
            <a:off x="6779774" y="1313334"/>
            <a:ext cx="2438400" cy="46037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用户</a:t>
            </a:r>
            <a:endParaRPr lang="en-US" b="1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46" name="Rectangle 49"/>
          <p:cNvSpPr/>
          <p:nvPr/>
        </p:nvSpPr>
        <p:spPr>
          <a:xfrm>
            <a:off x="6621024" y="5321772"/>
            <a:ext cx="2800350" cy="33813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其他</a:t>
            </a:r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数据平台</a:t>
            </a:r>
            <a:endParaRPr lang="en-US" sz="1600" b="1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47" name="Rectangle 54"/>
          <p:cNvSpPr/>
          <p:nvPr/>
        </p:nvSpPr>
        <p:spPr>
          <a:xfrm>
            <a:off x="6621024" y="4842346"/>
            <a:ext cx="2800350" cy="39211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船舶数据平台</a:t>
            </a:r>
            <a:endParaRPr lang="en-GB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8" name="TextBox 66"/>
          <p:cNvSpPr txBox="1"/>
          <p:nvPr/>
        </p:nvSpPr>
        <p:spPr>
          <a:xfrm>
            <a:off x="5182683" y="3299296"/>
            <a:ext cx="205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船舶运行数据</a:t>
            </a:r>
            <a:endParaRPr lang="en-GB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9" name="TextBox 69"/>
          <p:cNvSpPr txBox="1"/>
          <p:nvPr/>
        </p:nvSpPr>
        <p:spPr>
          <a:xfrm>
            <a:off x="8770046" y="3275484"/>
            <a:ext cx="203132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工程作业数据</a:t>
            </a:r>
            <a:endParaRPr lang="en-GB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0" name="正方形/長方形 1"/>
          <p:cNvSpPr>
            <a:spLocks noChangeArrowheads="1"/>
          </p:cNvSpPr>
          <p:nvPr/>
        </p:nvSpPr>
        <p:spPr bwMode="auto">
          <a:xfrm>
            <a:off x="5009714" y="5755158"/>
            <a:ext cx="5888036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algn="ctr">
              <a:defRPr/>
            </a:pPr>
            <a:r>
              <a:rPr lang="zh-CN" altLang="en-US" sz="1600" b="1" dirty="0" smtClean="0">
                <a:latin typeface="+mj-ea"/>
                <a:ea typeface="+mj-ea"/>
              </a:rPr>
              <a:t>为客户提供数据分析增值服务</a:t>
            </a:r>
            <a:endParaRPr lang="ja-JP" altLang="en-US" sz="1600" b="1" dirty="0">
              <a:latin typeface="+mj-ea"/>
              <a:ea typeface="+mj-ea"/>
            </a:endParaRPr>
          </a:p>
        </p:txBody>
      </p:sp>
      <p:pic>
        <p:nvPicPr>
          <p:cNvPr id="51" name="Picture 6" descr="C:\00\HP\img\icons\icons\businesswoman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8037" y="1343497"/>
            <a:ext cx="392112" cy="43338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52" name="Picture 7" descr="C:\00\HP\img\icons\icons\businessman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6674" y="1329208"/>
            <a:ext cx="476250" cy="431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53" name="Picture 98" descr="j043394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125" y="3243734"/>
            <a:ext cx="600075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四角形吹き出し 34"/>
          <p:cNvSpPr/>
          <p:nvPr/>
        </p:nvSpPr>
        <p:spPr>
          <a:xfrm>
            <a:off x="6628962" y="2049933"/>
            <a:ext cx="4189412" cy="539750"/>
          </a:xfrm>
          <a:prstGeom prst="wedgeRectCallout">
            <a:avLst>
              <a:gd name="adj1" fmla="val -20834"/>
              <a:gd name="adj2" fmla="val -94440"/>
            </a:avLst>
          </a:prstGeom>
          <a:solidFill>
            <a:schemeClr val="lt1">
              <a:alpha val="63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1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企业用户的业务规模扩大、越来越多用户希望使用</a:t>
            </a:r>
            <a:r>
              <a:rPr lang="en-US" altLang="zh-CN" sz="11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web</a:t>
            </a:r>
            <a:r>
              <a:rPr lang="zh-CN" altLang="en-US" sz="11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服务，</a:t>
            </a:r>
            <a:r>
              <a:rPr lang="zh-CN" altLang="en-US" sz="11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都会造成客户</a:t>
            </a:r>
            <a:r>
              <a:rPr lang="zh-CN" altLang="en-US" sz="11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的接入点增</a:t>
            </a:r>
            <a:r>
              <a:rPr lang="zh-CN" altLang="en-US" sz="11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加</a:t>
            </a:r>
            <a:endParaRPr lang="ja-JP" altLang="en-US" sz="11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5" name="四角形吹き出し 532"/>
          <p:cNvSpPr/>
          <p:nvPr/>
        </p:nvSpPr>
        <p:spPr>
          <a:xfrm>
            <a:off x="5238313" y="4018434"/>
            <a:ext cx="2262187" cy="436563"/>
          </a:xfrm>
          <a:prstGeom prst="wedgeRectCallout">
            <a:avLst>
              <a:gd name="adj1" fmla="val 22212"/>
              <a:gd name="adj2" fmla="val -76512"/>
            </a:avLst>
          </a:prstGeom>
          <a:solidFill>
            <a:schemeClr val="lt1">
              <a:alpha val="63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spcAft>
                <a:spcPts val="400"/>
              </a:spcAft>
              <a:buSzPct val="100000"/>
              <a:defRPr/>
            </a:pPr>
            <a:r>
              <a:rPr kumimoji="1" lang="zh-CN" altLang="en-US" sz="11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日常管理，设备寿命管理，故障诊断，性能分析，告警等</a:t>
            </a:r>
            <a:endParaRPr kumimoji="1" lang="ja-JP" altLang="en-US" sz="11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四角形吹き出し 533"/>
          <p:cNvSpPr/>
          <p:nvPr/>
        </p:nvSpPr>
        <p:spPr>
          <a:xfrm>
            <a:off x="3765112" y="5172546"/>
            <a:ext cx="2489200" cy="436562"/>
          </a:xfrm>
          <a:prstGeom prst="wedgeRectCallout">
            <a:avLst>
              <a:gd name="adj1" fmla="val 58203"/>
              <a:gd name="adj2" fmla="val -19045"/>
            </a:avLst>
          </a:prstGeom>
          <a:solidFill>
            <a:schemeClr val="lt1">
              <a:alpha val="63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defTabSz="430213">
              <a:spcAft>
                <a:spcPts val="400"/>
              </a:spcAft>
              <a:buSzPct val="100000"/>
              <a:defRPr/>
            </a:pPr>
            <a:r>
              <a:rPr kumimoji="1" lang="zh-CN" altLang="en-US" sz="11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各种过程数据的收集</a:t>
            </a:r>
            <a:endParaRPr kumimoji="1" lang="ja-JP" altLang="en-US" sz="11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7" name="Circular Arrow 2"/>
          <p:cNvSpPr/>
          <p:nvPr/>
        </p:nvSpPr>
        <p:spPr>
          <a:xfrm rot="4670064" flipH="1">
            <a:off x="9587269" y="1772916"/>
            <a:ext cx="2657475" cy="1646237"/>
          </a:xfrm>
          <a:custGeom>
            <a:avLst/>
            <a:gdLst>
              <a:gd name="connsiteX0" fmla="*/ 1671038 w 4875125"/>
              <a:gd name="connsiteY0" fmla="*/ 332322 h 4164012"/>
              <a:gd name="connsiteX1" fmla="*/ 3234631 w 4875125"/>
              <a:gd name="connsiteY1" fmla="*/ 341975 h 4164012"/>
              <a:gd name="connsiteX2" fmla="*/ 4521728 w 4875125"/>
              <a:gd name="connsiteY2" fmla="*/ 1440067 h 4164012"/>
              <a:gd name="connsiteX3" fmla="*/ 4722455 w 4875125"/>
              <a:gd name="connsiteY3" fmla="*/ 1441375 h 4164012"/>
              <a:gd name="connsiteX4" fmla="*/ 4493971 w 4875125"/>
              <a:gd name="connsiteY4" fmla="*/ 2095410 h 4164012"/>
              <a:gd name="connsiteX5" fmla="*/ 3960290 w 4875125"/>
              <a:gd name="connsiteY5" fmla="*/ 1436407 h 4164012"/>
              <a:gd name="connsiteX6" fmla="*/ 4156345 w 4875125"/>
              <a:gd name="connsiteY6" fmla="*/ 1437685 h 4164012"/>
              <a:gd name="connsiteX7" fmla="*/ 3051772 w 4875125"/>
              <a:gd name="connsiteY7" fmla="*/ 627705 h 4164012"/>
              <a:gd name="connsiteX8" fmla="*/ 1802977 w 4875125"/>
              <a:gd name="connsiteY8" fmla="*/ 633487 h 4164012"/>
              <a:gd name="connsiteX9" fmla="*/ 1671038 w 4875125"/>
              <a:gd name="connsiteY9" fmla="*/ 332322 h 4164012"/>
              <a:gd name="connsiteX0" fmla="*/ 0 w 3051417"/>
              <a:gd name="connsiteY0" fmla="*/ 114669 h 1877757"/>
              <a:gd name="connsiteX1" fmla="*/ 1563593 w 3051417"/>
              <a:gd name="connsiteY1" fmla="*/ 124322 h 1877757"/>
              <a:gd name="connsiteX2" fmla="*/ 2850690 w 3051417"/>
              <a:gd name="connsiteY2" fmla="*/ 1222414 h 1877757"/>
              <a:gd name="connsiteX3" fmla="*/ 3051417 w 3051417"/>
              <a:gd name="connsiteY3" fmla="*/ 1223722 h 1877757"/>
              <a:gd name="connsiteX4" fmla="*/ 2822933 w 3051417"/>
              <a:gd name="connsiteY4" fmla="*/ 1877757 h 1877757"/>
              <a:gd name="connsiteX5" fmla="*/ 2389484 w 3051417"/>
              <a:gd name="connsiteY5" fmla="*/ 1349947 h 1877757"/>
              <a:gd name="connsiteX6" fmla="*/ 2485307 w 3051417"/>
              <a:gd name="connsiteY6" fmla="*/ 1220032 h 1877757"/>
              <a:gd name="connsiteX7" fmla="*/ 1380734 w 3051417"/>
              <a:gd name="connsiteY7" fmla="*/ 410052 h 1877757"/>
              <a:gd name="connsiteX8" fmla="*/ 131939 w 3051417"/>
              <a:gd name="connsiteY8" fmla="*/ 415834 h 1877757"/>
              <a:gd name="connsiteX9" fmla="*/ 0 w 3051417"/>
              <a:gd name="connsiteY9" fmla="*/ 114669 h 1877757"/>
              <a:gd name="connsiteX0" fmla="*/ 0 w 3051417"/>
              <a:gd name="connsiteY0" fmla="*/ 114669 h 1877757"/>
              <a:gd name="connsiteX1" fmla="*/ 1563593 w 3051417"/>
              <a:gd name="connsiteY1" fmla="*/ 124322 h 1877757"/>
              <a:gd name="connsiteX2" fmla="*/ 2850690 w 3051417"/>
              <a:gd name="connsiteY2" fmla="*/ 1222414 h 1877757"/>
              <a:gd name="connsiteX3" fmla="*/ 3051417 w 3051417"/>
              <a:gd name="connsiteY3" fmla="*/ 1223722 h 1877757"/>
              <a:gd name="connsiteX4" fmla="*/ 2822933 w 3051417"/>
              <a:gd name="connsiteY4" fmla="*/ 1877757 h 1877757"/>
              <a:gd name="connsiteX5" fmla="*/ 2389484 w 3051417"/>
              <a:gd name="connsiteY5" fmla="*/ 1349947 h 1877757"/>
              <a:gd name="connsiteX6" fmla="*/ 2538599 w 3051417"/>
              <a:gd name="connsiteY6" fmla="*/ 1280129 h 1877757"/>
              <a:gd name="connsiteX7" fmla="*/ 1380734 w 3051417"/>
              <a:gd name="connsiteY7" fmla="*/ 410052 h 1877757"/>
              <a:gd name="connsiteX8" fmla="*/ 131939 w 3051417"/>
              <a:gd name="connsiteY8" fmla="*/ 415834 h 1877757"/>
              <a:gd name="connsiteX9" fmla="*/ 0 w 3051417"/>
              <a:gd name="connsiteY9" fmla="*/ 114669 h 1877757"/>
              <a:gd name="connsiteX0" fmla="*/ 0 w 3051417"/>
              <a:gd name="connsiteY0" fmla="*/ 114669 h 1877757"/>
              <a:gd name="connsiteX1" fmla="*/ 1563593 w 3051417"/>
              <a:gd name="connsiteY1" fmla="*/ 124322 h 1877757"/>
              <a:gd name="connsiteX2" fmla="*/ 2850690 w 3051417"/>
              <a:gd name="connsiteY2" fmla="*/ 1222414 h 1877757"/>
              <a:gd name="connsiteX3" fmla="*/ 3051417 w 3051417"/>
              <a:gd name="connsiteY3" fmla="*/ 1223722 h 1877757"/>
              <a:gd name="connsiteX4" fmla="*/ 2822933 w 3051417"/>
              <a:gd name="connsiteY4" fmla="*/ 1877757 h 1877757"/>
              <a:gd name="connsiteX5" fmla="*/ 2389484 w 3051417"/>
              <a:gd name="connsiteY5" fmla="*/ 1349947 h 1877757"/>
              <a:gd name="connsiteX6" fmla="*/ 2570573 w 3051417"/>
              <a:gd name="connsiteY6" fmla="*/ 1316187 h 1877757"/>
              <a:gd name="connsiteX7" fmla="*/ 1380734 w 3051417"/>
              <a:gd name="connsiteY7" fmla="*/ 410052 h 1877757"/>
              <a:gd name="connsiteX8" fmla="*/ 131939 w 3051417"/>
              <a:gd name="connsiteY8" fmla="*/ 415834 h 1877757"/>
              <a:gd name="connsiteX9" fmla="*/ 0 w 3051417"/>
              <a:gd name="connsiteY9" fmla="*/ 114669 h 1877757"/>
              <a:gd name="connsiteX0" fmla="*/ 0 w 3051417"/>
              <a:gd name="connsiteY0" fmla="*/ 125625 h 1888713"/>
              <a:gd name="connsiteX1" fmla="*/ 1563593 w 3051417"/>
              <a:gd name="connsiteY1" fmla="*/ 135278 h 1888713"/>
              <a:gd name="connsiteX2" fmla="*/ 2875222 w 3051417"/>
              <a:gd name="connsiteY2" fmla="*/ 1274851 h 1888713"/>
              <a:gd name="connsiteX3" fmla="*/ 3051417 w 3051417"/>
              <a:gd name="connsiteY3" fmla="*/ 1234678 h 1888713"/>
              <a:gd name="connsiteX4" fmla="*/ 2822933 w 3051417"/>
              <a:gd name="connsiteY4" fmla="*/ 1888713 h 1888713"/>
              <a:gd name="connsiteX5" fmla="*/ 2389484 w 3051417"/>
              <a:gd name="connsiteY5" fmla="*/ 1360903 h 1888713"/>
              <a:gd name="connsiteX6" fmla="*/ 2570573 w 3051417"/>
              <a:gd name="connsiteY6" fmla="*/ 1327143 h 1888713"/>
              <a:gd name="connsiteX7" fmla="*/ 1380734 w 3051417"/>
              <a:gd name="connsiteY7" fmla="*/ 421008 h 1888713"/>
              <a:gd name="connsiteX8" fmla="*/ 131939 w 3051417"/>
              <a:gd name="connsiteY8" fmla="*/ 426790 h 1888713"/>
              <a:gd name="connsiteX9" fmla="*/ 0 w 3051417"/>
              <a:gd name="connsiteY9" fmla="*/ 125625 h 1888713"/>
              <a:gd name="connsiteX0" fmla="*/ 0 w 3051417"/>
              <a:gd name="connsiteY0" fmla="*/ 125625 h 1888713"/>
              <a:gd name="connsiteX1" fmla="*/ 1563593 w 3051417"/>
              <a:gd name="connsiteY1" fmla="*/ 135278 h 1888713"/>
              <a:gd name="connsiteX2" fmla="*/ 2875222 w 3051417"/>
              <a:gd name="connsiteY2" fmla="*/ 1274851 h 1888713"/>
              <a:gd name="connsiteX3" fmla="*/ 3051417 w 3051417"/>
              <a:gd name="connsiteY3" fmla="*/ 1234678 h 1888713"/>
              <a:gd name="connsiteX4" fmla="*/ 2822933 w 3051417"/>
              <a:gd name="connsiteY4" fmla="*/ 1888713 h 1888713"/>
              <a:gd name="connsiteX5" fmla="*/ 2575706 w 3051417"/>
              <a:gd name="connsiteY5" fmla="*/ 1320757 h 1888713"/>
              <a:gd name="connsiteX6" fmla="*/ 2570573 w 3051417"/>
              <a:gd name="connsiteY6" fmla="*/ 1327143 h 1888713"/>
              <a:gd name="connsiteX7" fmla="*/ 1380734 w 3051417"/>
              <a:gd name="connsiteY7" fmla="*/ 421008 h 1888713"/>
              <a:gd name="connsiteX8" fmla="*/ 131939 w 3051417"/>
              <a:gd name="connsiteY8" fmla="*/ 426790 h 1888713"/>
              <a:gd name="connsiteX9" fmla="*/ 0 w 3051417"/>
              <a:gd name="connsiteY9" fmla="*/ 125625 h 1888713"/>
              <a:gd name="connsiteX0" fmla="*/ 0 w 3051417"/>
              <a:gd name="connsiteY0" fmla="*/ 125625 h 1888713"/>
              <a:gd name="connsiteX1" fmla="*/ 1563593 w 3051417"/>
              <a:gd name="connsiteY1" fmla="*/ 135278 h 1888713"/>
              <a:gd name="connsiteX2" fmla="*/ 2875222 w 3051417"/>
              <a:gd name="connsiteY2" fmla="*/ 1274851 h 1888713"/>
              <a:gd name="connsiteX3" fmla="*/ 3051417 w 3051417"/>
              <a:gd name="connsiteY3" fmla="*/ 1234678 h 1888713"/>
              <a:gd name="connsiteX4" fmla="*/ 2822933 w 3051417"/>
              <a:gd name="connsiteY4" fmla="*/ 1888713 h 1888713"/>
              <a:gd name="connsiteX5" fmla="*/ 2575706 w 3051417"/>
              <a:gd name="connsiteY5" fmla="*/ 1320757 h 1888713"/>
              <a:gd name="connsiteX6" fmla="*/ 1380734 w 3051417"/>
              <a:gd name="connsiteY6" fmla="*/ 421008 h 1888713"/>
              <a:gd name="connsiteX7" fmla="*/ 131939 w 3051417"/>
              <a:gd name="connsiteY7" fmla="*/ 426790 h 1888713"/>
              <a:gd name="connsiteX8" fmla="*/ 0 w 3051417"/>
              <a:gd name="connsiteY8" fmla="*/ 125625 h 1888713"/>
              <a:gd name="connsiteX0" fmla="*/ 0 w 3051417"/>
              <a:gd name="connsiteY0" fmla="*/ 125625 h 1888713"/>
              <a:gd name="connsiteX1" fmla="*/ 1563593 w 3051417"/>
              <a:gd name="connsiteY1" fmla="*/ 135278 h 1888713"/>
              <a:gd name="connsiteX2" fmla="*/ 2875222 w 3051417"/>
              <a:gd name="connsiteY2" fmla="*/ 1274851 h 1888713"/>
              <a:gd name="connsiteX3" fmla="*/ 3051417 w 3051417"/>
              <a:gd name="connsiteY3" fmla="*/ 1234678 h 1888713"/>
              <a:gd name="connsiteX4" fmla="*/ 2822933 w 3051417"/>
              <a:gd name="connsiteY4" fmla="*/ 1888713 h 1888713"/>
              <a:gd name="connsiteX5" fmla="*/ 2575706 w 3051417"/>
              <a:gd name="connsiteY5" fmla="*/ 1320757 h 1888713"/>
              <a:gd name="connsiteX6" fmla="*/ 1380734 w 3051417"/>
              <a:gd name="connsiteY6" fmla="*/ 421008 h 1888713"/>
              <a:gd name="connsiteX7" fmla="*/ 131939 w 3051417"/>
              <a:gd name="connsiteY7" fmla="*/ 426790 h 1888713"/>
              <a:gd name="connsiteX8" fmla="*/ 0 w 3051417"/>
              <a:gd name="connsiteY8" fmla="*/ 125625 h 1888713"/>
              <a:gd name="connsiteX0" fmla="*/ 0 w 3051417"/>
              <a:gd name="connsiteY0" fmla="*/ 125625 h 1888713"/>
              <a:gd name="connsiteX1" fmla="*/ 1563593 w 3051417"/>
              <a:gd name="connsiteY1" fmla="*/ 135278 h 1888713"/>
              <a:gd name="connsiteX2" fmla="*/ 2875222 w 3051417"/>
              <a:gd name="connsiteY2" fmla="*/ 1274851 h 1888713"/>
              <a:gd name="connsiteX3" fmla="*/ 3051417 w 3051417"/>
              <a:gd name="connsiteY3" fmla="*/ 1234678 h 1888713"/>
              <a:gd name="connsiteX4" fmla="*/ 2822933 w 3051417"/>
              <a:gd name="connsiteY4" fmla="*/ 1888713 h 1888713"/>
              <a:gd name="connsiteX5" fmla="*/ 2575706 w 3051417"/>
              <a:gd name="connsiteY5" fmla="*/ 1320757 h 1888713"/>
              <a:gd name="connsiteX6" fmla="*/ 1380734 w 3051417"/>
              <a:gd name="connsiteY6" fmla="*/ 421008 h 1888713"/>
              <a:gd name="connsiteX7" fmla="*/ 131939 w 3051417"/>
              <a:gd name="connsiteY7" fmla="*/ 426790 h 1888713"/>
              <a:gd name="connsiteX8" fmla="*/ 0 w 3051417"/>
              <a:gd name="connsiteY8" fmla="*/ 125625 h 188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1417" h="1888713">
                <a:moveTo>
                  <a:pt x="0" y="125625"/>
                </a:moveTo>
                <a:cubicBezTo>
                  <a:pt x="505343" y="-30523"/>
                  <a:pt x="1084389" y="-56260"/>
                  <a:pt x="1563593" y="135278"/>
                </a:cubicBezTo>
                <a:cubicBezTo>
                  <a:pt x="2042797" y="326816"/>
                  <a:pt x="2654792" y="770080"/>
                  <a:pt x="2875222" y="1274851"/>
                </a:cubicBezTo>
                <a:lnTo>
                  <a:pt x="3051417" y="1234678"/>
                </a:lnTo>
                <a:lnTo>
                  <a:pt x="2822933" y="1888713"/>
                </a:lnTo>
                <a:cubicBezTo>
                  <a:pt x="2740524" y="1699394"/>
                  <a:pt x="2685860" y="1566455"/>
                  <a:pt x="2575706" y="1320757"/>
                </a:cubicBezTo>
                <a:cubicBezTo>
                  <a:pt x="2098488" y="628317"/>
                  <a:pt x="1788028" y="570002"/>
                  <a:pt x="1380734" y="421008"/>
                </a:cubicBezTo>
                <a:cubicBezTo>
                  <a:pt x="975647" y="308156"/>
                  <a:pt x="535415" y="310194"/>
                  <a:pt x="131939" y="426790"/>
                </a:cubicBezTo>
                <a:lnTo>
                  <a:pt x="0" y="125625"/>
                </a:lnTo>
                <a:close/>
              </a:path>
            </a:pathLst>
          </a:cu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8" name="Rounded Rectangle 1"/>
          <p:cNvSpPr/>
          <p:nvPr/>
        </p:nvSpPr>
        <p:spPr>
          <a:xfrm>
            <a:off x="6936726" y="2791296"/>
            <a:ext cx="2242772" cy="519112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 smtClean="0">
                <a:latin typeface="+mj-ea"/>
                <a:ea typeface="+mj-ea"/>
              </a:rPr>
              <a:t>两个方面</a:t>
            </a:r>
            <a:endParaRPr lang="en-US" sz="2400" b="1" dirty="0">
              <a:latin typeface="+mj-ea"/>
              <a:ea typeface="+mj-ea"/>
            </a:endParaRPr>
          </a:p>
        </p:txBody>
      </p:sp>
      <p:sp>
        <p:nvSpPr>
          <p:cNvPr id="59" name="四角形吹き出し 532"/>
          <p:cNvSpPr/>
          <p:nvPr/>
        </p:nvSpPr>
        <p:spPr>
          <a:xfrm>
            <a:off x="8576825" y="4018434"/>
            <a:ext cx="2436813" cy="436563"/>
          </a:xfrm>
          <a:prstGeom prst="wedgeRectCallout">
            <a:avLst>
              <a:gd name="adj1" fmla="val 22212"/>
              <a:gd name="adj2" fmla="val -76512"/>
            </a:avLst>
          </a:prstGeom>
          <a:solidFill>
            <a:schemeClr val="lt1">
              <a:alpha val="63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spcAft>
                <a:spcPts val="400"/>
              </a:spcAft>
              <a:buSzPct val="100000"/>
              <a:defRPr/>
            </a:pPr>
            <a:r>
              <a:rPr kumimoji="1" lang="zh-CN" altLang="en-US" sz="11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告警，专业数据分析等</a:t>
            </a:r>
            <a:endParaRPr kumimoji="1" lang="ja-JP" altLang="en-US" sz="11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1" name="Picture 98" descr="j043394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665" y="3298665"/>
            <a:ext cx="600075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标题 1"/>
          <p:cNvSpPr txBox="1">
            <a:spLocks/>
          </p:cNvSpPr>
          <p:nvPr/>
        </p:nvSpPr>
        <p:spPr>
          <a:xfrm>
            <a:off x="1127448" y="476672"/>
            <a:ext cx="10515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</a:rPr>
              <a:t>案例</a:t>
            </a:r>
            <a:r>
              <a:rPr lang="en-US" altLang="zh-CN" sz="3200" b="1" dirty="0" smtClean="0">
                <a:solidFill>
                  <a:schemeClr val="bg1"/>
                </a:solidFill>
                <a:latin typeface="+mj-ea"/>
              </a:rPr>
              <a:t>-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</a:rPr>
              <a:t>中交疏浚船舶集中管控物联网平台</a:t>
            </a:r>
            <a:endParaRPr lang="zh-CN" altLang="en-US" sz="3200" b="1" dirty="0">
              <a:solidFill>
                <a:schemeClr val="bg1"/>
              </a:solidFill>
              <a:latin typeface="+mj-ea"/>
              <a:cs typeface="+mn-cs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23392" y="1196752"/>
            <a:ext cx="3096344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中交疏浚船舶运行管控中心平台</a:t>
            </a:r>
            <a:endParaRPr lang="en-US" altLang="zh-CN" sz="3600" b="1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32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“海豚计划”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264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125662"/>
            <a:ext cx="2124000" cy="108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608" y="1125662"/>
            <a:ext cx="2124000" cy="108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object 26"/>
          <p:cNvSpPr/>
          <p:nvPr/>
        </p:nvSpPr>
        <p:spPr>
          <a:xfrm>
            <a:off x="5212079" y="4649372"/>
            <a:ext cx="3080825" cy="796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44"/>
          <p:cNvGrpSpPr/>
          <p:nvPr/>
        </p:nvGrpSpPr>
        <p:grpSpPr>
          <a:xfrm>
            <a:off x="2207568" y="3512347"/>
            <a:ext cx="9361040" cy="1285721"/>
            <a:chOff x="1703512" y="3435103"/>
            <a:chExt cx="9001000" cy="752856"/>
          </a:xfrm>
        </p:grpSpPr>
        <p:sp>
          <p:nvSpPr>
            <p:cNvPr id="6" name="object 10"/>
            <p:cNvSpPr/>
            <p:nvPr/>
          </p:nvSpPr>
          <p:spPr>
            <a:xfrm>
              <a:off x="3438557" y="3435103"/>
              <a:ext cx="5064984" cy="7528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1703512" y="3471164"/>
              <a:ext cx="9001000" cy="605908"/>
            </a:xfrm>
            <a:prstGeom prst="roundRect">
              <a:avLst/>
            </a:prstGeom>
            <a:solidFill>
              <a:srgbClr val="349E34"/>
            </a:solidFill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14400" algn="ctr">
                <a:lnSpc>
                  <a:spcPts val="1895"/>
                </a:lnSpc>
              </a:pP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55640" y="3492297"/>
              <a:ext cx="7416824" cy="216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船舶系统全息集成管控平台（</a:t>
              </a:r>
              <a:r>
                <a:rPr lang="en-US" altLang="zh-CN" sz="1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S3i-HiProcessor</a:t>
              </a:r>
              <a:r>
                <a:rPr lang="en-US" altLang="zh-CN" sz="1800" b="1" baseline="30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TM </a:t>
              </a:r>
              <a:r>
                <a:rPr lang="zh-CN" altLang="en-US" sz="1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8" name="object 7"/>
          <p:cNvSpPr txBox="1"/>
          <p:nvPr/>
        </p:nvSpPr>
        <p:spPr>
          <a:xfrm>
            <a:off x="623392" y="1216082"/>
            <a:ext cx="144016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spcBef>
                <a:spcPts val="110"/>
              </a:spcBef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岸基船舶运行管控中心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grpSp>
        <p:nvGrpSpPr>
          <p:cNvPr id="8" name="组合 86"/>
          <p:cNvGrpSpPr/>
          <p:nvPr/>
        </p:nvGrpSpPr>
        <p:grpSpPr>
          <a:xfrm>
            <a:off x="4284280" y="3894897"/>
            <a:ext cx="5916176" cy="631880"/>
            <a:chOff x="4691270" y="3893979"/>
            <a:chExt cx="5353877" cy="631880"/>
          </a:xfrm>
        </p:grpSpPr>
        <p:sp>
          <p:nvSpPr>
            <p:cNvPr id="66" name="矩形 65"/>
            <p:cNvSpPr/>
            <p:nvPr/>
          </p:nvSpPr>
          <p:spPr>
            <a:xfrm>
              <a:off x="4691270" y="4005064"/>
              <a:ext cx="5353877" cy="520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图片 49" descr="机器学习.jpg"/>
            <p:cNvPicPr>
              <a:picLocks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0072" y="4038035"/>
              <a:ext cx="468000" cy="36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54" name="图片 53" descr="1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D"/>
                </a:clrFrom>
                <a:clrTo>
                  <a:srgbClr val="FFFF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20207" y="3893979"/>
              <a:ext cx="648072" cy="516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图片 60" descr="2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998228"/>
              <a:ext cx="864096" cy="427153"/>
            </a:xfrm>
            <a:prstGeom prst="rect">
              <a:avLst/>
            </a:prstGeom>
          </p:spPr>
        </p:pic>
        <p:pic>
          <p:nvPicPr>
            <p:cNvPr id="63" name="图片 62" descr="4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416184" y="3994562"/>
              <a:ext cx="576064" cy="475481"/>
            </a:xfrm>
            <a:prstGeom prst="rect">
              <a:avLst/>
            </a:prstGeom>
          </p:spPr>
        </p:pic>
        <p:pic>
          <p:nvPicPr>
            <p:cNvPr id="64" name="图片 63" descr="AI2.jpg"/>
            <p:cNvPicPr>
              <a:picLocks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32160" y="4037995"/>
              <a:ext cx="468000" cy="36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65" name="图片 64" descr="大数据.jpg"/>
            <p:cNvPicPr>
              <a:picLocks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83936" y="4037995"/>
              <a:ext cx="468000" cy="36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67" name="TextBox 66"/>
            <p:cNvSpPr txBox="1"/>
            <p:nvPr/>
          </p:nvSpPr>
          <p:spPr>
            <a:xfrm>
              <a:off x="5591944" y="4398740"/>
              <a:ext cx="504056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zh-CN" altLang="en-US" sz="8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态势感知</a:t>
              </a:r>
              <a:endParaRPr lang="zh-CN" altLang="en-US" sz="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400727" y="4396190"/>
              <a:ext cx="504056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zh-CN" altLang="en-US" sz="8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物联网</a:t>
              </a:r>
              <a:endParaRPr lang="zh-CN" altLang="en-US" sz="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248128" y="4396831"/>
              <a:ext cx="504056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zh-CN" altLang="en-US" sz="8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大数据</a:t>
              </a:r>
              <a:endParaRPr lang="zh-CN" altLang="en-US" sz="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968208" y="4396831"/>
              <a:ext cx="504056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zh-CN" altLang="en-US" sz="8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机器学习</a:t>
              </a:r>
              <a:endParaRPr lang="zh-CN" altLang="en-US" sz="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760296" y="4397717"/>
              <a:ext cx="504056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zh-CN" altLang="en-US" sz="8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人工智能</a:t>
              </a:r>
              <a:endParaRPr lang="zh-CN" altLang="en-US" sz="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552384" y="4397717"/>
              <a:ext cx="360040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zh-CN" altLang="en-US" sz="8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云服务</a:t>
              </a:r>
              <a:endParaRPr lang="zh-CN" altLang="en-US" sz="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871864" y="4398740"/>
              <a:ext cx="576064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zh-CN" altLang="en-US" sz="800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时序数据库</a:t>
              </a:r>
              <a:endParaRPr lang="zh-CN" altLang="en-US" sz="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85" name="Picture 3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869345" y="4038136"/>
              <a:ext cx="528237" cy="352158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51" name="图片 50" descr="智能船舶系统集成平台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42829" y="3621189"/>
            <a:ext cx="1033267" cy="9452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D:\工业4.0\物联网平台\中交疏浚“全球调度指挥平台”及“实时监控中心”正式上线 - 云+社区 - 腾讯云_files\r9agrrdsui.jpeg"/>
          <p:cNvPicPr>
            <a:picLocks noChangeAspect="1" noChangeArrowheads="1"/>
          </p:cNvPicPr>
          <p:nvPr/>
        </p:nvPicPr>
        <p:blipFill>
          <a:blip r:embed="rId14" cstate="print"/>
          <a:stretch>
            <a:fillRect/>
          </a:stretch>
        </p:blipFill>
        <p:spPr bwMode="auto">
          <a:xfrm>
            <a:off x="9765864" y="2349798"/>
            <a:ext cx="1802744" cy="1152008"/>
          </a:xfrm>
          <a:prstGeom prst="rect">
            <a:avLst/>
          </a:prstGeom>
          <a:noFill/>
        </p:spPr>
      </p:pic>
      <p:pic>
        <p:nvPicPr>
          <p:cNvPr id="1028" name="Picture 4" descr="D:\工业4.0\物联网平台\中交疏浚“全球调度指挥平台”及“实时监控中心”正式上线 - 云+社区 - 腾讯云_files\1317ot9kog.jpeg"/>
          <p:cNvPicPr>
            <a:picLocks noChangeAspect="1" noChangeArrowheads="1"/>
          </p:cNvPicPr>
          <p:nvPr/>
        </p:nvPicPr>
        <p:blipFill>
          <a:blip r:embed="rId15" cstate="print"/>
          <a:stretch>
            <a:fillRect/>
          </a:stretch>
        </p:blipFill>
        <p:spPr bwMode="auto">
          <a:xfrm>
            <a:off x="2279576" y="2349798"/>
            <a:ext cx="1944216" cy="1152008"/>
          </a:xfrm>
          <a:prstGeom prst="rect">
            <a:avLst/>
          </a:prstGeom>
          <a:noFill/>
        </p:spPr>
      </p:pic>
      <p:pic>
        <p:nvPicPr>
          <p:cNvPr id="56" name="图片 55" descr="timg (1).jpg"/>
          <p:cNvPicPr preferRelativeResize="0">
            <a:picLocks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79576" y="5446141"/>
            <a:ext cx="1551206" cy="882521"/>
          </a:xfrm>
          <a:prstGeom prst="rect">
            <a:avLst/>
          </a:prstGeom>
        </p:spPr>
      </p:pic>
      <p:pic>
        <p:nvPicPr>
          <p:cNvPr id="70" name="图片 69" descr="timg (3).jpg"/>
          <p:cNvPicPr preferRelativeResize="0">
            <a:picLocks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16080" y="5446141"/>
            <a:ext cx="1551206" cy="882521"/>
          </a:xfrm>
          <a:prstGeom prst="rect">
            <a:avLst/>
          </a:prstGeom>
        </p:spPr>
      </p:pic>
      <p:pic>
        <p:nvPicPr>
          <p:cNvPr id="71" name="图片 70" descr="timg (4).jpg"/>
          <p:cNvPicPr preferRelativeResize="0">
            <a:picLocks/>
          </p:cNvPicPr>
          <p:nvPr/>
        </p:nvPicPr>
        <p:blipFill>
          <a:blip r:embed="rId18" cstate="print"/>
          <a:srcRect t="5692" b="18694"/>
          <a:stretch>
            <a:fillRect/>
          </a:stretch>
        </p:blipFill>
        <p:spPr>
          <a:xfrm>
            <a:off x="5303912" y="5446141"/>
            <a:ext cx="1551206" cy="882521"/>
          </a:xfrm>
          <a:prstGeom prst="rect">
            <a:avLst/>
          </a:prstGeom>
        </p:spPr>
      </p:pic>
      <p:pic>
        <p:nvPicPr>
          <p:cNvPr id="72" name="图片 71" descr="timg.jpg"/>
          <p:cNvPicPr preferRelativeResize="0">
            <a:picLocks/>
          </p:cNvPicPr>
          <p:nvPr/>
        </p:nvPicPr>
        <p:blipFill>
          <a:blip r:embed="rId19" cstate="print"/>
          <a:srcRect b="15251"/>
          <a:stretch>
            <a:fillRect/>
          </a:stretch>
        </p:blipFill>
        <p:spPr>
          <a:xfrm>
            <a:off x="3791744" y="5446141"/>
            <a:ext cx="1551206" cy="882521"/>
          </a:xfrm>
          <a:prstGeom prst="rect">
            <a:avLst/>
          </a:prstGeom>
        </p:spPr>
      </p:pic>
      <p:pic>
        <p:nvPicPr>
          <p:cNvPr id="76" name="图片 75" descr="u=3909428989,572356463&amp;fm=26&amp;gp=0.jpg"/>
          <p:cNvPicPr preferRelativeResize="0">
            <a:picLocks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328248" y="5446141"/>
            <a:ext cx="1551206" cy="882521"/>
          </a:xfrm>
          <a:prstGeom prst="rect">
            <a:avLst/>
          </a:prstGeom>
        </p:spPr>
      </p:pic>
      <p:pic>
        <p:nvPicPr>
          <p:cNvPr id="83" name="图片 82" descr="timg (5).jpg"/>
          <p:cNvPicPr preferRelativeResize="0">
            <a:picLocks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616440" y="4725144"/>
            <a:ext cx="1295984" cy="647992"/>
          </a:xfrm>
          <a:prstGeom prst="rect">
            <a:avLst/>
          </a:prstGeom>
        </p:spPr>
      </p:pic>
      <p:pic>
        <p:nvPicPr>
          <p:cNvPr id="86" name="图片 85" descr="u=1992113373,2037727042&amp;fm=72.jpg"/>
          <p:cNvPicPr preferRelativeResize="0">
            <a:picLocks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503712" y="4653216"/>
            <a:ext cx="1440000" cy="720000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8544273" y="2341006"/>
            <a:ext cx="1152127" cy="607420"/>
            <a:chOff x="562144" y="2366837"/>
            <a:chExt cx="1628909" cy="607420"/>
          </a:xfrm>
        </p:grpSpPr>
        <p:sp>
          <p:nvSpPr>
            <p:cNvPr id="94" name="五边形 93"/>
            <p:cNvSpPr/>
            <p:nvPr/>
          </p:nvSpPr>
          <p:spPr>
            <a:xfrm rot="10800000">
              <a:off x="562144" y="2366837"/>
              <a:ext cx="1628909" cy="607420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5" name="五边形 4"/>
            <p:cNvSpPr/>
            <p:nvPr/>
          </p:nvSpPr>
          <p:spPr>
            <a:xfrm rot="21600000">
              <a:off x="714000" y="2366837"/>
              <a:ext cx="1477053" cy="6074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7856" tIns="41910" rIns="78232" bIns="41910" numCol="1" spcCol="1270" anchor="t" anchorCtr="0">
              <a:noAutofit/>
            </a:bodyPr>
            <a:lstStyle/>
            <a:p>
              <a:pPr lvl="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050" b="1" kern="1200" dirty="0" smtClean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优化决策</a:t>
              </a:r>
              <a:endParaRPr lang="zh-CN" altLang="en-US" sz="1050" b="1" kern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57150" lvl="1" indent="-57150" algn="l" defTabSz="400050">
                <a:lnSpc>
                  <a:spcPts val="8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900" b="1" kern="1200" dirty="0" smtClean="0">
                  <a:latin typeface="微软雅黑" pitchFamily="34" charset="-122"/>
                  <a:ea typeface="微软雅黑" pitchFamily="34" charset="-122"/>
                </a:rPr>
                <a:t>工艺优化</a:t>
              </a:r>
            </a:p>
            <a:p>
              <a:pPr marL="57150" lvl="1" indent="-57150" algn="l" defTabSz="400050">
                <a:lnSpc>
                  <a:spcPts val="8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900" b="1" kern="1200" dirty="0" smtClean="0">
                  <a:latin typeface="微软雅黑" pitchFamily="34" charset="-122"/>
                  <a:ea typeface="微软雅黑" pitchFamily="34" charset="-122"/>
                </a:rPr>
                <a:t>运筹决策</a:t>
              </a: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8544273" y="2945078"/>
            <a:ext cx="1152127" cy="566056"/>
            <a:chOff x="562144" y="3155577"/>
            <a:chExt cx="1628909" cy="607420"/>
          </a:xfrm>
        </p:grpSpPr>
        <p:sp>
          <p:nvSpPr>
            <p:cNvPr id="92" name="五边形 91"/>
            <p:cNvSpPr/>
            <p:nvPr/>
          </p:nvSpPr>
          <p:spPr>
            <a:xfrm rot="10800000">
              <a:off x="562144" y="3155577"/>
              <a:ext cx="1628909" cy="607420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3" name="五边形 7"/>
            <p:cNvSpPr/>
            <p:nvPr/>
          </p:nvSpPr>
          <p:spPr>
            <a:xfrm rot="21600000">
              <a:off x="714000" y="3155577"/>
              <a:ext cx="1477053" cy="6074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7856" tIns="41910" rIns="78232" bIns="41910" numCol="1" spcCol="1270" anchor="t" anchorCtr="0">
              <a:noAutofit/>
            </a:bodyPr>
            <a:lstStyle/>
            <a:p>
              <a:pPr lvl="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050" b="1" kern="1200" dirty="0" smtClean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系统管理</a:t>
              </a:r>
              <a:endParaRPr lang="zh-CN" altLang="en-US" sz="1050" b="1" kern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57150" lvl="1" indent="-57150" algn="l" defTabSz="400050">
                <a:lnSpc>
                  <a:spcPts val="8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900" b="1" kern="1200" dirty="0" smtClean="0">
                  <a:latin typeface="微软雅黑" pitchFamily="34" charset="-122"/>
                  <a:ea typeface="微软雅黑" pitchFamily="34" charset="-122"/>
                </a:rPr>
                <a:t>权限</a:t>
              </a:r>
            </a:p>
            <a:p>
              <a:pPr marL="57150" lvl="1" indent="-57150" algn="l" defTabSz="400050">
                <a:lnSpc>
                  <a:spcPts val="8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900" b="1" kern="1200" dirty="0" smtClean="0">
                  <a:latin typeface="微软雅黑" pitchFamily="34" charset="-122"/>
                  <a:ea typeface="微软雅黑" pitchFamily="34" charset="-122"/>
                </a:rPr>
                <a:t>配置</a:t>
              </a:r>
            </a:p>
          </p:txBody>
        </p:sp>
      </p:grpSp>
      <p:sp>
        <p:nvSpPr>
          <p:cNvPr id="91" name="椭圆 90"/>
          <p:cNvSpPr/>
          <p:nvPr/>
        </p:nvSpPr>
        <p:spPr>
          <a:xfrm>
            <a:off x="8240561" y="2945078"/>
            <a:ext cx="607420" cy="607420"/>
          </a:xfrm>
          <a:prstGeom prst="ellipse">
            <a:avLst/>
          </a:prstGeom>
          <a:blipFill rotWithShape="0">
            <a:blip r:embed="rId23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9" name="椭圆 88"/>
          <p:cNvSpPr/>
          <p:nvPr/>
        </p:nvSpPr>
        <p:spPr>
          <a:xfrm>
            <a:off x="8240561" y="2341006"/>
            <a:ext cx="607420" cy="607420"/>
          </a:xfrm>
          <a:prstGeom prst="ellipse">
            <a:avLst/>
          </a:prstGeom>
          <a:blipFill rotWithShape="0">
            <a:blip r:embed="rId24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7" name="组合 96"/>
          <p:cNvGrpSpPr/>
          <p:nvPr/>
        </p:nvGrpSpPr>
        <p:grpSpPr>
          <a:xfrm>
            <a:off x="6384032" y="2349798"/>
            <a:ext cx="1899361" cy="1080120"/>
            <a:chOff x="562143" y="1534710"/>
            <a:chExt cx="1560757" cy="650807"/>
          </a:xfrm>
        </p:grpSpPr>
        <p:sp>
          <p:nvSpPr>
            <p:cNvPr id="99" name="五边形 98"/>
            <p:cNvSpPr/>
            <p:nvPr/>
          </p:nvSpPr>
          <p:spPr>
            <a:xfrm rot="10800000">
              <a:off x="562143" y="1578097"/>
              <a:ext cx="1506088" cy="607420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0" name="五边形 4"/>
            <p:cNvSpPr/>
            <p:nvPr/>
          </p:nvSpPr>
          <p:spPr>
            <a:xfrm>
              <a:off x="714001" y="1534710"/>
              <a:ext cx="1408899" cy="6508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7856" tIns="41910" rIns="78232" bIns="41910" numCol="1" spcCol="1270" anchor="t" anchorCtr="0">
              <a:noAutofit/>
            </a:bodyPr>
            <a:lstStyle/>
            <a:p>
              <a:pPr lvl="0" algn="l" defTabSz="466725">
                <a:lnSpc>
                  <a:spcPts val="1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sz="1050" b="1" kern="1200" dirty="0" smtClean="0">
                <a:latin typeface="微软雅黑" pitchFamily="34" charset="-122"/>
                <a:ea typeface="微软雅黑" pitchFamily="34" charset="-122"/>
              </a:endParaRPr>
            </a:p>
            <a:p>
              <a:pPr lvl="0" algn="l" defTabSz="466725">
                <a:lnSpc>
                  <a:spcPts val="1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050" b="1" kern="1200" dirty="0" smtClean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综合管理</a:t>
              </a:r>
              <a:endParaRPr lang="zh-CN" altLang="en-US" sz="1050" b="1" kern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57150" lvl="1" indent="-57150" algn="l" defTabSz="355600">
                <a:lnSpc>
                  <a:spcPts val="8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900" b="1" kern="1200" dirty="0" smtClean="0">
                  <a:latin typeface="微软雅黑" pitchFamily="34" charset="-122"/>
                  <a:ea typeface="微软雅黑" pitchFamily="34" charset="-122"/>
                </a:rPr>
                <a:t>重大装备全生命周期管理</a:t>
              </a:r>
              <a:endParaRPr lang="zh-CN" altLang="en-US" sz="900" b="1" kern="1200" dirty="0">
                <a:latin typeface="微软雅黑" pitchFamily="34" charset="-122"/>
                <a:ea typeface="微软雅黑" pitchFamily="34" charset="-122"/>
              </a:endParaRPr>
            </a:p>
            <a:p>
              <a:pPr marL="57150" lvl="1" indent="-57150" algn="l" defTabSz="355600">
                <a:lnSpc>
                  <a:spcPts val="8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900" b="1" kern="1200" dirty="0" smtClean="0">
                  <a:latin typeface="微软雅黑" pitchFamily="34" charset="-122"/>
                  <a:ea typeface="微软雅黑" pitchFamily="34" charset="-122"/>
                </a:rPr>
                <a:t>船舶绩效管理</a:t>
              </a:r>
              <a:endParaRPr lang="zh-CN" altLang="en-US" sz="900" b="1" kern="1200" dirty="0">
                <a:latin typeface="微软雅黑" pitchFamily="34" charset="-122"/>
                <a:ea typeface="微软雅黑" pitchFamily="34" charset="-122"/>
              </a:endParaRPr>
            </a:p>
            <a:p>
              <a:pPr marL="57150" lvl="1" indent="-57150" algn="l" defTabSz="355600">
                <a:lnSpc>
                  <a:spcPts val="8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900" b="1" kern="1200" dirty="0" smtClean="0">
                  <a:latin typeface="微软雅黑" pitchFamily="34" charset="-122"/>
                  <a:ea typeface="微软雅黑" pitchFamily="34" charset="-122"/>
                </a:rPr>
                <a:t>备件物资集中采购平台</a:t>
              </a:r>
            </a:p>
            <a:p>
              <a:pPr marL="57150" lvl="1" indent="-57150" algn="l" defTabSz="355600">
                <a:lnSpc>
                  <a:spcPts val="8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900" b="1" kern="1200" dirty="0" smtClean="0">
                  <a:latin typeface="微软雅黑" pitchFamily="34" charset="-122"/>
                  <a:ea typeface="微软雅黑" pitchFamily="34" charset="-122"/>
                </a:rPr>
                <a:t>船舶装备信息查询</a:t>
              </a:r>
            </a:p>
            <a:p>
              <a:pPr marL="57150" lvl="1" indent="-57150" algn="l" defTabSz="355600">
                <a:lnSpc>
                  <a:spcPts val="8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900" b="1" kern="1200" dirty="0" smtClean="0">
                  <a:latin typeface="微软雅黑" pitchFamily="34" charset="-122"/>
                  <a:ea typeface="微软雅黑" pitchFamily="34" charset="-122"/>
                </a:rPr>
                <a:t>标准规范查询</a:t>
              </a:r>
            </a:p>
          </p:txBody>
        </p:sp>
      </p:grpSp>
      <p:sp>
        <p:nvSpPr>
          <p:cNvPr id="98" name="椭圆 97"/>
          <p:cNvSpPr/>
          <p:nvPr/>
        </p:nvSpPr>
        <p:spPr>
          <a:xfrm>
            <a:off x="6240016" y="2637830"/>
            <a:ext cx="607420" cy="607420"/>
          </a:xfrm>
          <a:prstGeom prst="ellipse">
            <a:avLst/>
          </a:prstGeom>
          <a:blipFill rotWithShape="0">
            <a:blip r:embed="rId25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1" name="组合 100"/>
          <p:cNvGrpSpPr/>
          <p:nvPr/>
        </p:nvGrpSpPr>
        <p:grpSpPr>
          <a:xfrm>
            <a:off x="4584730" y="2305272"/>
            <a:ext cx="1628909" cy="607420"/>
            <a:chOff x="562144" y="617"/>
            <a:chExt cx="1628909" cy="607420"/>
          </a:xfrm>
        </p:grpSpPr>
        <p:sp>
          <p:nvSpPr>
            <p:cNvPr id="107" name="五边形 106"/>
            <p:cNvSpPr/>
            <p:nvPr/>
          </p:nvSpPr>
          <p:spPr>
            <a:xfrm rot="10800000">
              <a:off x="562144" y="617"/>
              <a:ext cx="1628909" cy="607420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8" name="五边形 4"/>
            <p:cNvSpPr/>
            <p:nvPr/>
          </p:nvSpPr>
          <p:spPr>
            <a:xfrm rot="21600000">
              <a:off x="714000" y="617"/>
              <a:ext cx="1477053" cy="6074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7856" tIns="41910" rIns="78232" bIns="41910" numCol="1" spcCol="1270" anchor="t" anchorCtr="0">
              <a:noAutofit/>
            </a:bodyPr>
            <a:lstStyle/>
            <a:p>
              <a:pPr lvl="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050" b="1" kern="1200" dirty="0" smtClean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调度与预警</a:t>
              </a:r>
              <a:endParaRPr lang="zh-CN" altLang="en-US" sz="1050" b="1" kern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57150" lvl="1" indent="-57150" algn="l" defTabSz="400050">
                <a:lnSpc>
                  <a:spcPts val="8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900" b="1" kern="1200" dirty="0" smtClean="0">
                  <a:latin typeface="微软雅黑" pitchFamily="34" charset="-122"/>
                  <a:ea typeface="微软雅黑" pitchFamily="34" charset="-122"/>
                </a:rPr>
                <a:t>全球调度指挥平台</a:t>
              </a:r>
              <a:endParaRPr lang="zh-CN" altLang="en-US" sz="900" b="1" kern="1200" dirty="0">
                <a:latin typeface="微软雅黑" pitchFamily="34" charset="-122"/>
                <a:ea typeface="微软雅黑" pitchFamily="34" charset="-122"/>
              </a:endParaRPr>
            </a:p>
            <a:p>
              <a:pPr marL="57150" lvl="1" indent="-57150" algn="l" defTabSz="400050">
                <a:lnSpc>
                  <a:spcPts val="8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900" b="1" kern="1200" dirty="0" smtClean="0">
                  <a:latin typeface="微软雅黑" pitchFamily="34" charset="-122"/>
                  <a:ea typeface="微软雅黑" pitchFamily="34" charset="-122"/>
                </a:rPr>
                <a:t>船舶与装备安全预警中心</a:t>
              </a:r>
              <a:endParaRPr lang="zh-CN" altLang="en-US" sz="900" b="1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2" name="椭圆 101"/>
          <p:cNvSpPr/>
          <p:nvPr/>
        </p:nvSpPr>
        <p:spPr>
          <a:xfrm>
            <a:off x="4281020" y="2305272"/>
            <a:ext cx="607420" cy="607420"/>
          </a:xfrm>
          <a:prstGeom prst="ellipse">
            <a:avLst/>
          </a:prstGeom>
          <a:blipFill rotWithShape="0">
            <a:blip r:embed="rId26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3" name="组合 102"/>
          <p:cNvGrpSpPr/>
          <p:nvPr/>
        </p:nvGrpSpPr>
        <p:grpSpPr>
          <a:xfrm>
            <a:off x="4584728" y="2931342"/>
            <a:ext cx="1628911" cy="542979"/>
            <a:chOff x="562142" y="789356"/>
            <a:chExt cx="1628911" cy="551474"/>
          </a:xfrm>
        </p:grpSpPr>
        <p:sp>
          <p:nvSpPr>
            <p:cNvPr id="105" name="五边形 104"/>
            <p:cNvSpPr/>
            <p:nvPr/>
          </p:nvSpPr>
          <p:spPr>
            <a:xfrm rot="10800000">
              <a:off x="562142" y="789356"/>
              <a:ext cx="1628909" cy="551474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6" name="五边形 7"/>
            <p:cNvSpPr/>
            <p:nvPr/>
          </p:nvSpPr>
          <p:spPr>
            <a:xfrm>
              <a:off x="714000" y="789357"/>
              <a:ext cx="1477053" cy="5260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7856" tIns="41910" rIns="78232" bIns="41910" numCol="1" spcCol="1270" anchor="t" anchorCtr="0">
              <a:noAutofit/>
            </a:bodyPr>
            <a:lstStyle/>
            <a:p>
              <a:pPr lvl="0" algn="l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050" b="1" kern="1200" dirty="0" smtClean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监控与会诊</a:t>
              </a:r>
              <a:endParaRPr lang="zh-CN" altLang="en-US" sz="1050" b="1" kern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57150" lvl="1" indent="-57150" algn="l" defTabSz="400050">
                <a:lnSpc>
                  <a:spcPts val="8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900" b="1" kern="1200" dirty="0" smtClean="0">
                  <a:latin typeface="微软雅黑" pitchFamily="34" charset="-122"/>
                  <a:ea typeface="微软雅黑" pitchFamily="34" charset="-122"/>
                </a:rPr>
                <a:t>实时监控中心</a:t>
              </a:r>
            </a:p>
            <a:p>
              <a:pPr marL="57150" lvl="1" indent="-57150" algn="l" defTabSz="400050">
                <a:lnSpc>
                  <a:spcPts val="8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900" b="1" kern="1200" dirty="0" smtClean="0">
                  <a:latin typeface="微软雅黑" pitchFamily="34" charset="-122"/>
                  <a:ea typeface="微软雅黑" pitchFamily="34" charset="-122"/>
                </a:rPr>
                <a:t>专家会诊平台</a:t>
              </a:r>
            </a:p>
          </p:txBody>
        </p:sp>
      </p:grpSp>
      <p:sp>
        <p:nvSpPr>
          <p:cNvPr id="104" name="椭圆 103"/>
          <p:cNvSpPr/>
          <p:nvPr/>
        </p:nvSpPr>
        <p:spPr>
          <a:xfrm>
            <a:off x="4281020" y="2931344"/>
            <a:ext cx="607420" cy="607420"/>
          </a:xfrm>
          <a:prstGeom prst="ellipse">
            <a:avLst/>
          </a:prstGeom>
          <a:blipFill rotWithShape="0">
            <a:blip r:embed="rId27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2" name="object 7"/>
          <p:cNvSpPr txBox="1"/>
          <p:nvPr/>
        </p:nvSpPr>
        <p:spPr>
          <a:xfrm>
            <a:off x="623392" y="2584234"/>
            <a:ext cx="1451544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spcBef>
                <a:spcPts val="110"/>
              </a:spcBef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五大功能十个应用模块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114" name="object 7"/>
          <p:cNvSpPr txBox="1"/>
          <p:nvPr/>
        </p:nvSpPr>
        <p:spPr>
          <a:xfrm>
            <a:off x="407368" y="3933056"/>
            <a:ext cx="1800200" cy="32188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spcBef>
                <a:spcPts val="110"/>
              </a:spcBef>
            </a:pPr>
            <a:r>
              <a:rPr lang="zh-CN" altLang="en-US" sz="2000" b="1" dirty="0" smtClean="0">
                <a:solidFill>
                  <a:srgbClr val="009900"/>
                </a:solidFill>
                <a:latin typeface="微软雅黑" pitchFamily="34" charset="-122"/>
                <a:ea typeface="微软雅黑" pitchFamily="34" charset="-122"/>
              </a:rPr>
              <a:t>船舶物联网平台</a:t>
            </a:r>
            <a:endParaRPr lang="zh-CN" altLang="en-US" sz="2000" b="1" dirty="0">
              <a:solidFill>
                <a:srgbClr val="009900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116" name="object 7"/>
          <p:cNvSpPr txBox="1"/>
          <p:nvPr/>
        </p:nvSpPr>
        <p:spPr>
          <a:xfrm>
            <a:off x="623392" y="4672466"/>
            <a:ext cx="1512168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spcBef>
                <a:spcPts val="110"/>
              </a:spcBef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船岸一体网络链路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object 7"/>
          <p:cNvSpPr txBox="1"/>
          <p:nvPr/>
        </p:nvSpPr>
        <p:spPr>
          <a:xfrm>
            <a:off x="335360" y="5373216"/>
            <a:ext cx="1872208" cy="93743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spcBef>
                <a:spcPts val="110"/>
              </a:spcBef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140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多艘疏浚船舶（运行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作业）实时数据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1" name="图片 120" descr="智慧海洋监控平台2.jpg"/>
          <p:cNvPicPr>
            <a:picLocks noChangeAspect="1"/>
          </p:cNvPicPr>
          <p:nvPr/>
        </p:nvPicPr>
        <p:blipFill>
          <a:blip r:embed="rId28" cstate="print"/>
          <a:srcRect t="11093"/>
          <a:stretch>
            <a:fillRect/>
          </a:stretch>
        </p:blipFill>
        <p:spPr>
          <a:xfrm>
            <a:off x="4502150" y="1124744"/>
            <a:ext cx="4834210" cy="1083098"/>
          </a:xfrm>
          <a:prstGeom prst="rect">
            <a:avLst/>
          </a:prstGeom>
        </p:spPr>
      </p:pic>
      <p:pic>
        <p:nvPicPr>
          <p:cNvPr id="122" name="图片 4"/>
          <p:cNvPicPr preferRelativeResize="0">
            <a:picLocks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840416" y="5445223"/>
            <a:ext cx="1550233" cy="882097"/>
          </a:xfrm>
          <a:prstGeom prst="rect">
            <a:avLst/>
          </a:prstGeom>
        </p:spPr>
      </p:pic>
      <p:sp>
        <p:nvSpPr>
          <p:cNvPr id="124" name="标题 1"/>
          <p:cNvSpPr txBox="1">
            <a:spLocks/>
          </p:cNvSpPr>
          <p:nvPr/>
        </p:nvSpPr>
        <p:spPr>
          <a:xfrm>
            <a:off x="1127448" y="476672"/>
            <a:ext cx="10515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</a:rPr>
              <a:t>案例</a:t>
            </a:r>
            <a:r>
              <a:rPr lang="en-US" altLang="zh-CN" sz="3200" b="1" dirty="0" smtClean="0">
                <a:solidFill>
                  <a:schemeClr val="bg1"/>
                </a:solidFill>
                <a:latin typeface="+mj-ea"/>
              </a:rPr>
              <a:t>-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</a:rPr>
              <a:t>中交疏浚船舶集中管控物联网平台</a:t>
            </a:r>
            <a:endParaRPr lang="zh-CN" altLang="en-US" sz="3200" b="1" dirty="0">
              <a:solidFill>
                <a:schemeClr val="bg1"/>
              </a:solidFill>
              <a:latin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71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extBox 1"/>
          <p:cNvSpPr txBox="1"/>
          <p:nvPr/>
        </p:nvSpPr>
        <p:spPr>
          <a:xfrm>
            <a:off x="551384" y="1124744"/>
            <a:ext cx="11089232" cy="171329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zh-CN" altLang="en-US" sz="2200" b="1" dirty="0">
                <a:latin typeface="+mj-ea"/>
                <a:ea typeface="+mj-ea"/>
              </a:rPr>
              <a:t>公司成立于</a:t>
            </a:r>
            <a:r>
              <a:rPr lang="en-US" altLang="zh-CN" sz="2200" b="1" dirty="0">
                <a:latin typeface="+mj-ea"/>
                <a:ea typeface="+mj-ea"/>
              </a:rPr>
              <a:t>2011</a:t>
            </a:r>
            <a:r>
              <a:rPr lang="zh-CN" altLang="en-US" sz="2200" b="1" dirty="0">
                <a:latin typeface="+mj-ea"/>
                <a:ea typeface="+mj-ea"/>
              </a:rPr>
              <a:t>年，专注于工业智能系统软件产品开发及服务；公司自主研发</a:t>
            </a:r>
            <a:r>
              <a:rPr lang="zh-CN" altLang="en-US" sz="2200" b="1" dirty="0" smtClean="0">
                <a:latin typeface="+mj-ea"/>
                <a:ea typeface="+mj-ea"/>
              </a:rPr>
              <a:t>了</a:t>
            </a:r>
            <a:r>
              <a:rPr lang="en-US" altLang="zh-CN" sz="2200" b="1" dirty="0" smtClean="0">
                <a:latin typeface="+mj-ea"/>
                <a:ea typeface="+mj-ea"/>
              </a:rPr>
              <a:t>”</a:t>
            </a:r>
            <a:r>
              <a:rPr lang="zh-CN" altLang="en-US" sz="2200" b="1" dirty="0" smtClean="0">
                <a:latin typeface="+mj-ea"/>
                <a:ea typeface="+mj-ea"/>
              </a:rPr>
              <a:t>关</a:t>
            </a:r>
            <a:r>
              <a:rPr lang="en-US" altLang="zh-CN" sz="2200" b="1" dirty="0" smtClean="0">
                <a:latin typeface="+mj-ea"/>
                <a:ea typeface="+mj-ea"/>
              </a:rPr>
              <a:t>-</a:t>
            </a:r>
            <a:r>
              <a:rPr lang="zh-CN" altLang="en-US" sz="2200" b="1" dirty="0" smtClean="0">
                <a:latin typeface="+mj-ea"/>
                <a:ea typeface="+mj-ea"/>
              </a:rPr>
              <a:t>边</a:t>
            </a:r>
            <a:r>
              <a:rPr lang="en-US" altLang="zh-CN" sz="2200" b="1" dirty="0" smtClean="0">
                <a:latin typeface="+mj-ea"/>
                <a:ea typeface="+mj-ea"/>
              </a:rPr>
              <a:t>-</a:t>
            </a:r>
            <a:r>
              <a:rPr lang="zh-CN" altLang="en-US" sz="2200" b="1" dirty="0" smtClean="0">
                <a:latin typeface="+mj-ea"/>
                <a:ea typeface="+mj-ea"/>
              </a:rPr>
              <a:t>库</a:t>
            </a:r>
            <a:r>
              <a:rPr lang="en-US" altLang="zh-CN" sz="2200" b="1" dirty="0" smtClean="0">
                <a:latin typeface="+mj-ea"/>
                <a:ea typeface="+mj-ea"/>
              </a:rPr>
              <a:t>-</a:t>
            </a:r>
            <a:r>
              <a:rPr lang="zh-CN" altLang="en-US" sz="2200" b="1" dirty="0" smtClean="0">
                <a:latin typeface="+mj-ea"/>
                <a:ea typeface="+mj-ea"/>
              </a:rPr>
              <a:t>态</a:t>
            </a:r>
            <a:r>
              <a:rPr lang="en-US" altLang="zh-CN" sz="2200" b="1" dirty="0" smtClean="0">
                <a:latin typeface="+mj-ea"/>
                <a:ea typeface="+mj-ea"/>
              </a:rPr>
              <a:t>-</a:t>
            </a:r>
            <a:r>
              <a:rPr lang="zh-CN" altLang="en-US" sz="2200" b="1" dirty="0" smtClean="0">
                <a:latin typeface="+mj-ea"/>
                <a:ea typeface="+mj-ea"/>
              </a:rPr>
              <a:t>云</a:t>
            </a:r>
            <a:r>
              <a:rPr lang="en-US" altLang="zh-CN" sz="2200" b="1" dirty="0" smtClean="0">
                <a:latin typeface="+mj-ea"/>
                <a:ea typeface="+mj-ea"/>
              </a:rPr>
              <a:t>-</a:t>
            </a:r>
            <a:r>
              <a:rPr lang="zh-CN" altLang="en-US" sz="2200" b="1" dirty="0" smtClean="0">
                <a:latin typeface="+mj-ea"/>
                <a:ea typeface="+mj-ea"/>
              </a:rPr>
              <a:t>平台“的工业智造平台</a:t>
            </a:r>
            <a:r>
              <a:rPr lang="zh-CN" altLang="en-US" sz="2200" b="1" dirty="0">
                <a:latin typeface="+mj-ea"/>
                <a:ea typeface="+mj-ea"/>
              </a:rPr>
              <a:t>技术</a:t>
            </a:r>
            <a:r>
              <a:rPr lang="zh-CN" altLang="en-US" sz="2200" b="1" dirty="0" smtClean="0">
                <a:latin typeface="+mj-ea"/>
                <a:ea typeface="+mj-ea"/>
              </a:rPr>
              <a:t>架构体系和核心软件产品，</a:t>
            </a:r>
            <a:r>
              <a:rPr lang="zh-CN" altLang="en-US" sz="2200" b="1" dirty="0">
                <a:latin typeface="+mj-ea"/>
                <a:ea typeface="+mj-ea"/>
              </a:rPr>
              <a:t>为电力、航空、能源、港口、船舶</a:t>
            </a:r>
            <a:r>
              <a:rPr lang="zh-CN" altLang="en-US" sz="2200" b="1" dirty="0" smtClean="0">
                <a:latin typeface="+mj-ea"/>
                <a:ea typeface="+mj-ea"/>
              </a:rPr>
              <a:t>等</a:t>
            </a:r>
            <a:r>
              <a:rPr lang="zh-CN" altLang="en-US" sz="2200" b="1" dirty="0">
                <a:latin typeface="+mj-ea"/>
                <a:ea typeface="+mj-ea"/>
              </a:rPr>
              <a:t>行业</a:t>
            </a:r>
            <a:r>
              <a:rPr lang="zh-CN" altLang="en-US" sz="2200" b="1" dirty="0" smtClean="0">
                <a:latin typeface="+mj-ea"/>
                <a:ea typeface="+mj-ea"/>
              </a:rPr>
              <a:t>用户</a:t>
            </a:r>
            <a:r>
              <a:rPr lang="zh-CN" altLang="en-US" sz="2200" b="1" dirty="0">
                <a:latin typeface="+mj-ea"/>
                <a:ea typeface="+mj-ea"/>
              </a:rPr>
              <a:t>提供面向未来的工业</a:t>
            </a:r>
            <a:r>
              <a:rPr lang="zh-CN" altLang="en-US" sz="2200" b="1" dirty="0" smtClean="0">
                <a:latin typeface="+mj-ea"/>
                <a:ea typeface="+mj-ea"/>
              </a:rPr>
              <a:t>智造工程平台，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支撑企业创新</a:t>
            </a:r>
            <a:r>
              <a:rPr lang="zh-CN" altLang="en-US" sz="2200" b="1" dirty="0">
                <a:latin typeface="+mj-ea"/>
                <a:ea typeface="+mj-ea"/>
              </a:rPr>
              <a:t>实践及高质量</a:t>
            </a:r>
            <a:r>
              <a:rPr lang="zh-CN" altLang="en-US" sz="2200" b="1" dirty="0" smtClean="0">
                <a:latin typeface="+mj-ea"/>
                <a:ea typeface="+mj-ea"/>
              </a:rPr>
              <a:t>发展；公司研发了基于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S3i</a:t>
            </a:r>
            <a:r>
              <a:rPr lang="en-US" altLang="zh-CN" sz="2200" b="1" dirty="0" smtClean="0">
                <a:latin typeface="+mj-ea"/>
                <a:ea typeface="+mj-ea"/>
              </a:rPr>
              <a:t>-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HiProcessor</a:t>
            </a:r>
            <a:r>
              <a:rPr lang="en-US" altLang="zh-CN" sz="2200" b="1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TM</a:t>
            </a:r>
            <a:r>
              <a:rPr lang="zh-CN" altLang="en-US" sz="2200" b="1" dirty="0">
                <a:latin typeface="+mj-ea"/>
                <a:ea typeface="+mj-ea"/>
              </a:rPr>
              <a:t>物联网平台的智能船舶系统及</a:t>
            </a:r>
            <a:r>
              <a:rPr lang="zh-CN" altLang="en-US" sz="2200" b="1" dirty="0" smtClean="0">
                <a:latin typeface="+mj-ea"/>
                <a:ea typeface="+mj-ea"/>
              </a:rPr>
              <a:t>解决方案，支撑海洋</a:t>
            </a:r>
            <a:r>
              <a:rPr lang="en-US" altLang="zh-CN" sz="2200" b="1" dirty="0" smtClean="0">
                <a:latin typeface="+mj-ea"/>
                <a:ea typeface="+mj-ea"/>
              </a:rPr>
              <a:t>3i</a:t>
            </a:r>
            <a:r>
              <a:rPr lang="zh-CN" altLang="en-US" sz="2200" b="1" dirty="0" smtClean="0">
                <a:latin typeface="+mj-ea"/>
                <a:ea typeface="+mj-ea"/>
              </a:rPr>
              <a:t>（智能船舶、智能港口、智能航运）体系建设。</a:t>
            </a:r>
            <a:endParaRPr lang="en-US" altLang="zh-CN" sz="2200" b="1" dirty="0">
              <a:latin typeface="+mj-ea"/>
              <a:ea typeface="+mj-ea"/>
            </a:endParaRPr>
          </a:p>
        </p:txBody>
      </p:sp>
      <p:sp>
        <p:nvSpPr>
          <p:cNvPr id="16" name="标题 1"/>
          <p:cNvSpPr txBox="1"/>
          <p:nvPr/>
        </p:nvSpPr>
        <p:spPr bwMode="auto">
          <a:xfrm>
            <a:off x="1125175" y="476672"/>
            <a:ext cx="7419097" cy="570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5pPr>
            <a:lvl6pPr marL="457200" algn="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6pPr>
            <a:lvl7pPr marL="914400" algn="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7pPr>
            <a:lvl8pPr marL="1371600" algn="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8pPr>
            <a:lvl9pPr marL="1828800" algn="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9pPr>
          </a:lstStyle>
          <a:p>
            <a:r>
              <a:rPr lang="zh-CN" altLang="en-US" b="1" kern="0" dirty="0">
                <a:latin typeface="+mj-ea"/>
                <a:cs typeface="+mn-cs"/>
              </a:rPr>
              <a:t>公司情况</a:t>
            </a:r>
          </a:p>
        </p:txBody>
      </p:sp>
      <p:sp>
        <p:nvSpPr>
          <p:cNvPr id="17" name="Freeform 3"/>
          <p:cNvSpPr/>
          <p:nvPr/>
        </p:nvSpPr>
        <p:spPr>
          <a:xfrm>
            <a:off x="1055440" y="4056352"/>
            <a:ext cx="2819463" cy="152400"/>
          </a:xfrm>
          <a:custGeom>
            <a:avLst/>
            <a:gdLst>
              <a:gd name="connsiteX0" fmla="*/ 38100 w 2819463"/>
              <a:gd name="connsiteY0" fmla="*/ 38100 h 152400"/>
              <a:gd name="connsiteX1" fmla="*/ 2781363 w 2819463"/>
              <a:gd name="connsiteY1" fmla="*/ 381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19463" h="152400">
                <a:moveTo>
                  <a:pt x="38100" y="38100"/>
                </a:moveTo>
                <a:lnTo>
                  <a:pt x="2781363" y="38100"/>
                </a:lnTo>
              </a:path>
            </a:pathLst>
          </a:custGeom>
          <a:ln w="76200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Freeform 3"/>
          <p:cNvSpPr/>
          <p:nvPr/>
        </p:nvSpPr>
        <p:spPr>
          <a:xfrm>
            <a:off x="6899129" y="3305535"/>
            <a:ext cx="2911475" cy="152400"/>
          </a:xfrm>
          <a:custGeom>
            <a:avLst/>
            <a:gdLst>
              <a:gd name="connsiteX0" fmla="*/ 38100 w 2911475"/>
              <a:gd name="connsiteY0" fmla="*/ 38100 h 152400"/>
              <a:gd name="connsiteX1" fmla="*/ 2873375 w 2911475"/>
              <a:gd name="connsiteY1" fmla="*/ 381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11475" h="152400">
                <a:moveTo>
                  <a:pt x="38100" y="38100"/>
                </a:moveTo>
                <a:lnTo>
                  <a:pt x="2873375" y="38100"/>
                </a:lnTo>
              </a:path>
            </a:pathLst>
          </a:custGeom>
          <a:ln w="76200">
            <a:solidFill>
              <a:srgbClr val="4FA6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4214" y="3031203"/>
            <a:ext cx="3416300" cy="2933700"/>
          </a:xfrm>
          <a:prstGeom prst="rect">
            <a:avLst/>
          </a:prstGeom>
          <a:noFill/>
        </p:spPr>
      </p:pic>
      <p:sp>
        <p:nvSpPr>
          <p:cNvPr id="20" name="TextBox 1"/>
          <p:cNvSpPr txBox="1"/>
          <p:nvPr/>
        </p:nvSpPr>
        <p:spPr>
          <a:xfrm>
            <a:off x="4285428" y="4225488"/>
            <a:ext cx="718145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8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微软雅黑" panose="020B0503020204020204" pitchFamily="34" charset="-122"/>
              </a:rPr>
              <a:t>使命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644328" y="3744343"/>
            <a:ext cx="718145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8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微软雅黑" panose="020B0503020204020204" pitchFamily="34" charset="-122"/>
              </a:rPr>
              <a:t>愿景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606228" y="4962088"/>
            <a:ext cx="713337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8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微软雅黑" panose="020B0503020204020204" pitchFamily="34" charset="-122"/>
              </a:rPr>
              <a:t>服务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025407" y="2888327"/>
            <a:ext cx="1442703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800" b="1" dirty="0">
                <a:solidFill>
                  <a:srgbClr val="009530"/>
                </a:solidFill>
                <a:latin typeface="+mj-ea"/>
                <a:ea typeface="+mj-ea"/>
                <a:cs typeface="微软雅黑" panose="020B0503020204020204" pitchFamily="34" charset="-122"/>
              </a:rPr>
              <a:t>企业愿景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091992" y="4341584"/>
            <a:ext cx="2870266" cy="81560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 smtClean="0">
                <a:latin typeface="+mj-ea"/>
                <a:ea typeface="+mj-ea"/>
              </a:rPr>
              <a:t>聚合工业互联</a:t>
            </a:r>
            <a:endParaRPr lang="en-US" altLang="zh-CN" sz="2800" b="1" dirty="0" smtClean="0">
              <a:latin typeface="+mj-ea"/>
              <a:ea typeface="+mj-ea"/>
            </a:endParaRPr>
          </a:p>
          <a:p>
            <a:pPr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 smtClean="0">
                <a:latin typeface="+mj-ea"/>
                <a:ea typeface="+mj-ea"/>
              </a:rPr>
              <a:t>赋能工业智造</a:t>
            </a:r>
            <a:endParaRPr lang="en-US" altLang="zh-CN" sz="1800" b="1" dirty="0">
              <a:solidFill>
                <a:srgbClr val="4F4F4F"/>
              </a:solidFill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7103249" y="3434415"/>
            <a:ext cx="4321343" cy="43088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 smtClean="0">
                <a:latin typeface="+mj-ea"/>
                <a:ea typeface="+mj-ea"/>
              </a:rPr>
              <a:t>做好工业智造的支点</a:t>
            </a:r>
            <a:endParaRPr lang="en-US" altLang="zh-CN" sz="2800" b="1" dirty="0">
              <a:latin typeface="+mj-ea"/>
              <a:ea typeface="+mj-ea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1180841" y="3694414"/>
            <a:ext cx="1436291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800" b="1" dirty="0">
                <a:solidFill>
                  <a:srgbClr val="FF9900"/>
                </a:solidFill>
                <a:latin typeface="+mj-ea"/>
                <a:ea typeface="+mj-ea"/>
                <a:cs typeface="微软雅黑" panose="020B0503020204020204" pitchFamily="34" charset="-122"/>
              </a:rPr>
              <a:t>企业使命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137386" y="5108991"/>
            <a:ext cx="4179742" cy="120032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 smtClean="0">
                <a:latin typeface="+mj-ea"/>
                <a:ea typeface="+mj-ea"/>
              </a:rPr>
              <a:t>工业物联网平台及服务</a:t>
            </a:r>
            <a:endParaRPr lang="en-US" altLang="zh-CN" sz="2800" b="1" dirty="0" smtClean="0">
              <a:latin typeface="+mj-ea"/>
              <a:ea typeface="+mj-ea"/>
            </a:endParaRPr>
          </a:p>
          <a:p>
            <a:pPr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 smtClean="0">
                <a:latin typeface="+mj-ea"/>
                <a:ea typeface="+mj-ea"/>
              </a:rPr>
              <a:t>智能船海系统集成管控平台及服务</a:t>
            </a:r>
            <a:endParaRPr lang="en-US" altLang="zh-CN" sz="2800" b="1" dirty="0">
              <a:latin typeface="+mj-ea"/>
              <a:ea typeface="+mj-ea"/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7154921" y="4869160"/>
            <a:ext cx="2911475" cy="152400"/>
          </a:xfrm>
          <a:custGeom>
            <a:avLst/>
            <a:gdLst>
              <a:gd name="connsiteX0" fmla="*/ 38100 w 2911475"/>
              <a:gd name="connsiteY0" fmla="*/ 38100 h 152400"/>
              <a:gd name="connsiteX1" fmla="*/ 2873375 w 2911475"/>
              <a:gd name="connsiteY1" fmla="*/ 381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11475" h="152400">
                <a:moveTo>
                  <a:pt x="38100" y="38100"/>
                </a:moveTo>
                <a:lnTo>
                  <a:pt x="2873375" y="38100"/>
                </a:lnTo>
              </a:path>
            </a:pathLst>
          </a:custGeom>
          <a:ln w="76200">
            <a:solidFill>
              <a:srgbClr val="00B0F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9" name="TextBox 1"/>
          <p:cNvSpPr txBox="1"/>
          <p:nvPr/>
        </p:nvSpPr>
        <p:spPr>
          <a:xfrm>
            <a:off x="7189945" y="4508336"/>
            <a:ext cx="1436291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zh-CN" altLang="en-US" sz="2800" b="1" dirty="0">
                <a:solidFill>
                  <a:srgbClr val="0070C0"/>
                </a:solidFill>
                <a:latin typeface="+mj-ea"/>
                <a:ea typeface="+mj-ea"/>
                <a:cs typeface="微软雅黑" panose="020B0503020204020204" pitchFamily="34" charset="-122"/>
              </a:rPr>
              <a:t>产品</a:t>
            </a:r>
            <a:r>
              <a:rPr lang="en-US" altLang="zh-CN" sz="2800" b="1" dirty="0" err="1">
                <a:solidFill>
                  <a:srgbClr val="0070C0"/>
                </a:solidFill>
                <a:latin typeface="+mj-ea"/>
                <a:ea typeface="+mj-ea"/>
                <a:cs typeface="微软雅黑" panose="020B0503020204020204" pitchFamily="34" charset="-122"/>
              </a:rPr>
              <a:t>服务</a:t>
            </a:r>
            <a:endParaRPr lang="en-US" altLang="zh-CN" sz="2800" b="1" dirty="0">
              <a:solidFill>
                <a:srgbClr val="0070C0"/>
              </a:solidFill>
              <a:latin typeface="+mj-ea"/>
              <a:ea typeface="+mj-ea"/>
              <a:cs typeface="微软雅黑" panose="020B0503020204020204" pitchFamily="34" charset="-122"/>
            </a:endParaRPr>
          </a:p>
          <a:p>
            <a:pPr>
              <a:lnSpc>
                <a:spcPts val="1000"/>
              </a:lnSpc>
            </a:pPr>
            <a:endParaRPr lang="en-US" altLang="zh-CN" sz="3200" b="1" dirty="0">
              <a:latin typeface="+mj-ea"/>
              <a:ea typeface="+mj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7325" y="4569411"/>
            <a:ext cx="1728561" cy="27433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内容占位符 2"/>
          <p:cNvSpPr>
            <a:spLocks noGrp="1"/>
          </p:cNvSpPr>
          <p:nvPr>
            <p:ph idx="1"/>
          </p:nvPr>
        </p:nvSpPr>
        <p:spPr>
          <a:xfrm>
            <a:off x="47328" y="1484784"/>
            <a:ext cx="3762897" cy="4680520"/>
          </a:xfrm>
        </p:spPr>
        <p:txBody>
          <a:bodyPr>
            <a:noAutofit/>
          </a:bodyPr>
          <a:lstStyle/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+mj-ea"/>
                <a:ea typeface="+mj-ea"/>
                <a:cs typeface="Arial" panose="020B0604020202020204" pitchFamily="34" charset="0"/>
              </a:rPr>
              <a:t>采集</a:t>
            </a:r>
            <a:r>
              <a:rPr lang="en-US" altLang="zh-CN" sz="2000" b="1" dirty="0">
                <a:latin typeface="+mj-ea"/>
                <a:ea typeface="+mj-ea"/>
                <a:cs typeface="Arial" panose="020B0604020202020204" pitchFamily="34" charset="0"/>
              </a:rPr>
              <a:t>140</a:t>
            </a:r>
            <a:r>
              <a:rPr lang="zh-CN" altLang="en-US" sz="2000" b="1" dirty="0">
                <a:latin typeface="+mj-ea"/>
                <a:ea typeface="+mj-ea"/>
                <a:cs typeface="Arial" panose="020B0604020202020204" pitchFamily="34" charset="0"/>
              </a:rPr>
              <a:t>条以上疏浚</a:t>
            </a:r>
            <a:r>
              <a:rPr lang="zh-CN" altLang="en-US" sz="2000" b="1" dirty="0" smtClean="0">
                <a:latin typeface="+mj-ea"/>
                <a:ea typeface="+mj-ea"/>
                <a:cs typeface="Arial" panose="020B0604020202020204" pitchFamily="34" charset="0"/>
              </a:rPr>
              <a:t>船舶运行及作业实时</a:t>
            </a:r>
            <a:r>
              <a:rPr lang="zh-CN" altLang="en-US" sz="2000" b="1" dirty="0">
                <a:latin typeface="+mj-ea"/>
                <a:ea typeface="+mj-ea"/>
                <a:cs typeface="Arial" panose="020B0604020202020204" pitchFamily="34" charset="0"/>
              </a:rPr>
              <a:t>数据</a:t>
            </a:r>
            <a:endParaRPr lang="en-US" altLang="zh-CN" sz="2000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+mj-ea"/>
                <a:ea typeface="+mj-ea"/>
                <a:cs typeface="Arial" panose="020B0604020202020204" pitchFamily="34" charset="0"/>
              </a:rPr>
              <a:t>存储</a:t>
            </a:r>
            <a:r>
              <a:rPr lang="en-US" altLang="zh-CN" sz="2000" b="1" dirty="0">
                <a:latin typeface="+mj-ea"/>
                <a:ea typeface="+mj-ea"/>
                <a:cs typeface="Arial" panose="020B0604020202020204" pitchFamily="34" charset="0"/>
              </a:rPr>
              <a:t>50</a:t>
            </a:r>
            <a:r>
              <a:rPr lang="zh-CN" altLang="en-US" sz="2000" b="1" dirty="0">
                <a:latin typeface="+mj-ea"/>
                <a:ea typeface="+mj-ea"/>
                <a:cs typeface="Arial" panose="020B0604020202020204" pitchFamily="34" charset="0"/>
              </a:rPr>
              <a:t>年以上疏浚船舶</a:t>
            </a:r>
            <a:r>
              <a:rPr lang="zh-CN" altLang="en-US" sz="2000" b="1" dirty="0" smtClean="0">
                <a:latin typeface="+mj-ea"/>
                <a:ea typeface="+mj-ea"/>
                <a:cs typeface="Arial" panose="020B0604020202020204" pitchFamily="34" charset="0"/>
              </a:rPr>
              <a:t>的运行及作业数据</a:t>
            </a:r>
            <a:endParaRPr lang="en-US" altLang="zh-CN" sz="2000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+mj-ea"/>
                <a:ea typeface="+mj-ea"/>
                <a:cs typeface="Arial" panose="020B0604020202020204" pitchFamily="34" charset="0"/>
              </a:rPr>
              <a:t>构建所有智能应用的中枢</a:t>
            </a:r>
            <a:endParaRPr lang="en-US" altLang="zh-CN" sz="2000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+mj-ea"/>
                <a:ea typeface="+mj-ea"/>
                <a:cs typeface="Arial" panose="020B0604020202020204" pitchFamily="34" charset="0"/>
              </a:rPr>
              <a:t>接入仿真平台，驱动仿真平台真时运作</a:t>
            </a:r>
            <a:endParaRPr lang="en-US" altLang="zh-CN" sz="2000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+mj-ea"/>
                <a:ea typeface="+mj-ea"/>
                <a:cs typeface="Arial" panose="020B0604020202020204" pitchFamily="34" charset="0"/>
              </a:rPr>
              <a:t>实时监控船舶生产工况</a:t>
            </a:r>
            <a:endParaRPr lang="en-US" altLang="zh-CN" sz="2000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+mj-ea"/>
                <a:ea typeface="+mj-ea"/>
                <a:cs typeface="Arial" panose="020B0604020202020204" pitchFamily="34" charset="0"/>
              </a:rPr>
              <a:t>建立安全模型</a:t>
            </a:r>
            <a:endParaRPr lang="en-US" altLang="zh-CN" sz="2000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+mj-ea"/>
                <a:ea typeface="+mj-ea"/>
                <a:cs typeface="Arial" panose="020B0604020202020204" pitchFamily="34" charset="0"/>
              </a:rPr>
              <a:t>回放历史工况</a:t>
            </a:r>
            <a:endParaRPr lang="en-US" altLang="zh-CN" sz="2000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+mj-ea"/>
                <a:ea typeface="+mj-ea"/>
                <a:cs typeface="Arial" panose="020B0604020202020204" pitchFamily="34" charset="0"/>
              </a:rPr>
              <a:t>大数据工效分析</a:t>
            </a:r>
            <a:endParaRPr lang="en-US" altLang="zh-CN" sz="2000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+mj-ea"/>
                <a:ea typeface="+mj-ea"/>
                <a:cs typeface="Arial" panose="020B0604020202020204" pitchFamily="34" charset="0"/>
              </a:rPr>
              <a:t>时间利用率分析</a:t>
            </a:r>
            <a:endParaRPr lang="en-US" altLang="zh-CN" sz="2000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+mj-ea"/>
                <a:ea typeface="+mj-ea"/>
                <a:cs typeface="Arial" panose="020B0604020202020204" pitchFamily="34" charset="0"/>
              </a:rPr>
              <a:t>智能操作</a:t>
            </a:r>
            <a:endParaRPr lang="en-US" altLang="zh-CN" sz="20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62" name="图片 61" descr="微信图片_2019102016523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51784" y="1124744"/>
            <a:ext cx="7344816" cy="3031639"/>
          </a:xfrm>
          <a:prstGeom prst="rect">
            <a:avLst/>
          </a:prstGeom>
        </p:spPr>
      </p:pic>
      <p:pic>
        <p:nvPicPr>
          <p:cNvPr id="65" name="图片 64" descr="微信图片_2019102016531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51784" y="4221088"/>
            <a:ext cx="3590377" cy="2315497"/>
          </a:xfrm>
          <a:prstGeom prst="rect">
            <a:avLst/>
          </a:prstGeom>
        </p:spPr>
      </p:pic>
      <p:pic>
        <p:nvPicPr>
          <p:cNvPr id="66" name="图片 65" descr="微信图片_2019102016533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0216" y="4221088"/>
            <a:ext cx="3449960" cy="2376264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1127448" y="476672"/>
            <a:ext cx="10515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</a:rPr>
              <a:t>案例</a:t>
            </a:r>
            <a:r>
              <a:rPr lang="en-US" altLang="zh-CN" sz="3200" b="1" dirty="0" smtClean="0">
                <a:solidFill>
                  <a:schemeClr val="bg1"/>
                </a:solidFill>
                <a:latin typeface="+mj-ea"/>
              </a:rPr>
              <a:t>-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</a:rPr>
              <a:t>中交疏浚船舶集中管控物联网平台</a:t>
            </a:r>
            <a:endParaRPr lang="zh-CN" altLang="en-US" sz="3200" b="1" dirty="0">
              <a:solidFill>
                <a:schemeClr val="bg1"/>
              </a:solidFill>
              <a:latin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264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"/>
          <p:cNvSpPr/>
          <p:nvPr/>
        </p:nvSpPr>
        <p:spPr>
          <a:xfrm>
            <a:off x="2207568" y="6260898"/>
            <a:ext cx="8998857" cy="5442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テキスト ボックス 54"/>
          <p:cNvSpPr txBox="1"/>
          <p:nvPr/>
        </p:nvSpPr>
        <p:spPr>
          <a:xfrm>
            <a:off x="8034466" y="1082956"/>
            <a:ext cx="4154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0213">
              <a:spcAft>
                <a:spcPts val="400"/>
              </a:spcAft>
              <a:buSzPct val="100000"/>
            </a:pPr>
            <a:r>
              <a:rPr lang="zh-CN" altLang="en-US" sz="9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P Simplified" pitchFamily="34" charset="0"/>
              </a:rPr>
              <a:t>用户</a:t>
            </a:r>
            <a:endParaRPr lang="en-US" altLang="ja-JP" sz="9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P Simplified" pitchFamily="34" charset="0"/>
            </a:endParaRPr>
          </a:p>
        </p:txBody>
      </p:sp>
      <p:cxnSp>
        <p:nvCxnSpPr>
          <p:cNvPr id="6" name="直線コネクタ 22"/>
          <p:cNvCxnSpPr/>
          <p:nvPr/>
        </p:nvCxnSpPr>
        <p:spPr>
          <a:xfrm rot="5400000">
            <a:off x="7713274" y="1047904"/>
            <a:ext cx="365760" cy="255059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3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329" y="620688"/>
            <a:ext cx="396911" cy="423856"/>
          </a:xfrm>
          <a:prstGeom prst="rect">
            <a:avLst/>
          </a:prstGeom>
        </p:spPr>
      </p:pic>
      <p:grpSp>
        <p:nvGrpSpPr>
          <p:cNvPr id="2" name="グループ化 85"/>
          <p:cNvGrpSpPr/>
          <p:nvPr/>
        </p:nvGrpSpPr>
        <p:grpSpPr>
          <a:xfrm>
            <a:off x="2304041" y="1172732"/>
            <a:ext cx="8739575" cy="5516270"/>
            <a:chOff x="198074" y="692293"/>
            <a:chExt cx="8739575" cy="5820928"/>
          </a:xfrm>
        </p:grpSpPr>
        <p:sp>
          <p:nvSpPr>
            <p:cNvPr id="9" name="正方形/長方形 86"/>
            <p:cNvSpPr/>
            <p:nvPr/>
          </p:nvSpPr>
          <p:spPr>
            <a:xfrm>
              <a:off x="198074" y="692293"/>
              <a:ext cx="7286537" cy="4868585"/>
            </a:xfrm>
            <a:prstGeom prst="rect">
              <a:avLst/>
            </a:prstGeom>
            <a:noFill/>
            <a:ln w="6350">
              <a:solidFill>
                <a:schemeClr val="accent1">
                  <a:lumMod val="50000"/>
                </a:schemeClr>
              </a:solidFill>
              <a:prstDash val="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正方形/長方形 90"/>
            <p:cNvSpPr/>
            <p:nvPr/>
          </p:nvSpPr>
          <p:spPr>
            <a:xfrm>
              <a:off x="2456860" y="5561518"/>
              <a:ext cx="6407630" cy="951703"/>
            </a:xfrm>
            <a:prstGeom prst="rect">
              <a:avLst/>
            </a:prstGeom>
            <a:noFill/>
            <a:ln w="6350">
              <a:solidFill>
                <a:schemeClr val="accent1">
                  <a:lumMod val="50000"/>
                </a:schemeClr>
              </a:solidFill>
              <a:prstDash val="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正方形/長方形 91"/>
            <p:cNvSpPr/>
            <p:nvPr/>
          </p:nvSpPr>
          <p:spPr>
            <a:xfrm>
              <a:off x="7484447" y="703494"/>
              <a:ext cx="1453202" cy="3273857"/>
            </a:xfrm>
            <a:prstGeom prst="rect">
              <a:avLst/>
            </a:prstGeom>
            <a:noFill/>
            <a:ln w="6350">
              <a:solidFill>
                <a:schemeClr val="accent1">
                  <a:lumMod val="50000"/>
                </a:schemeClr>
              </a:solidFill>
              <a:prstDash val="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altLang="ja-JP" sz="14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Platform</a:t>
              </a:r>
              <a:endParaRPr 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正方形/長方形 92"/>
            <p:cNvSpPr/>
            <p:nvPr/>
          </p:nvSpPr>
          <p:spPr>
            <a:xfrm>
              <a:off x="7442922" y="709851"/>
              <a:ext cx="115146" cy="32606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正方形/長方形 93"/>
            <p:cNvSpPr/>
            <p:nvPr/>
          </p:nvSpPr>
          <p:spPr>
            <a:xfrm>
              <a:off x="2478217" y="5496483"/>
              <a:ext cx="4988038" cy="144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正方形/長方形 94"/>
          <p:cNvSpPr/>
          <p:nvPr/>
        </p:nvSpPr>
        <p:spPr>
          <a:xfrm>
            <a:off x="2487932" y="3705762"/>
            <a:ext cx="6961391" cy="18161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9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</a:t>
            </a:r>
            <a:r>
              <a:rPr lang="ja-JP" altLang="en-US" sz="9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・</a:t>
            </a:r>
            <a:r>
              <a:rPr lang="zh-CN" altLang="en-US" sz="9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数据层</a:t>
            </a:r>
            <a:endParaRPr lang="en-US" sz="9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正方形/長方形 95"/>
          <p:cNvSpPr/>
          <p:nvPr/>
        </p:nvSpPr>
        <p:spPr>
          <a:xfrm>
            <a:off x="4672941" y="5889656"/>
            <a:ext cx="6201218" cy="7100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9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9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endParaRPr lang="en-US" sz="9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正方形/長方形 96"/>
          <p:cNvSpPr/>
          <p:nvPr/>
        </p:nvSpPr>
        <p:spPr>
          <a:xfrm>
            <a:off x="2487932" y="2440037"/>
            <a:ext cx="6973014" cy="1019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9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应用层</a:t>
            </a:r>
            <a:endParaRPr lang="en-US" sz="9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正方形/長方形 97"/>
          <p:cNvSpPr/>
          <p:nvPr/>
        </p:nvSpPr>
        <p:spPr>
          <a:xfrm>
            <a:off x="9723211" y="1395490"/>
            <a:ext cx="1116000" cy="2711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endParaRPr lang="en-US" sz="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正方形/長方形 98"/>
          <p:cNvSpPr/>
          <p:nvPr/>
        </p:nvSpPr>
        <p:spPr>
          <a:xfrm>
            <a:off x="2487933" y="1294720"/>
            <a:ext cx="6973013" cy="8870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9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呈现层</a:t>
            </a:r>
            <a:endParaRPr lang="en-US" sz="9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正方形/長方形 99"/>
          <p:cNvSpPr/>
          <p:nvPr/>
        </p:nvSpPr>
        <p:spPr>
          <a:xfrm>
            <a:off x="6259678" y="1374464"/>
            <a:ext cx="3017882" cy="2924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solidFill>
              <a:srgbClr val="CCCC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认证模块</a:t>
            </a:r>
            <a:endParaRPr 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正方形/長方形 100"/>
          <p:cNvSpPr/>
          <p:nvPr/>
        </p:nvSpPr>
        <p:spPr>
          <a:xfrm>
            <a:off x="2685752" y="1816171"/>
            <a:ext cx="2772000" cy="27292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solidFill>
              <a:srgbClr val="CCCC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endParaRPr 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正方形/長方形 101"/>
          <p:cNvSpPr/>
          <p:nvPr/>
        </p:nvSpPr>
        <p:spPr>
          <a:xfrm>
            <a:off x="6259678" y="1815873"/>
            <a:ext cx="3017882" cy="267482"/>
          </a:xfrm>
          <a:prstGeom prst="rect">
            <a:avLst/>
          </a:prstGeom>
          <a:solidFill>
            <a:schemeClr val="tx2">
              <a:lumMod val="50000"/>
            </a:schemeClr>
          </a:solidFill>
          <a:ln w="6350">
            <a:solidFill>
              <a:srgbClr val="CCCC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en-US" altLang="ja-JP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endParaRPr 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正方形/長方形 102"/>
          <p:cNvSpPr/>
          <p:nvPr/>
        </p:nvSpPr>
        <p:spPr>
          <a:xfrm>
            <a:off x="4615066" y="3884602"/>
            <a:ext cx="2233758" cy="14920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rgbClr val="CCCC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数据服务模块</a:t>
            </a:r>
            <a:endParaRPr 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グループ化 103"/>
          <p:cNvGrpSpPr/>
          <p:nvPr/>
        </p:nvGrpSpPr>
        <p:grpSpPr>
          <a:xfrm>
            <a:off x="5182706" y="6115433"/>
            <a:ext cx="5181688" cy="255587"/>
            <a:chOff x="2950180" y="5925535"/>
            <a:chExt cx="5181688" cy="269703"/>
          </a:xfrm>
        </p:grpSpPr>
        <p:sp>
          <p:nvSpPr>
            <p:cNvPr id="24" name="正方形/長方形 104"/>
            <p:cNvSpPr/>
            <p:nvPr/>
          </p:nvSpPr>
          <p:spPr>
            <a:xfrm>
              <a:off x="2950180" y="5925536"/>
              <a:ext cx="1050142" cy="2697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</a:t>
              </a:r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  <a:endParaRPr 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正方形/長方形 105"/>
            <p:cNvSpPr/>
            <p:nvPr/>
          </p:nvSpPr>
          <p:spPr>
            <a:xfrm>
              <a:off x="5015953" y="5925535"/>
              <a:ext cx="1050142" cy="2697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监视</a:t>
              </a:r>
              <a:endParaRPr 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正方形/長方形 106"/>
            <p:cNvSpPr/>
            <p:nvPr/>
          </p:nvSpPr>
          <p:spPr>
            <a:xfrm>
              <a:off x="7081726" y="5925537"/>
              <a:ext cx="1050142" cy="2697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备份</a:t>
              </a:r>
              <a:endParaRPr 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正方形/長方形 107"/>
          <p:cNvSpPr/>
          <p:nvPr/>
        </p:nvSpPr>
        <p:spPr>
          <a:xfrm>
            <a:off x="9805126" y="1444081"/>
            <a:ext cx="962085" cy="25586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</a:t>
            </a:r>
            <a:r>
              <a:rPr lang="ja-JP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・</a:t>
            </a:r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许可管理</a:t>
            </a:r>
            <a:endParaRPr lang="en-US" altLang="ja-JP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正方形/長方形 108"/>
          <p:cNvSpPr/>
          <p:nvPr/>
        </p:nvSpPr>
        <p:spPr>
          <a:xfrm>
            <a:off x="9816873" y="2167236"/>
            <a:ext cx="972000" cy="25586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服务水平管理</a:t>
            </a:r>
            <a:endParaRPr 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正方形/長方形 109"/>
          <p:cNvSpPr/>
          <p:nvPr/>
        </p:nvSpPr>
        <p:spPr>
          <a:xfrm>
            <a:off x="9816873" y="2890391"/>
            <a:ext cx="972000" cy="25586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非法访问日志</a:t>
            </a:r>
            <a:endParaRPr 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線コネクタ 22"/>
          <p:cNvCxnSpPr>
            <a:stCxn id="21" idx="1"/>
            <a:endCxn id="20" idx="3"/>
          </p:cNvCxnSpPr>
          <p:nvPr/>
        </p:nvCxnSpPr>
        <p:spPr>
          <a:xfrm flipH="1">
            <a:off x="5457752" y="1949614"/>
            <a:ext cx="801926" cy="3021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22"/>
          <p:cNvCxnSpPr>
            <a:stCxn id="19" idx="2"/>
            <a:endCxn id="21" idx="0"/>
          </p:cNvCxnSpPr>
          <p:nvPr/>
        </p:nvCxnSpPr>
        <p:spPr>
          <a:xfrm>
            <a:off x="7768619" y="1666954"/>
            <a:ext cx="0" cy="148919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22"/>
          <p:cNvCxnSpPr>
            <a:stCxn id="20" idx="2"/>
            <a:endCxn id="39" idx="0"/>
          </p:cNvCxnSpPr>
          <p:nvPr/>
        </p:nvCxnSpPr>
        <p:spPr>
          <a:xfrm>
            <a:off x="4071752" y="2089098"/>
            <a:ext cx="303229" cy="52476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柱 116"/>
          <p:cNvSpPr/>
          <p:nvPr/>
        </p:nvSpPr>
        <p:spPr>
          <a:xfrm>
            <a:off x="8359209" y="1995949"/>
            <a:ext cx="912415" cy="319928"/>
          </a:xfrm>
          <a:prstGeom prst="can">
            <a:avLst>
              <a:gd name="adj" fmla="val 1088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ja-JP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／</a:t>
            </a:r>
            <a:r>
              <a:rPr lang="en-US" altLang="ja-JP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円柱 117"/>
          <p:cNvSpPr/>
          <p:nvPr/>
        </p:nvSpPr>
        <p:spPr>
          <a:xfrm>
            <a:off x="9805126" y="1798286"/>
            <a:ext cx="967358" cy="272927"/>
          </a:xfrm>
          <a:prstGeom prst="can">
            <a:avLst>
              <a:gd name="adj" fmla="val 1088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个人认证</a:t>
            </a:r>
            <a:r>
              <a:rPr lang="en-US" altLang="ja-JP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  <a:endParaRPr 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円柱 118"/>
          <p:cNvSpPr/>
          <p:nvPr/>
        </p:nvSpPr>
        <p:spPr>
          <a:xfrm>
            <a:off x="9816873" y="2531848"/>
            <a:ext cx="972000" cy="272927"/>
          </a:xfrm>
          <a:prstGeom prst="can">
            <a:avLst>
              <a:gd name="adj" fmla="val 1088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水平管理</a:t>
            </a:r>
            <a:endParaRPr 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ja-JP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  <a:endParaRPr 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グループ化 119"/>
          <p:cNvGrpSpPr/>
          <p:nvPr/>
        </p:nvGrpSpPr>
        <p:grpSpPr>
          <a:xfrm>
            <a:off x="4664215" y="4856143"/>
            <a:ext cx="2135463" cy="413414"/>
            <a:chOff x="2564510" y="4657530"/>
            <a:chExt cx="2135463" cy="436246"/>
          </a:xfrm>
        </p:grpSpPr>
        <p:sp>
          <p:nvSpPr>
            <p:cNvPr id="37" name="円柱 120"/>
            <p:cNvSpPr/>
            <p:nvPr/>
          </p:nvSpPr>
          <p:spPr>
            <a:xfrm>
              <a:off x="2564510" y="4657530"/>
              <a:ext cx="1013159" cy="436246"/>
            </a:xfrm>
            <a:prstGeom prst="can">
              <a:avLst>
                <a:gd name="adj" fmla="val 10880"/>
              </a:avLst>
            </a:prstGeom>
            <a:solidFill>
              <a:schemeClr val="accent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9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历史数据模块</a:t>
              </a:r>
              <a:endParaRPr lang="en-US" altLang="ja-JP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円柱 121"/>
            <p:cNvSpPr/>
            <p:nvPr/>
          </p:nvSpPr>
          <p:spPr>
            <a:xfrm>
              <a:off x="3702167" y="4657530"/>
              <a:ext cx="997806" cy="436246"/>
            </a:xfrm>
            <a:prstGeom prst="can">
              <a:avLst>
                <a:gd name="adj" fmla="val 10880"/>
              </a:avLst>
            </a:prstGeom>
            <a:solidFill>
              <a:schemeClr val="accent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9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关系数据库</a:t>
              </a:r>
              <a:endParaRPr 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正方形/長方形 122"/>
          <p:cNvSpPr/>
          <p:nvPr/>
        </p:nvSpPr>
        <p:spPr>
          <a:xfrm>
            <a:off x="2588018" y="2613858"/>
            <a:ext cx="3573926" cy="7505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rgbClr val="CCCC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</a:t>
            </a:r>
            <a:endParaRPr 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正方形/長方形 123"/>
          <p:cNvSpPr/>
          <p:nvPr/>
        </p:nvSpPr>
        <p:spPr>
          <a:xfrm>
            <a:off x="2668674" y="2792672"/>
            <a:ext cx="1946392" cy="51173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r>
              <a:rPr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en-US" sz="10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正方形/長方形 124"/>
          <p:cNvSpPr/>
          <p:nvPr/>
        </p:nvSpPr>
        <p:spPr>
          <a:xfrm>
            <a:off x="7093976" y="3884602"/>
            <a:ext cx="2204825" cy="14920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rgbClr val="CCCC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传输模块</a:t>
            </a:r>
            <a:endParaRPr 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正方形/長方形 125"/>
          <p:cNvSpPr/>
          <p:nvPr/>
        </p:nvSpPr>
        <p:spPr>
          <a:xfrm>
            <a:off x="9816873" y="3251707"/>
            <a:ext cx="972000" cy="25586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篡改阻止</a:t>
            </a:r>
            <a:endParaRPr 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正方形/長方形 126"/>
          <p:cNvSpPr/>
          <p:nvPr/>
        </p:nvSpPr>
        <p:spPr>
          <a:xfrm>
            <a:off x="9816873" y="3613023"/>
            <a:ext cx="972000" cy="25586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脆弱性诊断</a:t>
            </a:r>
            <a:endParaRPr 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角丸四角形 127"/>
          <p:cNvSpPr/>
          <p:nvPr/>
        </p:nvSpPr>
        <p:spPr>
          <a:xfrm>
            <a:off x="9697846" y="4627225"/>
            <a:ext cx="1272611" cy="9901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r>
              <a:rPr lang="en-US" altLang="ja-JP" sz="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公司知名通信协议</a:t>
            </a:r>
            <a:endParaRPr lang="en-US" altLang="ja-JP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公司知名通信协议</a:t>
            </a:r>
            <a:endParaRPr lang="en-US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公司知名通信协议</a:t>
            </a:r>
            <a:endParaRPr lang="en-US" altLang="zh-CN" sz="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公司知名通信协议</a:t>
            </a:r>
            <a:endParaRPr lang="en-US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公司不知名通信协议</a:t>
            </a:r>
            <a:endParaRPr lang="en-US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公司不知名通信协议</a:t>
            </a:r>
            <a:endParaRPr lang="en-US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公司不知名通信协议</a:t>
            </a:r>
            <a:endParaRPr lang="en-US" altLang="zh-CN" sz="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正方形/長方形 128"/>
          <p:cNvSpPr/>
          <p:nvPr/>
        </p:nvSpPr>
        <p:spPr>
          <a:xfrm>
            <a:off x="9700061" y="4200218"/>
            <a:ext cx="1248963" cy="27610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</a:t>
            </a:r>
            <a:endParaRPr 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線矢印コネクタ 129"/>
          <p:cNvCxnSpPr/>
          <p:nvPr/>
        </p:nvCxnSpPr>
        <p:spPr>
          <a:xfrm>
            <a:off x="9041348" y="4793365"/>
            <a:ext cx="648000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130"/>
          <p:cNvSpPr/>
          <p:nvPr/>
        </p:nvSpPr>
        <p:spPr>
          <a:xfrm>
            <a:off x="2588018" y="3884602"/>
            <a:ext cx="1769278" cy="14920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rgbClr val="CCCC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传输模块</a:t>
            </a:r>
            <a:endParaRPr 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正方形/長方形 131"/>
          <p:cNvSpPr/>
          <p:nvPr/>
        </p:nvSpPr>
        <p:spPr>
          <a:xfrm>
            <a:off x="2775688" y="4149215"/>
            <a:ext cx="646867" cy="11473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/>
          <a:lstStyle/>
          <a:p>
            <a:pPr algn="ctr"/>
            <a:r>
              <a:rPr lang="zh-CN" altLang="en-US" sz="9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</a:t>
            </a:r>
            <a:endParaRPr lang="en-US" sz="9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正方形/長方形 284"/>
          <p:cNvSpPr/>
          <p:nvPr/>
        </p:nvSpPr>
        <p:spPr>
          <a:xfrm>
            <a:off x="2918582" y="5864335"/>
            <a:ext cx="1158730" cy="3488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公司内部系统</a:t>
            </a:r>
            <a:endParaRPr 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カギ線コネクタ 331"/>
          <p:cNvCxnSpPr>
            <a:stCxn id="39" idx="2"/>
            <a:endCxn id="48" idx="0"/>
          </p:cNvCxnSpPr>
          <p:nvPr/>
        </p:nvCxnSpPr>
        <p:spPr>
          <a:xfrm flipH="1">
            <a:off x="3099122" y="3364406"/>
            <a:ext cx="1275859" cy="784809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286"/>
          <p:cNvSpPr/>
          <p:nvPr/>
        </p:nvSpPr>
        <p:spPr>
          <a:xfrm>
            <a:off x="3524362" y="4149214"/>
            <a:ext cx="651966" cy="1147364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/>
          <a:lstStyle/>
          <a:p>
            <a:pPr algn="ctr"/>
            <a:r>
              <a:rPr lang="zh-CN" altLang="en-US" sz="9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批处理</a:t>
            </a:r>
            <a:endParaRPr lang="en-US" sz="9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正方形/長方形 287"/>
          <p:cNvSpPr/>
          <p:nvPr/>
        </p:nvSpPr>
        <p:spPr>
          <a:xfrm>
            <a:off x="2685752" y="4487060"/>
            <a:ext cx="1590036" cy="47762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数据通信网关</a:t>
            </a:r>
            <a:endParaRPr lang="en-US" sz="9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3" name="直線コネクタ 22"/>
          <p:cNvCxnSpPr/>
          <p:nvPr/>
        </p:nvCxnSpPr>
        <p:spPr>
          <a:xfrm>
            <a:off x="3850345" y="5296580"/>
            <a:ext cx="0" cy="1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289"/>
          <p:cNvSpPr txBox="1"/>
          <p:nvPr/>
        </p:nvSpPr>
        <p:spPr>
          <a:xfrm>
            <a:off x="3498333" y="5522365"/>
            <a:ext cx="4512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7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メイリオ" panose="020B0604030504040204" pitchFamily="50" charset="-128"/>
              </a:rPr>
              <a:t>FTP</a:t>
            </a:r>
          </a:p>
        </p:txBody>
      </p:sp>
      <p:cxnSp>
        <p:nvCxnSpPr>
          <p:cNvPr id="55" name="直線コネクタ 22"/>
          <p:cNvCxnSpPr>
            <a:stCxn id="49" idx="0"/>
            <a:endCxn id="48" idx="2"/>
          </p:cNvCxnSpPr>
          <p:nvPr/>
        </p:nvCxnSpPr>
        <p:spPr>
          <a:xfrm flipH="1" flipV="1">
            <a:off x="3099122" y="5296580"/>
            <a:ext cx="398825" cy="567755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291"/>
          <p:cNvSpPr txBox="1"/>
          <p:nvPr/>
        </p:nvSpPr>
        <p:spPr>
          <a:xfrm>
            <a:off x="2588018" y="5522365"/>
            <a:ext cx="4577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7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メイリオ" panose="020B0604030504040204" pitchFamily="50" charset="-128"/>
              </a:rPr>
              <a:t>SOAP</a:t>
            </a:r>
          </a:p>
        </p:txBody>
      </p:sp>
      <p:sp>
        <p:nvSpPr>
          <p:cNvPr id="57" name="正方形/長方形 292"/>
          <p:cNvSpPr/>
          <p:nvPr/>
        </p:nvSpPr>
        <p:spPr>
          <a:xfrm>
            <a:off x="7533440" y="4149215"/>
            <a:ext cx="646867" cy="11473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/>
          <a:lstStyle/>
          <a:p>
            <a:pPr algn="ctr"/>
            <a:r>
              <a:rPr lang="zh-CN" altLang="en-US" sz="9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</a:t>
            </a:r>
            <a:endParaRPr lang="en-US" sz="9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正方形/長方形 293"/>
          <p:cNvSpPr/>
          <p:nvPr/>
        </p:nvSpPr>
        <p:spPr>
          <a:xfrm>
            <a:off x="8282114" y="4149214"/>
            <a:ext cx="651966" cy="1147364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/>
          <a:lstStyle/>
          <a:p>
            <a:pPr algn="ctr"/>
            <a:r>
              <a:rPr lang="zh-CN" altLang="en-US" sz="9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批处理</a:t>
            </a:r>
            <a:endParaRPr lang="en-US" sz="9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正方形/長方形 294"/>
          <p:cNvSpPr/>
          <p:nvPr/>
        </p:nvSpPr>
        <p:spPr>
          <a:xfrm>
            <a:off x="7351067" y="4487060"/>
            <a:ext cx="1778577" cy="47762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数据通信网关</a:t>
            </a:r>
            <a:endParaRPr lang="en-US" sz="9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正方形/長方形 295"/>
          <p:cNvSpPr/>
          <p:nvPr/>
        </p:nvSpPr>
        <p:spPr>
          <a:xfrm>
            <a:off x="8023685" y="4506289"/>
            <a:ext cx="1237382" cy="150434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ProcessDB</a:t>
            </a:r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传输协议</a:t>
            </a:r>
            <a:endParaRPr 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テキスト ボックス 296"/>
          <p:cNvSpPr txBox="1"/>
          <p:nvPr/>
        </p:nvSpPr>
        <p:spPr>
          <a:xfrm>
            <a:off x="9048328" y="4780688"/>
            <a:ext cx="5096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0213">
              <a:spcAft>
                <a:spcPts val="400"/>
              </a:spcAft>
              <a:buSzPct val="100000"/>
            </a:pPr>
            <a:r>
              <a:rPr lang="en-US" sz="7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メイリオ" panose="020B0604030504040204" pitchFamily="50" charset="-128"/>
              </a:rPr>
              <a:t>HTTP</a:t>
            </a:r>
            <a:br>
              <a:rPr lang="en-US" sz="7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メイリオ" panose="020B0604030504040204" pitchFamily="50" charset="-128"/>
              </a:rPr>
            </a:br>
            <a:r>
              <a:rPr lang="en-US" sz="7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メイリオ" panose="020B0604030504040204" pitchFamily="50" charset="-128"/>
              </a:rPr>
              <a:t>HTTPS</a:t>
            </a:r>
            <a:br>
              <a:rPr lang="en-US" sz="7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メイリオ" panose="020B0604030504040204" pitchFamily="50" charset="-128"/>
              </a:rPr>
            </a:br>
            <a:r>
              <a:rPr lang="en-US" sz="7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メイリオ" panose="020B0604030504040204" pitchFamily="50" charset="-128"/>
              </a:rPr>
              <a:t>SFTP</a:t>
            </a:r>
          </a:p>
        </p:txBody>
      </p:sp>
      <p:cxnSp>
        <p:nvCxnSpPr>
          <p:cNvPr id="62" name="直線矢印コネクタ 297"/>
          <p:cNvCxnSpPr>
            <a:stCxn id="60" idx="3"/>
          </p:cNvCxnSpPr>
          <p:nvPr/>
        </p:nvCxnSpPr>
        <p:spPr>
          <a:xfrm flipV="1">
            <a:off x="9261067" y="4563682"/>
            <a:ext cx="462145" cy="1782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カギ線コネクタ 5"/>
          <p:cNvCxnSpPr>
            <a:endCxn id="73" idx="1"/>
          </p:cNvCxnSpPr>
          <p:nvPr/>
        </p:nvCxnSpPr>
        <p:spPr>
          <a:xfrm>
            <a:off x="4176328" y="4229846"/>
            <a:ext cx="577004" cy="7536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正方形/長方形 299"/>
          <p:cNvSpPr/>
          <p:nvPr/>
        </p:nvSpPr>
        <p:spPr>
          <a:xfrm>
            <a:off x="8263388" y="2818076"/>
            <a:ext cx="1102731" cy="500511"/>
          </a:xfrm>
          <a:prstGeom prst="rect">
            <a:avLst/>
          </a:prstGeom>
          <a:solidFill>
            <a:schemeClr val="tx2">
              <a:lumMod val="50000"/>
            </a:schemeClr>
          </a:solidFill>
          <a:ln w="6350">
            <a:solidFill>
              <a:srgbClr val="CCCC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内容管理</a:t>
            </a:r>
            <a:endParaRPr 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円柱 300"/>
          <p:cNvSpPr/>
          <p:nvPr/>
        </p:nvSpPr>
        <p:spPr>
          <a:xfrm>
            <a:off x="8358545" y="2496236"/>
            <a:ext cx="912415" cy="321791"/>
          </a:xfrm>
          <a:prstGeom prst="can">
            <a:avLst>
              <a:gd name="adj" fmla="val 1088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ja-JP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／</a:t>
            </a:r>
            <a:r>
              <a:rPr lang="en-US" altLang="ja-JP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6" name="直線矢印コネクタ 301"/>
          <p:cNvCxnSpPr>
            <a:stCxn id="65" idx="0"/>
            <a:endCxn id="33" idx="3"/>
          </p:cNvCxnSpPr>
          <p:nvPr/>
        </p:nvCxnSpPr>
        <p:spPr>
          <a:xfrm flipV="1">
            <a:off x="8814753" y="2315877"/>
            <a:ext cx="664" cy="21537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302"/>
          <p:cNvSpPr/>
          <p:nvPr/>
        </p:nvSpPr>
        <p:spPr>
          <a:xfrm>
            <a:off x="2935809" y="2851809"/>
            <a:ext cx="1429203" cy="208607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正方形/長方形 303"/>
          <p:cNvSpPr/>
          <p:nvPr/>
        </p:nvSpPr>
        <p:spPr>
          <a:xfrm>
            <a:off x="6392400" y="2613858"/>
            <a:ext cx="1672986" cy="7505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rgbClr val="CCCC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批处理</a:t>
            </a:r>
            <a:endParaRPr 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正方形/長方形 304"/>
          <p:cNvSpPr/>
          <p:nvPr/>
        </p:nvSpPr>
        <p:spPr>
          <a:xfrm>
            <a:off x="6508364" y="2795709"/>
            <a:ext cx="1468696" cy="51137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批处理共通模块</a:t>
            </a:r>
            <a:endParaRPr lang="en-US" sz="1000" b="1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正方形/長方形 305"/>
          <p:cNvSpPr/>
          <p:nvPr/>
        </p:nvSpPr>
        <p:spPr>
          <a:xfrm>
            <a:off x="6596882" y="2851809"/>
            <a:ext cx="1298394" cy="208607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カギ線コネクタ 353"/>
          <p:cNvCxnSpPr>
            <a:stCxn id="68" idx="2"/>
            <a:endCxn id="73" idx="0"/>
          </p:cNvCxnSpPr>
          <p:nvPr/>
        </p:nvCxnSpPr>
        <p:spPr>
          <a:xfrm flipH="1">
            <a:off x="5731945" y="3364406"/>
            <a:ext cx="1496948" cy="736512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カギ線コネクタ 354"/>
          <p:cNvCxnSpPr>
            <a:stCxn id="39" idx="2"/>
            <a:endCxn id="73" idx="0"/>
          </p:cNvCxnSpPr>
          <p:nvPr/>
        </p:nvCxnSpPr>
        <p:spPr>
          <a:xfrm>
            <a:off x="4374981" y="3364406"/>
            <a:ext cx="1356964" cy="736512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308"/>
          <p:cNvSpPr/>
          <p:nvPr/>
        </p:nvSpPr>
        <p:spPr>
          <a:xfrm>
            <a:off x="4753332" y="4100918"/>
            <a:ext cx="1957226" cy="27292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实时数据模块</a:t>
            </a:r>
            <a:endParaRPr 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正方形/長方形 309"/>
          <p:cNvSpPr/>
          <p:nvPr/>
        </p:nvSpPr>
        <p:spPr>
          <a:xfrm>
            <a:off x="4835625" y="2792672"/>
            <a:ext cx="1193321" cy="511737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应用工控服务</a:t>
            </a:r>
            <a:r>
              <a:rPr lang="ja-JP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lang="en-US" altLang="ja-JP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</a:t>
            </a:r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通信、数据分析等</a:t>
            </a:r>
            <a:r>
              <a:rPr lang="en-US" altLang="ja-JP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5" name="直線コネクタ 22"/>
          <p:cNvCxnSpPr>
            <a:stCxn id="40" idx="3"/>
            <a:endCxn id="74" idx="1"/>
          </p:cNvCxnSpPr>
          <p:nvPr/>
        </p:nvCxnSpPr>
        <p:spPr>
          <a:xfrm>
            <a:off x="4615066" y="3048541"/>
            <a:ext cx="220559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311"/>
          <p:cNvCxnSpPr>
            <a:stCxn id="73" idx="2"/>
            <a:endCxn id="37" idx="1"/>
          </p:cNvCxnSpPr>
          <p:nvPr/>
        </p:nvCxnSpPr>
        <p:spPr>
          <a:xfrm flipH="1">
            <a:off x="5170795" y="4373845"/>
            <a:ext cx="561150" cy="48229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312"/>
          <p:cNvCxnSpPr>
            <a:stCxn id="73" idx="2"/>
            <a:endCxn id="38" idx="1"/>
          </p:cNvCxnSpPr>
          <p:nvPr/>
        </p:nvCxnSpPr>
        <p:spPr>
          <a:xfrm>
            <a:off x="5731945" y="4373845"/>
            <a:ext cx="568830" cy="48229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カギ線コネクタ 327"/>
          <p:cNvCxnSpPr>
            <a:stCxn id="68" idx="2"/>
            <a:endCxn id="58" idx="0"/>
          </p:cNvCxnSpPr>
          <p:nvPr/>
        </p:nvCxnSpPr>
        <p:spPr>
          <a:xfrm>
            <a:off x="7228893" y="3364406"/>
            <a:ext cx="1379204" cy="78480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正方形/長方形 314"/>
          <p:cNvSpPr/>
          <p:nvPr/>
        </p:nvSpPr>
        <p:spPr>
          <a:xfrm>
            <a:off x="3622848" y="6117392"/>
            <a:ext cx="468000" cy="47762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邮件服务器</a:t>
            </a:r>
            <a:endParaRPr 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カギ線コネクタ 345"/>
          <p:cNvCxnSpPr>
            <a:stCxn id="39" idx="2"/>
            <a:endCxn id="57" idx="0"/>
          </p:cNvCxnSpPr>
          <p:nvPr/>
        </p:nvCxnSpPr>
        <p:spPr>
          <a:xfrm>
            <a:off x="4374981" y="3364406"/>
            <a:ext cx="3481893" cy="784809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カギ線コネクタ 353"/>
          <p:cNvCxnSpPr>
            <a:stCxn id="68" idx="2"/>
            <a:endCxn id="51" idx="0"/>
          </p:cNvCxnSpPr>
          <p:nvPr/>
        </p:nvCxnSpPr>
        <p:spPr>
          <a:xfrm flipH="1">
            <a:off x="3850345" y="3364406"/>
            <a:ext cx="3378548" cy="78480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prstDash val="solid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カギ線コネクタ 345"/>
          <p:cNvCxnSpPr>
            <a:stCxn id="74" idx="2"/>
            <a:endCxn id="79" idx="3"/>
          </p:cNvCxnSpPr>
          <p:nvPr/>
        </p:nvCxnSpPr>
        <p:spPr>
          <a:xfrm flipH="1">
            <a:off x="4090848" y="3304409"/>
            <a:ext cx="1341438" cy="305179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カギ線コネクタ 345"/>
          <p:cNvCxnSpPr>
            <a:stCxn id="39" idx="3"/>
            <a:endCxn id="68" idx="1"/>
          </p:cNvCxnSpPr>
          <p:nvPr/>
        </p:nvCxnSpPr>
        <p:spPr>
          <a:xfrm>
            <a:off x="6161944" y="2989132"/>
            <a:ext cx="23045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サブタイトル 20"/>
          <p:cNvSpPr txBox="1">
            <a:spLocks/>
          </p:cNvSpPr>
          <p:nvPr/>
        </p:nvSpPr>
        <p:spPr bwMode="black">
          <a:xfrm>
            <a:off x="700969" y="1165404"/>
            <a:ext cx="1378365" cy="122778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7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架构</a:t>
            </a:r>
            <a:endParaRPr lang="en-US" altLang="zh-CN" sz="3000" b="1" dirty="0" smtClean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  <a:p>
            <a:pPr algn="ctr">
              <a:lnSpc>
                <a:spcPts val="27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方案图</a:t>
            </a:r>
            <a:endParaRPr lang="en-US" altLang="ja-JP" sz="3000" b="1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87" name="标题 1"/>
          <p:cNvSpPr txBox="1">
            <a:spLocks/>
          </p:cNvSpPr>
          <p:nvPr/>
        </p:nvSpPr>
        <p:spPr>
          <a:xfrm>
            <a:off x="1127448" y="476672"/>
            <a:ext cx="10515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</a:rPr>
              <a:t>案例</a:t>
            </a:r>
            <a:r>
              <a:rPr lang="en-US" altLang="zh-CN" sz="3200" b="1" dirty="0" smtClean="0">
                <a:solidFill>
                  <a:schemeClr val="bg1"/>
                </a:solidFill>
                <a:latin typeface="+mj-ea"/>
              </a:rPr>
              <a:t>-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</a:rPr>
              <a:t>中交疏浚船舶集中管控物联网平台</a:t>
            </a:r>
            <a:endParaRPr lang="zh-CN" altLang="en-US" sz="3200" b="1" dirty="0">
              <a:solidFill>
                <a:schemeClr val="bg1"/>
              </a:solidFill>
              <a:latin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91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4536" t="16238" r="22481" b="12101"/>
          <a:stretch>
            <a:fillRect/>
          </a:stretch>
        </p:blipFill>
        <p:spPr bwMode="auto">
          <a:xfrm>
            <a:off x="335360" y="1196752"/>
            <a:ext cx="3888432" cy="417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29632" t="17545" r="28259" b="22124"/>
          <a:stretch>
            <a:fillRect/>
          </a:stretch>
        </p:blipFill>
        <p:spPr bwMode="auto">
          <a:xfrm>
            <a:off x="4079776" y="2996952"/>
            <a:ext cx="3888432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l="29000" t="15350" r="28475" b="12500"/>
          <a:stretch>
            <a:fillRect/>
          </a:stretch>
        </p:blipFill>
        <p:spPr bwMode="auto">
          <a:xfrm>
            <a:off x="8040216" y="2636912"/>
            <a:ext cx="360449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1127448" y="476672"/>
            <a:ext cx="10515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</a:rPr>
              <a:t>案例</a:t>
            </a:r>
            <a:r>
              <a:rPr lang="en-US" altLang="zh-CN" sz="3200" b="1" dirty="0" smtClean="0">
                <a:solidFill>
                  <a:schemeClr val="bg1"/>
                </a:solidFill>
                <a:latin typeface="+mj-ea"/>
              </a:rPr>
              <a:t>-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</a:rPr>
              <a:t>中交疏浚船舶集中管控物联网平台</a:t>
            </a:r>
            <a:endParaRPr lang="zh-CN" altLang="en-US" sz="3200" b="1" dirty="0">
              <a:solidFill>
                <a:schemeClr val="bg1"/>
              </a:solidFill>
              <a:latin typeface="+mj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84032" y="1836113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b="1" dirty="0" smtClean="0">
                <a:solidFill>
                  <a:srgbClr val="009900"/>
                </a:solidFill>
                <a:latin typeface="微软雅黑" pitchFamily="34" charset="-122"/>
                <a:ea typeface="微软雅黑" pitchFamily="34" charset="-122"/>
              </a:rPr>
              <a:t>船舶运行管控云平台</a:t>
            </a:r>
            <a:endParaRPr lang="zh-CN" altLang="en-US" sz="3200" b="1" dirty="0">
              <a:solidFill>
                <a:srgbClr val="00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内容占位符 295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4871864" y="1195960"/>
            <a:ext cx="1440160" cy="16569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图片 7" descr="library_logos_aliyun_larg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25711" y="1196752"/>
            <a:ext cx="2166633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://img.mp.itc.cn/upload/20170703/349478b75f83412aa224761db08b7191_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" name="AutoShape 4" descr="http://img.mp.itc.cn/upload/20170703/349478b75f83412aa224761db08b7191_t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623392" y="1124744"/>
            <a:ext cx="3888432" cy="5400600"/>
            <a:chOff x="1159163" y="1260685"/>
            <a:chExt cx="3460381" cy="4949441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l="15710" t="10997" r="40301" b="21449"/>
            <a:stretch>
              <a:fillRect/>
            </a:stretch>
          </p:blipFill>
          <p:spPr bwMode="auto">
            <a:xfrm>
              <a:off x="1163160" y="2671447"/>
              <a:ext cx="3456384" cy="3538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14040" t="10530" r="38574" b="78808"/>
            <a:stretch>
              <a:fillRect/>
            </a:stretch>
          </p:blipFill>
          <p:spPr bwMode="auto">
            <a:xfrm>
              <a:off x="1159163" y="1260685"/>
              <a:ext cx="3453903" cy="512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15637" t="30274" r="40387" b="49982"/>
            <a:stretch>
              <a:fillRect/>
            </a:stretch>
          </p:blipFill>
          <p:spPr bwMode="auto">
            <a:xfrm>
              <a:off x="1160795" y="1712134"/>
              <a:ext cx="3452271" cy="963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 cstate="print"/>
          <a:srcRect l="6805" t="12248" r="6095" b="14261"/>
          <a:stretch>
            <a:fillRect/>
          </a:stretch>
        </p:blipFill>
        <p:spPr bwMode="auto">
          <a:xfrm>
            <a:off x="4727848" y="3392615"/>
            <a:ext cx="6984776" cy="298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5" cstate="print"/>
          <a:srcRect l="29822" t="33549" r="30416" b="32902"/>
          <a:stretch>
            <a:fillRect/>
          </a:stretch>
        </p:blipFill>
        <p:spPr bwMode="auto">
          <a:xfrm>
            <a:off x="8112224" y="1196752"/>
            <a:ext cx="360040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 descr="https://timgsa.baidu.com/timg?image&amp;quality=80&amp;size=b9999_10000&amp;sec=1575009027997&amp;di=bae5b28cd9fb94bbb022c76a321f42c2&amp;imgtype=0&amp;src=http%3A%2F%2Fwww.sdphoto.com.cn%2Ffiles%2Fuserimg%2F20150728%2F6ce220e5-2347-4fff-81ad-ea48b3d13c89_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55840" y="1196752"/>
            <a:ext cx="3456384" cy="2236484"/>
          </a:xfrm>
          <a:prstGeom prst="rect">
            <a:avLst/>
          </a:prstGeom>
          <a:noFill/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1127448" y="476672"/>
            <a:ext cx="10515600" cy="576064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案例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cs typeface="+mn-cs"/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烟台港智能港口平台</a:t>
            </a:r>
          </a:p>
        </p:txBody>
      </p:sp>
      <p:sp>
        <p:nvSpPr>
          <p:cNvPr id="16" name="矩形 15"/>
          <p:cNvSpPr/>
          <p:nvPr/>
        </p:nvSpPr>
        <p:spPr>
          <a:xfrm>
            <a:off x="767408" y="3789040"/>
            <a:ext cx="360040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479376" y="1192684"/>
            <a:ext cx="4176464" cy="23083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卸船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机自动化</a:t>
            </a: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及远程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  <a:defRPr/>
            </a:pP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斗轮机自动化</a:t>
            </a: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及远程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n"/>
              <a:defRPr/>
            </a:pP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数字化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料场</a:t>
            </a: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管理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装船机作业自动化控制及远程监控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装车机作业自动化控制及远程监控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、大机、料堆、流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机统一管理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实时定位料场内人员和设备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散货码头的自动化管理和实时监控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>
            <a:grpSpLocks/>
          </p:cNvGrpSpPr>
          <p:nvPr/>
        </p:nvGrpSpPr>
        <p:grpSpPr>
          <a:xfrm>
            <a:off x="8328248" y="3726525"/>
            <a:ext cx="3420000" cy="2160000"/>
            <a:chOff x="6770870" y="1373163"/>
            <a:chExt cx="5245439" cy="381434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0870" y="1373163"/>
              <a:ext cx="5245439" cy="38143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6" name="矩形 25"/>
            <p:cNvSpPr/>
            <p:nvPr/>
          </p:nvSpPr>
          <p:spPr>
            <a:xfrm>
              <a:off x="9009704" y="2155003"/>
              <a:ext cx="981651" cy="5534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/>
          <p:cNvPicPr>
            <a:picLocks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624" y="1268760"/>
            <a:ext cx="34200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12A83E01-D764-4D82-A725-4D246DD7A6F7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1302169"/>
            <a:ext cx="34200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9" name="组合 28"/>
          <p:cNvGrpSpPr>
            <a:grpSpLocks/>
          </p:cNvGrpSpPr>
          <p:nvPr/>
        </p:nvGrpSpPr>
        <p:grpSpPr>
          <a:xfrm>
            <a:off x="4583832" y="3726525"/>
            <a:ext cx="3420000" cy="2160000"/>
            <a:chOff x="2274887" y="1970625"/>
            <a:chExt cx="8532562" cy="4351338"/>
          </a:xfrm>
        </p:grpSpPr>
        <p:pic>
          <p:nvPicPr>
            <p:cNvPr id="30" name="内容占位符 9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74887" y="1970625"/>
              <a:ext cx="8532562" cy="43513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14689" y="2006718"/>
              <a:ext cx="1972938" cy="26305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32" name="卸船机闪烁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/>
          <a:stretch>
            <a:fillRect/>
          </a:stretch>
        </p:blipFill>
        <p:spPr>
          <a:xfrm>
            <a:off x="839416" y="3717272"/>
            <a:ext cx="3420000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3" name="标题 1"/>
          <p:cNvSpPr>
            <a:spLocks noGrp="1"/>
          </p:cNvSpPr>
          <p:nvPr>
            <p:ph type="title"/>
          </p:nvPr>
        </p:nvSpPr>
        <p:spPr>
          <a:xfrm>
            <a:off x="1127448" y="476672"/>
            <a:ext cx="10515600" cy="576064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案例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cs typeface="+mn-cs"/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烟台港智能港口平台</a:t>
            </a:r>
          </a:p>
        </p:txBody>
      </p:sp>
    </p:spTree>
    <p:extLst>
      <p:ext uri="{BB962C8B-B14F-4D97-AF65-F5344CB8AC3E}">
        <p14:creationId xmlns:p14="http://schemas.microsoft.com/office/powerpoint/2010/main" val="86294962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6" name="标题 1"/>
          <p:cNvSpPr>
            <a:spLocks noGrp="1"/>
          </p:cNvSpPr>
          <p:nvPr>
            <p:ph type="title"/>
          </p:nvPr>
        </p:nvSpPr>
        <p:spPr>
          <a:xfrm>
            <a:off x="1127448" y="476672"/>
            <a:ext cx="10515600" cy="576064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案例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cs typeface="+mn-cs"/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烟台港智能港口平台</a:t>
            </a:r>
          </a:p>
        </p:txBody>
      </p:sp>
      <p:sp>
        <p:nvSpPr>
          <p:cNvPr id="1048907" name="内容占位符 2"/>
          <p:cNvSpPr>
            <a:spLocks noGrp="1"/>
          </p:cNvSpPr>
          <p:nvPr>
            <p:ph idx="1"/>
          </p:nvPr>
        </p:nvSpPr>
        <p:spPr>
          <a:xfrm>
            <a:off x="407368" y="1268760"/>
            <a:ext cx="4032448" cy="2664296"/>
          </a:xfrm>
        </p:spPr>
        <p:txBody>
          <a:bodyPr>
            <a:noAutofit/>
          </a:bodyPr>
          <a:lstStyle/>
          <a:p>
            <a:pPr marL="3429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散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货码头堆场内各类数据</a:t>
            </a:r>
            <a:r>
              <a:rPr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信息互联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互通</a:t>
            </a:r>
          </a:p>
          <a:p>
            <a:pPr marL="3429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全场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可视化效果</a:t>
            </a:r>
            <a:r>
              <a:rPr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，快速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了解并跟踪作业过程和质量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显示港内各类设备的运行状态以及工作情况</a:t>
            </a:r>
          </a:p>
          <a:p>
            <a:pPr marL="3429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进出场管理以及堆场使用情况</a:t>
            </a:r>
            <a:r>
              <a:rPr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掌握</a:t>
            </a:r>
            <a:endParaRPr lang="en-US" altLang="zh-CN" sz="28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2097194" name="图片 4"/>
          <p:cNvPicPr preferRelativeResize="0"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11824" y="1340768"/>
            <a:ext cx="34200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 preferRelativeResize="0"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2184" y="3789040"/>
            <a:ext cx="34200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3789040"/>
            <a:ext cx="34200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/>
          <p:cNvPicPr preferRelativeResize="0">
            <a:picLocks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68" y="3825264"/>
            <a:ext cx="34200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图片 8"/>
          <p:cNvPicPr preferRelativeResize="0">
            <a:picLocks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340768"/>
            <a:ext cx="34200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23393" y="1340768"/>
            <a:ext cx="403244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latinLnBrk="0">
              <a:buFont typeface="Wingdings" panose="05000000000000000000" pitchFamily="2" charset="2"/>
              <a:buChar char="n"/>
            </a:pP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斗轮机和卸船机自动化</a:t>
            </a: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作业</a:t>
            </a:r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 latinLnBrk="0">
              <a:buFont typeface="Wingdings" panose="05000000000000000000" pitchFamily="2" charset="2"/>
              <a:buChar char="n"/>
            </a:pP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自动化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作业效率</a:t>
            </a: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稳定</a:t>
            </a:r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 latinLnBrk="0">
              <a:buFont typeface="Wingdings" panose="05000000000000000000" pitchFamily="2" charset="2"/>
              <a:buChar char="n"/>
            </a:pP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混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配作业成品精度</a:t>
            </a: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</a:t>
            </a:r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 latinLnBrk="0">
              <a:buFont typeface="Wingdings" panose="05000000000000000000" pitchFamily="2" charset="2"/>
              <a:buChar char="n"/>
            </a:pP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有效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避免安全</a:t>
            </a: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隐患</a:t>
            </a:r>
            <a:endParaRPr lang="en-US" altLang="zh-CN" b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 latinLnBrk="0">
              <a:buFont typeface="Wingdings" panose="05000000000000000000" pitchFamily="2" charset="2"/>
              <a:buChar char="n"/>
            </a:pP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具备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中控室远程</a:t>
            </a: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监控</a:t>
            </a:r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 latinLnBrk="0">
              <a:buFont typeface="Wingdings" panose="05000000000000000000" pitchFamily="2" charset="2"/>
              <a:buChar char="n"/>
            </a:pP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数字化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料场平台统一</a:t>
            </a: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管理</a:t>
            </a:r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 latinLnBrk="0">
              <a:buFont typeface="Wingdings" panose="05000000000000000000" pitchFamily="2" charset="2"/>
              <a:buChar char="n"/>
            </a:pP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改善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作业环境，降低</a:t>
            </a: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劳动强度</a:t>
            </a:r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 latinLnBrk="0">
              <a:buFont typeface="Wingdings" panose="05000000000000000000" pitchFamily="2" charset="2"/>
              <a:buChar char="n"/>
            </a:pP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增加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码头的综合</a:t>
            </a: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经济效益</a:t>
            </a:r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 latinLnBrk="0">
              <a:buFont typeface="Wingdings" panose="05000000000000000000" pitchFamily="2" charset="2"/>
              <a:buChar char="n"/>
            </a:pP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提升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码头的整体自动化管控</a:t>
            </a: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水平</a:t>
            </a:r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127448" y="476672"/>
            <a:ext cx="10515600" cy="576064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案例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cs typeface="+mn-cs"/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烟台港智能港口平台</a:t>
            </a:r>
          </a:p>
        </p:txBody>
      </p:sp>
      <p:pic>
        <p:nvPicPr>
          <p:cNvPr id="12" name="图片 11"/>
          <p:cNvPicPr preferRelativeResize="0"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2864745"/>
            <a:ext cx="2880000" cy="16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 descr="8.bmp">
            <a:extLst>
              <a:ext uri="{FF2B5EF4-FFF2-40B4-BE49-F238E27FC236}">
                <a16:creationId xmlns:lc="http://schemas.openxmlformats.org/drawingml/2006/lockedCanvas" xmlns:a16="http://schemas.microsoft.com/office/drawing/2014/main" xmlns="" id="{79CCD142-D74F-4D69-9971-F7304F8215B9}"/>
              </a:ext>
            </a:extLst>
          </p:cNvPr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8473284" y="2864745"/>
            <a:ext cx="2880000" cy="16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图片 14"/>
          <p:cNvPicPr preferRelativeResize="0"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63" y="4689320"/>
            <a:ext cx="2880000" cy="16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tabl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31904" y="1234797"/>
            <a:ext cx="6121380" cy="159448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lc="http://schemas.openxmlformats.org/drawingml/2006/lockedCanvas" xmlns:a16="http://schemas.microsoft.com/office/drawing/2014/main" xmlns="" id="{A34FCA21-24E3-47F5-A4FD-4BA08047052C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4664945"/>
            <a:ext cx="2880000" cy="16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074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67408" y="1196752"/>
            <a:ext cx="107291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106680" indent="533400">
              <a:lnSpc>
                <a:spcPts val="2400"/>
              </a:lnSpc>
              <a:spcBef>
                <a:spcPts val="100"/>
              </a:spcBef>
            </a:pPr>
            <a:r>
              <a:rPr lang="zh-CN" altLang="en-US" b="1" dirty="0">
                <a:latin typeface="+mj-ea"/>
                <a:ea typeface="+mj-ea"/>
                <a:cs typeface="幼圆" panose="02010509060101010101" charset="-122"/>
              </a:rPr>
              <a:t>西部管道</a:t>
            </a:r>
            <a:r>
              <a:rPr lang="zh-CN" altLang="en-US" b="1" dirty="0" smtClean="0">
                <a:latin typeface="+mj-ea"/>
                <a:ea typeface="+mj-ea"/>
                <a:cs typeface="幼圆" panose="02010509060101010101" charset="-122"/>
              </a:rPr>
              <a:t>外</a:t>
            </a:r>
            <a:r>
              <a:rPr lang="zh-CN" altLang="en-US" b="1" dirty="0">
                <a:latin typeface="+mj-ea"/>
                <a:ea typeface="+mj-ea"/>
                <a:cs typeface="幼圆" panose="02010509060101010101" charset="-122"/>
              </a:rPr>
              <a:t>连中亚、贯通东西、辐射全国。在这条能源战略通大道</a:t>
            </a:r>
            <a:r>
              <a:rPr lang="zh-CN" altLang="en-US" b="1" spc="5" dirty="0" smtClean="0">
                <a:latin typeface="+mj-ea"/>
                <a:ea typeface="+mj-ea"/>
                <a:cs typeface="幼圆" panose="02010509060101010101" charset="-122"/>
              </a:rPr>
              <a:t>上</a:t>
            </a:r>
            <a:r>
              <a:rPr lang="zh-CN" altLang="en-US" b="1" spc="-5" dirty="0" smtClean="0">
                <a:latin typeface="+mj-ea"/>
                <a:ea typeface="+mj-ea"/>
                <a:cs typeface="幼圆" panose="02010509060101010101" charset="-122"/>
              </a:rPr>
              <a:t>，</a:t>
            </a:r>
            <a:r>
              <a:rPr lang="zh-CN" altLang="en-US" b="1" spc="-5" dirty="0">
                <a:latin typeface="+mj-ea"/>
                <a:ea typeface="+mj-ea"/>
                <a:cs typeface="幼圆" panose="02010509060101010101" charset="-122"/>
              </a:rPr>
              <a:t>运行着</a:t>
            </a:r>
            <a:r>
              <a:rPr lang="en-US" altLang="zh-CN" b="1" spc="-5" dirty="0">
                <a:latin typeface="+mj-ea"/>
                <a:ea typeface="+mj-ea"/>
                <a:cs typeface="幼圆" panose="02010509060101010101" charset="-122"/>
              </a:rPr>
              <a:t>151</a:t>
            </a:r>
            <a:r>
              <a:rPr lang="zh-CN" altLang="en-US" b="1" spc="-5" dirty="0">
                <a:latin typeface="+mj-ea"/>
                <a:ea typeface="+mj-ea"/>
                <a:cs typeface="幼圆" panose="02010509060101010101" charset="-122"/>
              </a:rPr>
              <a:t>套大功率离心压缩机组，其中燃气轮机驱动的压缩</a:t>
            </a:r>
            <a:r>
              <a:rPr lang="zh-CN" altLang="en-US" b="1" spc="-5" dirty="0" smtClean="0">
                <a:latin typeface="+mj-ea"/>
                <a:ea typeface="+mj-ea"/>
                <a:cs typeface="幼圆" panose="02010509060101010101" charset="-122"/>
              </a:rPr>
              <a:t>机</a:t>
            </a:r>
            <a:r>
              <a:rPr lang="zh-CN" altLang="en-US" b="1" dirty="0" smtClean="0">
                <a:latin typeface="+mj-ea"/>
                <a:ea typeface="+mj-ea"/>
                <a:cs typeface="幼圆" panose="02010509060101010101" charset="-122"/>
              </a:rPr>
              <a:t>组</a:t>
            </a:r>
            <a:r>
              <a:rPr lang="zh-CN" altLang="en-US" b="1" spc="-5" dirty="0" smtClean="0">
                <a:latin typeface="+mj-ea"/>
                <a:ea typeface="+mj-ea"/>
                <a:cs typeface="幼圆" panose="02010509060101010101" charset="-122"/>
              </a:rPr>
              <a:t>有</a:t>
            </a:r>
            <a:r>
              <a:rPr lang="en-US" altLang="zh-CN" b="1" spc="-5" dirty="0">
                <a:latin typeface="+mj-ea"/>
                <a:ea typeface="+mj-ea"/>
                <a:cs typeface="幼圆" panose="02010509060101010101" charset="-122"/>
              </a:rPr>
              <a:t>101</a:t>
            </a:r>
            <a:r>
              <a:rPr lang="zh-CN" altLang="en-US" b="1" spc="-5" dirty="0">
                <a:latin typeface="+mj-ea"/>
                <a:ea typeface="+mj-ea"/>
                <a:cs typeface="幼圆" panose="02010509060101010101" charset="-122"/>
              </a:rPr>
              <a:t>套。燃驱压缩机组数量多，分布广的特点给运行提出了严苛</a:t>
            </a:r>
            <a:r>
              <a:rPr lang="zh-CN" altLang="en-US" b="1" dirty="0" smtClean="0">
                <a:latin typeface="+mj-ea"/>
                <a:ea typeface="+mj-ea"/>
                <a:cs typeface="幼圆" panose="02010509060101010101" charset="-122"/>
              </a:rPr>
              <a:t>的要求</a:t>
            </a:r>
            <a:r>
              <a:rPr lang="zh-CN" altLang="en-US" b="1" spc="5" dirty="0">
                <a:latin typeface="+mj-ea"/>
                <a:ea typeface="+mj-ea"/>
                <a:cs typeface="幼圆" panose="02010509060101010101" charset="-122"/>
              </a:rPr>
              <a:t>。</a:t>
            </a:r>
            <a:r>
              <a:rPr lang="zh-CN" altLang="en-US" b="1" spc="-105" dirty="0">
                <a:latin typeface="+mj-ea"/>
                <a:ea typeface="+mj-ea"/>
                <a:cs typeface="幼圆" panose="02010509060101010101" charset="-122"/>
              </a:rPr>
              <a:t> </a:t>
            </a:r>
            <a:r>
              <a:rPr lang="zh-CN" altLang="en-US" b="1" dirty="0" smtClean="0">
                <a:latin typeface="+mj-ea"/>
                <a:ea typeface="+mj-ea"/>
                <a:cs typeface="幼圆" panose="02010509060101010101" charset="-122"/>
              </a:rPr>
              <a:t>依托</a:t>
            </a:r>
            <a:r>
              <a:rPr lang="zh-CN" altLang="en-US" b="1" dirty="0">
                <a:latin typeface="+mj-ea"/>
                <a:ea typeface="+mj-ea"/>
                <a:cs typeface="幼圆" panose="02010509060101010101" charset="-122"/>
              </a:rPr>
              <a:t>人工智能、大数据等先进技术，实现燃驱压缩</a:t>
            </a:r>
            <a:r>
              <a:rPr lang="zh-CN" altLang="en-US" b="1" spc="5" dirty="0" smtClean="0">
                <a:latin typeface="+mj-ea"/>
                <a:ea typeface="+mj-ea"/>
                <a:cs typeface="幼圆" panose="02010509060101010101" charset="-122"/>
              </a:rPr>
              <a:t>机</a:t>
            </a:r>
            <a:r>
              <a:rPr lang="zh-CN" altLang="en-US" b="1" dirty="0" smtClean="0">
                <a:latin typeface="+mj-ea"/>
                <a:ea typeface="+mj-ea"/>
                <a:cs typeface="幼圆" panose="02010509060101010101" charset="-122"/>
              </a:rPr>
              <a:t>组</a:t>
            </a:r>
            <a:r>
              <a:rPr lang="zh-CN" altLang="en-US" b="1" dirty="0">
                <a:latin typeface="+mj-ea"/>
                <a:ea typeface="+mj-ea"/>
                <a:cs typeface="幼圆" panose="02010509060101010101" charset="-122"/>
              </a:rPr>
              <a:t>状态预测及健康管理，保障燃驱压缩机组安全、平稳、经济、</a:t>
            </a:r>
            <a:r>
              <a:rPr lang="zh-CN" altLang="en-US" b="1" spc="5" dirty="0" smtClean="0">
                <a:latin typeface="+mj-ea"/>
                <a:ea typeface="+mj-ea"/>
                <a:cs typeface="幼圆" panose="02010509060101010101" charset="-122"/>
              </a:rPr>
              <a:t>高</a:t>
            </a:r>
            <a:r>
              <a:rPr lang="zh-CN" altLang="en-US" b="1" dirty="0" smtClean="0">
                <a:latin typeface="+mj-ea"/>
                <a:ea typeface="+mj-ea"/>
                <a:cs typeface="幼圆" panose="02010509060101010101" charset="-122"/>
              </a:rPr>
              <a:t>效运行。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3432" y="2852936"/>
            <a:ext cx="10297144" cy="3384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127448" y="476672"/>
            <a:ext cx="10515600" cy="576064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案例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cs typeface="+mn-cs"/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中石油西部管线健康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cs typeface="+mn-cs"/>
              </a:rPr>
              <a:t>诊断</a:t>
            </a:r>
            <a:r>
              <a:rPr lang="zh-CN" altLang="en-US" sz="3200" b="1" dirty="0">
                <a:solidFill>
                  <a:schemeClr val="bg1"/>
                </a:solidFill>
                <a:latin typeface="+mj-ea"/>
              </a:rPr>
              <a:t>平台</a:t>
            </a:r>
            <a:endParaRPr lang="zh-CN" altLang="en-US" sz="3200" b="1" dirty="0">
              <a:solidFill>
                <a:schemeClr val="bg1"/>
              </a:solidFill>
              <a:latin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09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6" name="标题 1"/>
          <p:cNvSpPr>
            <a:spLocks noGrp="1"/>
          </p:cNvSpPr>
          <p:nvPr>
            <p:ph type="title"/>
          </p:nvPr>
        </p:nvSpPr>
        <p:spPr>
          <a:xfrm>
            <a:off x="1127448" y="476672"/>
            <a:ext cx="10515600" cy="576064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案例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cs typeface="+mn-cs"/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中石油西部管线健康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cs typeface="+mn-cs"/>
              </a:rPr>
              <a:t>诊断</a:t>
            </a:r>
            <a:r>
              <a:rPr lang="zh-CN" altLang="en-US" sz="3200" b="1" dirty="0">
                <a:solidFill>
                  <a:schemeClr val="bg1"/>
                </a:solidFill>
                <a:latin typeface="+mj-ea"/>
              </a:rPr>
              <a:t>平台</a:t>
            </a:r>
            <a:endParaRPr lang="zh-CN" altLang="en-US" sz="3200" b="1" dirty="0">
              <a:solidFill>
                <a:schemeClr val="bg1"/>
              </a:solidFill>
              <a:latin typeface="+mj-ea"/>
              <a:cs typeface="+mn-cs"/>
            </a:endParaRPr>
          </a:p>
        </p:txBody>
      </p:sp>
      <p:sp>
        <p:nvSpPr>
          <p:cNvPr id="1048897" name="内容占位符 2"/>
          <p:cNvSpPr>
            <a:spLocks noGrp="1"/>
          </p:cNvSpPr>
          <p:nvPr>
            <p:ph idx="1"/>
          </p:nvPr>
        </p:nvSpPr>
        <p:spPr>
          <a:xfrm>
            <a:off x="679201" y="1628800"/>
            <a:ext cx="3970784" cy="3384376"/>
          </a:xfrm>
        </p:spPr>
        <p:txBody>
          <a:bodyPr>
            <a:noAutofit/>
          </a:bodyPr>
          <a:lstStyle/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振动监测及故障诊断模块</a:t>
            </a:r>
            <a:endParaRPr lang="en-US" altLang="zh-CN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气路性能分析及故障诊断模块</a:t>
            </a:r>
            <a:endParaRPr lang="en-US" altLang="zh-CN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智慧信号</a:t>
            </a:r>
            <a:endParaRPr lang="en-US" altLang="zh-CN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寿命预测模块</a:t>
            </a:r>
            <a:endParaRPr lang="en-US" altLang="zh-CN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滑油系统监测模块</a:t>
            </a:r>
            <a:endParaRPr lang="en-US" altLang="zh-CN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设备管理模块</a:t>
            </a:r>
          </a:p>
        </p:txBody>
      </p:sp>
      <p:pic>
        <p:nvPicPr>
          <p:cNvPr id="2097192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6029" y="1484784"/>
            <a:ext cx="6742579" cy="3960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/>
          <a:srcRect l="1824" t="457"/>
          <a:stretch/>
        </p:blipFill>
        <p:spPr>
          <a:xfrm>
            <a:off x="5591944" y="2924944"/>
            <a:ext cx="6417802" cy="3024336"/>
          </a:xfrm>
          <a:prstGeom prst="rect">
            <a:avLst/>
          </a:prstGeom>
        </p:spPr>
      </p:pic>
      <p:sp>
        <p:nvSpPr>
          <p:cNvPr id="6" name="テキスト ボックス 68"/>
          <p:cNvSpPr txBox="1"/>
          <p:nvPr/>
        </p:nvSpPr>
        <p:spPr>
          <a:xfrm>
            <a:off x="8472264" y="2208325"/>
            <a:ext cx="2016224" cy="577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defTabSz="914400" eaLnBrk="1" latinLnBrk="0" hangingPunct="1">
              <a:lnSpc>
                <a:spcPct val="90000"/>
              </a:lnSpc>
              <a:buNone/>
              <a:defRPr sz="3100" b="1"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系统架构</a:t>
            </a:r>
            <a:endParaRPr lang="ja-JP" altLang="en-US" dirty="0"/>
          </a:p>
        </p:txBody>
      </p:sp>
      <p:grpSp>
        <p:nvGrpSpPr>
          <p:cNvPr id="2" name="组合 9"/>
          <p:cNvGrpSpPr/>
          <p:nvPr/>
        </p:nvGrpSpPr>
        <p:grpSpPr>
          <a:xfrm>
            <a:off x="191344" y="1191829"/>
            <a:ext cx="6920035" cy="2885243"/>
            <a:chOff x="335360" y="1124744"/>
            <a:chExt cx="6920035" cy="288524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/>
            <a:srcRect b="14556"/>
            <a:stretch/>
          </p:blipFill>
          <p:spPr>
            <a:xfrm>
              <a:off x="335360" y="1124744"/>
              <a:ext cx="6920035" cy="2773179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271464" y="3140968"/>
              <a:ext cx="2664296" cy="792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251684" y="2785851"/>
              <a:ext cx="648072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テキスト ボックス 68"/>
          <p:cNvSpPr txBox="1"/>
          <p:nvPr/>
        </p:nvSpPr>
        <p:spPr>
          <a:xfrm>
            <a:off x="2711624" y="3789040"/>
            <a:ext cx="2016224" cy="577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defTabSz="914400" eaLnBrk="1" latinLnBrk="0" hangingPunct="1">
              <a:lnSpc>
                <a:spcPct val="90000"/>
              </a:lnSpc>
              <a:buNone/>
              <a:defRPr sz="3100" b="1"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系统功能</a:t>
            </a:r>
            <a:endParaRPr lang="ja-JP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127448" y="476672"/>
            <a:ext cx="10515600" cy="576064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案例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cs typeface="+mn-cs"/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中石油西部管线健康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cs typeface="+mn-cs"/>
              </a:rPr>
              <a:t>诊断</a:t>
            </a:r>
            <a:r>
              <a:rPr lang="zh-CN" altLang="en-US" sz="3200" b="1" dirty="0">
                <a:solidFill>
                  <a:schemeClr val="bg1"/>
                </a:solidFill>
                <a:latin typeface="+mj-ea"/>
              </a:rPr>
              <a:t>平台</a:t>
            </a:r>
            <a:endParaRPr lang="zh-CN" altLang="en-US" sz="3200" b="1" dirty="0">
              <a:solidFill>
                <a:schemeClr val="bg1"/>
              </a:solidFill>
              <a:latin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10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线形标注 2(带边框和强调线) 12"/>
          <p:cNvSpPr/>
          <p:nvPr/>
        </p:nvSpPr>
        <p:spPr bwMode="auto">
          <a:xfrm>
            <a:off x="9096396" y="1995680"/>
            <a:ext cx="2714644" cy="85725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3488"/>
              <a:gd name="adj6" fmla="val -8736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b="1" dirty="0" smtClean="0">
                <a:latin typeface="+mj-ea"/>
                <a:ea typeface="+mj-ea"/>
              </a:rPr>
              <a:t>工业网关</a:t>
            </a:r>
            <a:endParaRPr lang="en-US" altLang="zh-CN" b="1" dirty="0" smtClean="0">
              <a:latin typeface="+mj-ea"/>
              <a:ea typeface="+mj-ea"/>
            </a:endParaRPr>
          </a:p>
          <a:p>
            <a:r>
              <a:rPr lang="en-US" altLang="zh-CN" b="1" dirty="0" err="1" smtClean="0">
                <a:latin typeface="+mj-ea"/>
                <a:ea typeface="+mj-ea"/>
              </a:rPr>
              <a:t>ProcessGateway</a:t>
            </a:r>
            <a:endParaRPr lang="zh-CN" altLang="en-US" b="1" dirty="0" smtClean="0">
              <a:latin typeface="+mj-ea"/>
              <a:ea typeface="+mj-ea"/>
            </a:endParaRPr>
          </a:p>
          <a:p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14" name="线形标注 2(带边框和强调线) 13"/>
          <p:cNvSpPr/>
          <p:nvPr/>
        </p:nvSpPr>
        <p:spPr bwMode="auto">
          <a:xfrm>
            <a:off x="9096396" y="3600291"/>
            <a:ext cx="2714644" cy="85725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3013"/>
              <a:gd name="adj6" fmla="val -2343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b="1" dirty="0" smtClean="0">
                <a:latin typeface="+mj-ea"/>
                <a:ea typeface="+mj-ea"/>
              </a:rPr>
              <a:t>边缘计算</a:t>
            </a:r>
            <a:endParaRPr lang="en-US" altLang="zh-CN" b="1" dirty="0" smtClean="0">
              <a:latin typeface="+mj-ea"/>
              <a:ea typeface="+mj-ea"/>
            </a:endParaRPr>
          </a:p>
          <a:p>
            <a:r>
              <a:rPr lang="en-US" altLang="zh-CN" b="1" dirty="0" err="1" smtClean="0">
                <a:latin typeface="+mj-ea"/>
              </a:rPr>
              <a:t>ProcessEdge</a:t>
            </a:r>
            <a:endParaRPr lang="zh-CN" altLang="en-US" b="1" dirty="0" smtClean="0">
              <a:latin typeface="+mj-ea"/>
              <a:ea typeface="+mj-ea"/>
            </a:endParaRPr>
          </a:p>
          <a:p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15" name="线形标注 2(带边框和强调线) 14"/>
          <p:cNvSpPr/>
          <p:nvPr/>
        </p:nvSpPr>
        <p:spPr bwMode="auto">
          <a:xfrm>
            <a:off x="9096396" y="5529117"/>
            <a:ext cx="2714644" cy="85725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3897"/>
              <a:gd name="adj6" fmla="val -4543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b="1" dirty="0" smtClean="0">
                <a:latin typeface="+mj-ea"/>
                <a:ea typeface="+mj-ea"/>
              </a:rPr>
              <a:t>时序数据库</a:t>
            </a:r>
            <a:endParaRPr lang="en-US" altLang="zh-CN" b="1" dirty="0" smtClean="0">
              <a:latin typeface="+mj-ea"/>
              <a:ea typeface="+mj-ea"/>
            </a:endParaRPr>
          </a:p>
          <a:p>
            <a:r>
              <a:rPr lang="en-US" altLang="zh-CN" sz="1800" b="1" dirty="0" err="1" smtClean="0">
                <a:solidFill>
                  <a:schemeClr val="tx1"/>
                </a:solidFill>
                <a:latin typeface="+mj-ea"/>
                <a:ea typeface="+mj-ea"/>
              </a:rPr>
              <a:t>ProcessDB</a:t>
            </a:r>
            <a:r>
              <a:rPr lang="en-US" altLang="zh-CN" sz="1800" b="1" dirty="0" smtClean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en-US" altLang="zh-CN" sz="1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ProcessAI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zh-CN" altLang="en-US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zh-CN" altLang="en-US" b="1" dirty="0" smtClean="0">
              <a:latin typeface="+mj-ea"/>
              <a:ea typeface="+mj-ea"/>
            </a:endParaRPr>
          </a:p>
          <a:p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17" name="线形标注 2(带边框和强调线) 16"/>
          <p:cNvSpPr/>
          <p:nvPr/>
        </p:nvSpPr>
        <p:spPr bwMode="auto">
          <a:xfrm>
            <a:off x="400925" y="5314803"/>
            <a:ext cx="3051868" cy="857256"/>
          </a:xfrm>
          <a:prstGeom prst="accentBorderCallout2">
            <a:avLst>
              <a:gd name="adj1" fmla="val 40519"/>
              <a:gd name="adj2" fmla="val 105780"/>
              <a:gd name="adj3" fmla="val 38341"/>
              <a:gd name="adj4" fmla="val 116694"/>
              <a:gd name="adj5" fmla="val 90019"/>
              <a:gd name="adj6" fmla="val 1429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b="1" dirty="0" smtClean="0">
                <a:latin typeface="+mj-ea"/>
                <a:ea typeface="+mj-ea"/>
              </a:rPr>
              <a:t>工业组态</a:t>
            </a:r>
            <a:endParaRPr lang="zh-CN" altLang="en-US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zh-CN" b="1" dirty="0" err="1" smtClean="0">
                <a:solidFill>
                  <a:schemeClr val="tx1"/>
                </a:solidFill>
                <a:latin typeface="+mj-ea"/>
                <a:ea typeface="+mj-ea"/>
              </a:rPr>
              <a:t>ProcessDiagram</a:t>
            </a:r>
            <a:endParaRPr lang="zh-CN" altLang="en-US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zh-CN" altLang="en-US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zh-CN" altLang="en-US" b="1" dirty="0" smtClean="0">
              <a:latin typeface="+mj-ea"/>
              <a:ea typeface="+mj-ea"/>
            </a:endParaRPr>
          </a:p>
          <a:p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18" name="线形标注 2(带边框和强调线) 17"/>
          <p:cNvSpPr/>
          <p:nvPr/>
        </p:nvSpPr>
        <p:spPr bwMode="auto">
          <a:xfrm>
            <a:off x="428628" y="3671729"/>
            <a:ext cx="3024166" cy="857256"/>
          </a:xfrm>
          <a:prstGeom prst="accentBorderCallout2">
            <a:avLst>
              <a:gd name="adj1" fmla="val 40519"/>
              <a:gd name="adj2" fmla="val 105780"/>
              <a:gd name="adj3" fmla="val 40518"/>
              <a:gd name="adj4" fmla="val 117381"/>
              <a:gd name="adj5" fmla="val 74781"/>
              <a:gd name="adj6" fmla="val 13019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b="1" dirty="0" smtClean="0">
                <a:latin typeface="+mj-ea"/>
                <a:ea typeface="+mj-ea"/>
              </a:rPr>
              <a:t>工业云</a:t>
            </a:r>
            <a:endParaRPr lang="zh-CN" altLang="en-US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zh-CN" b="1" dirty="0" err="1" smtClean="0">
                <a:solidFill>
                  <a:schemeClr val="tx1"/>
                </a:solidFill>
                <a:latin typeface="+mj-ea"/>
                <a:ea typeface="+mj-ea"/>
              </a:rPr>
              <a:t>HiProcessorCloud</a:t>
            </a:r>
            <a:endParaRPr lang="zh-CN" altLang="en-US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zh-CN" altLang="en-US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zh-CN" altLang="en-US" b="1" dirty="0" smtClean="0">
              <a:latin typeface="+mj-ea"/>
              <a:ea typeface="+mj-ea"/>
            </a:endParaRPr>
          </a:p>
          <a:p>
            <a:endParaRPr lang="zh-CN" altLang="en-US" b="1" dirty="0">
              <a:latin typeface="+mj-ea"/>
              <a:ea typeface="+mj-ea"/>
            </a:endParaRPr>
          </a:p>
        </p:txBody>
      </p:sp>
      <p:grpSp>
        <p:nvGrpSpPr>
          <p:cNvPr id="2" name="组合 8"/>
          <p:cNvGrpSpPr/>
          <p:nvPr/>
        </p:nvGrpSpPr>
        <p:grpSpPr>
          <a:xfrm>
            <a:off x="3905192" y="1901505"/>
            <a:ext cx="4691138" cy="4627744"/>
            <a:chOff x="3881422" y="1071546"/>
            <a:chExt cx="5286412" cy="5214974"/>
          </a:xfrm>
        </p:grpSpPr>
        <p:sp>
          <p:nvSpPr>
            <p:cNvPr id="6" name="椭圆 5"/>
            <p:cNvSpPr/>
            <p:nvPr/>
          </p:nvSpPr>
          <p:spPr>
            <a:xfrm>
              <a:off x="4381488" y="1785926"/>
              <a:ext cx="4357718" cy="4357718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" name="五角星 4"/>
            <p:cNvSpPr/>
            <p:nvPr/>
          </p:nvSpPr>
          <p:spPr>
            <a:xfrm>
              <a:off x="3881422" y="1071546"/>
              <a:ext cx="5286412" cy="5214974"/>
            </a:xfrm>
            <a:prstGeom prst="star5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4" name="组合 1"/>
          <p:cNvGrpSpPr/>
          <p:nvPr/>
        </p:nvGrpSpPr>
        <p:grpSpPr>
          <a:xfrm>
            <a:off x="3762143" y="1888543"/>
            <a:ext cx="4953465" cy="4780817"/>
            <a:chOff x="3762143" y="1645814"/>
            <a:chExt cx="4953465" cy="4780817"/>
          </a:xfrm>
        </p:grpSpPr>
        <p:sp>
          <p:nvSpPr>
            <p:cNvPr id="3" name="任意多边形 2"/>
            <p:cNvSpPr/>
            <p:nvPr/>
          </p:nvSpPr>
          <p:spPr>
            <a:xfrm>
              <a:off x="5238743" y="3213181"/>
              <a:ext cx="2000264" cy="2000264"/>
            </a:xfrm>
            <a:custGeom>
              <a:avLst/>
              <a:gdLst>
                <a:gd name="connsiteX0" fmla="*/ 0 w 2000264"/>
                <a:gd name="connsiteY0" fmla="*/ 1000132 h 2000264"/>
                <a:gd name="connsiteX1" fmla="*/ 1000132 w 2000264"/>
                <a:gd name="connsiteY1" fmla="*/ 0 h 2000264"/>
                <a:gd name="connsiteX2" fmla="*/ 2000264 w 2000264"/>
                <a:gd name="connsiteY2" fmla="*/ 1000132 h 2000264"/>
                <a:gd name="connsiteX3" fmla="*/ 1000132 w 2000264"/>
                <a:gd name="connsiteY3" fmla="*/ 2000264 h 2000264"/>
                <a:gd name="connsiteX4" fmla="*/ 0 w 2000264"/>
                <a:gd name="connsiteY4" fmla="*/ 1000132 h 200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64" h="2000264">
                  <a:moveTo>
                    <a:pt x="0" y="1000132"/>
                  </a:moveTo>
                  <a:cubicBezTo>
                    <a:pt x="0" y="447774"/>
                    <a:pt x="447774" y="0"/>
                    <a:pt x="1000132" y="0"/>
                  </a:cubicBezTo>
                  <a:cubicBezTo>
                    <a:pt x="1552490" y="0"/>
                    <a:pt x="2000264" y="447774"/>
                    <a:pt x="2000264" y="1000132"/>
                  </a:cubicBezTo>
                  <a:cubicBezTo>
                    <a:pt x="2000264" y="1552490"/>
                    <a:pt x="1552490" y="2000264"/>
                    <a:pt x="1000132" y="2000264"/>
                  </a:cubicBezTo>
                  <a:cubicBezTo>
                    <a:pt x="447774" y="2000264"/>
                    <a:pt x="0" y="1552490"/>
                    <a:pt x="0" y="100013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932" tIns="292932" rIns="292932" bIns="292932" numCol="1" spcCol="1270" anchor="ctr" anchorCtr="0">
              <a:noAutofit/>
            </a:bodyPr>
            <a:lstStyle/>
            <a:p>
              <a:pPr lvl="0" algn="ctr" defTabSz="1689100">
                <a:lnSpc>
                  <a:spcPts val="35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sz="3800" b="1" kern="1200" dirty="0" smtClean="0">
                <a:solidFill>
                  <a:srgbClr val="009900"/>
                </a:solidFill>
                <a:latin typeface="+mj-ea"/>
                <a:ea typeface="+mj-ea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 rot="16200000">
              <a:off x="6168177" y="3130177"/>
              <a:ext cx="141397" cy="24609"/>
            </a:xfrm>
            <a:custGeom>
              <a:avLst/>
              <a:gdLst>
                <a:gd name="connsiteX0" fmla="*/ 0 w 141397"/>
                <a:gd name="connsiteY0" fmla="*/ 12304 h 24609"/>
                <a:gd name="connsiteX1" fmla="*/ 141397 w 141397"/>
                <a:gd name="connsiteY1" fmla="*/ 12304 h 24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397" h="24609">
                  <a:moveTo>
                    <a:pt x="0" y="12304"/>
                  </a:moveTo>
                  <a:lnTo>
                    <a:pt x="141397" y="12304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9863" tIns="8770" rIns="79865" bIns="877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b="1" kern="1200">
                <a:latin typeface="+mj-ea"/>
                <a:ea typeface="+mj-ea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5525891" y="1645814"/>
              <a:ext cx="1425969" cy="1425969"/>
            </a:xfrm>
            <a:custGeom>
              <a:avLst/>
              <a:gdLst>
                <a:gd name="connsiteX0" fmla="*/ 0 w 1425969"/>
                <a:gd name="connsiteY0" fmla="*/ 712985 h 1425969"/>
                <a:gd name="connsiteX1" fmla="*/ 712985 w 1425969"/>
                <a:gd name="connsiteY1" fmla="*/ 0 h 1425969"/>
                <a:gd name="connsiteX2" fmla="*/ 1425970 w 1425969"/>
                <a:gd name="connsiteY2" fmla="*/ 712985 h 1425969"/>
                <a:gd name="connsiteX3" fmla="*/ 712985 w 1425969"/>
                <a:gd name="connsiteY3" fmla="*/ 1425970 h 1425969"/>
                <a:gd name="connsiteX4" fmla="*/ 0 w 1425969"/>
                <a:gd name="connsiteY4" fmla="*/ 712985 h 14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5969" h="1425969">
                  <a:moveTo>
                    <a:pt x="0" y="712985"/>
                  </a:moveTo>
                  <a:cubicBezTo>
                    <a:pt x="0" y="319214"/>
                    <a:pt x="319214" y="0"/>
                    <a:pt x="712985" y="0"/>
                  </a:cubicBezTo>
                  <a:cubicBezTo>
                    <a:pt x="1106756" y="0"/>
                    <a:pt x="1425970" y="319214"/>
                    <a:pt x="1425970" y="712985"/>
                  </a:cubicBezTo>
                  <a:cubicBezTo>
                    <a:pt x="1425970" y="1106756"/>
                    <a:pt x="1106756" y="1425970"/>
                    <a:pt x="712985" y="1425970"/>
                  </a:cubicBezTo>
                  <a:cubicBezTo>
                    <a:pt x="319214" y="1425970"/>
                    <a:pt x="0" y="1106756"/>
                    <a:pt x="0" y="71298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9308" tIns="239308" rIns="239308" bIns="239308" numCol="1" spcCol="1270" anchor="ctr" anchorCtr="0">
              <a:noAutofit/>
            </a:bodyPr>
            <a:lstStyle/>
            <a:p>
              <a:pPr lvl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800" b="1" kern="1200" dirty="0" smtClean="0">
                  <a:latin typeface="+mj-ea"/>
                  <a:ea typeface="+mj-ea"/>
                </a:rPr>
                <a:t>关</a:t>
              </a:r>
              <a:endParaRPr lang="zh-CN" altLang="en-US" sz="4800" b="1" kern="1200" dirty="0">
                <a:latin typeface="+mj-ea"/>
                <a:ea typeface="+mj-ea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 rot="20520000">
              <a:off x="7186597" y="3870103"/>
              <a:ext cx="141397" cy="24609"/>
            </a:xfrm>
            <a:custGeom>
              <a:avLst/>
              <a:gdLst>
                <a:gd name="connsiteX0" fmla="*/ 0 w 141397"/>
                <a:gd name="connsiteY0" fmla="*/ 12304 h 24609"/>
                <a:gd name="connsiteX1" fmla="*/ 141397 w 141397"/>
                <a:gd name="connsiteY1" fmla="*/ 12304 h 24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397" h="24609">
                  <a:moveTo>
                    <a:pt x="0" y="12304"/>
                  </a:moveTo>
                  <a:lnTo>
                    <a:pt x="141397" y="12304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9863" tIns="8770" rIns="79864" bIns="8769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b="1" kern="1200">
                <a:latin typeface="+mj-ea"/>
                <a:ea typeface="+mj-ea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7289639" y="2927252"/>
              <a:ext cx="1425969" cy="1425969"/>
            </a:xfrm>
            <a:custGeom>
              <a:avLst/>
              <a:gdLst>
                <a:gd name="connsiteX0" fmla="*/ 0 w 1425969"/>
                <a:gd name="connsiteY0" fmla="*/ 712985 h 1425969"/>
                <a:gd name="connsiteX1" fmla="*/ 712985 w 1425969"/>
                <a:gd name="connsiteY1" fmla="*/ 0 h 1425969"/>
                <a:gd name="connsiteX2" fmla="*/ 1425970 w 1425969"/>
                <a:gd name="connsiteY2" fmla="*/ 712985 h 1425969"/>
                <a:gd name="connsiteX3" fmla="*/ 712985 w 1425969"/>
                <a:gd name="connsiteY3" fmla="*/ 1425970 h 1425969"/>
                <a:gd name="connsiteX4" fmla="*/ 0 w 1425969"/>
                <a:gd name="connsiteY4" fmla="*/ 712985 h 14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5969" h="1425969">
                  <a:moveTo>
                    <a:pt x="0" y="712985"/>
                  </a:moveTo>
                  <a:cubicBezTo>
                    <a:pt x="0" y="319214"/>
                    <a:pt x="319214" y="0"/>
                    <a:pt x="712985" y="0"/>
                  </a:cubicBezTo>
                  <a:cubicBezTo>
                    <a:pt x="1106756" y="0"/>
                    <a:pt x="1425970" y="319214"/>
                    <a:pt x="1425970" y="712985"/>
                  </a:cubicBezTo>
                  <a:cubicBezTo>
                    <a:pt x="1425970" y="1106756"/>
                    <a:pt x="1106756" y="1425970"/>
                    <a:pt x="712985" y="1425970"/>
                  </a:cubicBezTo>
                  <a:cubicBezTo>
                    <a:pt x="319214" y="1425970"/>
                    <a:pt x="0" y="1106756"/>
                    <a:pt x="0" y="71298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838336"/>
                <a:satOff val="-2557"/>
                <a:lumOff val="-981"/>
                <a:alphaOff val="0"/>
              </a:schemeClr>
            </a:fillRef>
            <a:effectRef idx="0">
              <a:schemeClr val="accent5">
                <a:hueOff val="-1838336"/>
                <a:satOff val="-2557"/>
                <a:lumOff val="-98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9308" tIns="239308" rIns="239308" bIns="239308" numCol="1" spcCol="1270" anchor="ctr" anchorCtr="0">
              <a:noAutofit/>
            </a:bodyPr>
            <a:lstStyle/>
            <a:p>
              <a:pPr lvl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800" b="1" kern="1200" dirty="0" smtClean="0">
                  <a:latin typeface="+mj-ea"/>
                  <a:ea typeface="+mj-ea"/>
                </a:rPr>
                <a:t>边</a:t>
              </a:r>
              <a:endParaRPr lang="zh-CN" altLang="en-US" sz="4800" b="1" kern="1200" dirty="0">
                <a:latin typeface="+mj-ea"/>
                <a:ea typeface="+mj-ea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3240000">
              <a:off x="6797595" y="5067329"/>
              <a:ext cx="141397" cy="24609"/>
            </a:xfrm>
            <a:custGeom>
              <a:avLst/>
              <a:gdLst>
                <a:gd name="connsiteX0" fmla="*/ 0 w 141397"/>
                <a:gd name="connsiteY0" fmla="*/ 12304 h 24609"/>
                <a:gd name="connsiteX1" fmla="*/ 141397 w 141397"/>
                <a:gd name="connsiteY1" fmla="*/ 12304 h 24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397" h="24609">
                  <a:moveTo>
                    <a:pt x="0" y="12304"/>
                  </a:moveTo>
                  <a:lnTo>
                    <a:pt x="141397" y="12304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9863" tIns="8768" rIns="79864" bIns="8771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b="1" kern="1200">
                <a:latin typeface="+mj-ea"/>
                <a:ea typeface="+mj-ea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6615947" y="5000662"/>
              <a:ext cx="1425969" cy="1425969"/>
            </a:xfrm>
            <a:custGeom>
              <a:avLst/>
              <a:gdLst>
                <a:gd name="connsiteX0" fmla="*/ 0 w 1425969"/>
                <a:gd name="connsiteY0" fmla="*/ 712985 h 1425969"/>
                <a:gd name="connsiteX1" fmla="*/ 712985 w 1425969"/>
                <a:gd name="connsiteY1" fmla="*/ 0 h 1425969"/>
                <a:gd name="connsiteX2" fmla="*/ 1425970 w 1425969"/>
                <a:gd name="connsiteY2" fmla="*/ 712985 h 1425969"/>
                <a:gd name="connsiteX3" fmla="*/ 712985 w 1425969"/>
                <a:gd name="connsiteY3" fmla="*/ 1425970 h 1425969"/>
                <a:gd name="connsiteX4" fmla="*/ 0 w 1425969"/>
                <a:gd name="connsiteY4" fmla="*/ 712985 h 14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5969" h="1425969">
                  <a:moveTo>
                    <a:pt x="0" y="712985"/>
                  </a:moveTo>
                  <a:cubicBezTo>
                    <a:pt x="0" y="319214"/>
                    <a:pt x="319214" y="0"/>
                    <a:pt x="712985" y="0"/>
                  </a:cubicBezTo>
                  <a:cubicBezTo>
                    <a:pt x="1106756" y="0"/>
                    <a:pt x="1425970" y="319214"/>
                    <a:pt x="1425970" y="712985"/>
                  </a:cubicBezTo>
                  <a:cubicBezTo>
                    <a:pt x="1425970" y="1106756"/>
                    <a:pt x="1106756" y="1425970"/>
                    <a:pt x="712985" y="1425970"/>
                  </a:cubicBezTo>
                  <a:cubicBezTo>
                    <a:pt x="319214" y="1425970"/>
                    <a:pt x="0" y="1106756"/>
                    <a:pt x="0" y="71298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676672"/>
                <a:satOff val="-5114"/>
                <a:lumOff val="-1961"/>
                <a:alphaOff val="0"/>
              </a:schemeClr>
            </a:fillRef>
            <a:effectRef idx="0">
              <a:schemeClr val="accent5">
                <a:hueOff val="-3676672"/>
                <a:satOff val="-5114"/>
                <a:lumOff val="-196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9308" tIns="239308" rIns="239308" bIns="239308" numCol="1" spcCol="1270" anchor="ctr" anchorCtr="0">
              <a:noAutofit/>
            </a:bodyPr>
            <a:lstStyle/>
            <a:p>
              <a:pPr lvl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800" b="1" kern="1200" dirty="0" smtClean="0">
                  <a:latin typeface="+mj-ea"/>
                  <a:ea typeface="+mj-ea"/>
                </a:rPr>
                <a:t>库</a:t>
              </a:r>
              <a:endParaRPr lang="zh-CN" altLang="en-US" sz="4800" b="1" kern="1200" dirty="0">
                <a:latin typeface="+mj-ea"/>
                <a:ea typeface="+mj-ea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18360000">
              <a:off x="5538758" y="5067328"/>
              <a:ext cx="141397" cy="24610"/>
            </a:xfrm>
            <a:custGeom>
              <a:avLst/>
              <a:gdLst>
                <a:gd name="connsiteX0" fmla="*/ 0 w 141397"/>
                <a:gd name="connsiteY0" fmla="*/ 12304 h 24609"/>
                <a:gd name="connsiteX1" fmla="*/ 141397 w 141397"/>
                <a:gd name="connsiteY1" fmla="*/ 12304 h 24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397" h="24609">
                  <a:moveTo>
                    <a:pt x="141397" y="12305"/>
                  </a:moveTo>
                  <a:lnTo>
                    <a:pt x="0" y="12305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9864" tIns="8770" rIns="79863" bIns="877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b="1" kern="1200">
                <a:latin typeface="+mj-ea"/>
                <a:ea typeface="+mj-ea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4435834" y="5000662"/>
              <a:ext cx="1425969" cy="1425969"/>
            </a:xfrm>
            <a:custGeom>
              <a:avLst/>
              <a:gdLst>
                <a:gd name="connsiteX0" fmla="*/ 0 w 1425969"/>
                <a:gd name="connsiteY0" fmla="*/ 712985 h 1425969"/>
                <a:gd name="connsiteX1" fmla="*/ 712985 w 1425969"/>
                <a:gd name="connsiteY1" fmla="*/ 0 h 1425969"/>
                <a:gd name="connsiteX2" fmla="*/ 1425970 w 1425969"/>
                <a:gd name="connsiteY2" fmla="*/ 712985 h 1425969"/>
                <a:gd name="connsiteX3" fmla="*/ 712985 w 1425969"/>
                <a:gd name="connsiteY3" fmla="*/ 1425970 h 1425969"/>
                <a:gd name="connsiteX4" fmla="*/ 0 w 1425969"/>
                <a:gd name="connsiteY4" fmla="*/ 712985 h 14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5969" h="1425969">
                  <a:moveTo>
                    <a:pt x="0" y="712985"/>
                  </a:moveTo>
                  <a:cubicBezTo>
                    <a:pt x="0" y="319214"/>
                    <a:pt x="319214" y="0"/>
                    <a:pt x="712985" y="0"/>
                  </a:cubicBezTo>
                  <a:cubicBezTo>
                    <a:pt x="1106756" y="0"/>
                    <a:pt x="1425970" y="319214"/>
                    <a:pt x="1425970" y="712985"/>
                  </a:cubicBezTo>
                  <a:cubicBezTo>
                    <a:pt x="1425970" y="1106756"/>
                    <a:pt x="1106756" y="1425970"/>
                    <a:pt x="712985" y="1425970"/>
                  </a:cubicBezTo>
                  <a:cubicBezTo>
                    <a:pt x="319214" y="1425970"/>
                    <a:pt x="0" y="1106756"/>
                    <a:pt x="0" y="71298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5515009"/>
                <a:satOff val="-7671"/>
                <a:lumOff val="-2942"/>
                <a:alphaOff val="0"/>
              </a:schemeClr>
            </a:fillRef>
            <a:effectRef idx="0">
              <a:schemeClr val="accent5">
                <a:hueOff val="-5515009"/>
                <a:satOff val="-7671"/>
                <a:lumOff val="-294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9308" tIns="239308" rIns="239308" bIns="239308" numCol="1" spcCol="1270" anchor="ctr" anchorCtr="0">
              <a:noAutofit/>
            </a:bodyPr>
            <a:lstStyle/>
            <a:p>
              <a:pPr lvl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800" b="1" kern="1200" dirty="0" smtClean="0">
                  <a:latin typeface="+mj-ea"/>
                  <a:ea typeface="+mj-ea"/>
                </a:rPr>
                <a:t>态</a:t>
              </a:r>
              <a:endParaRPr lang="zh-CN" altLang="en-US" sz="4800" b="1" kern="1200" dirty="0">
                <a:latin typeface="+mj-ea"/>
                <a:ea typeface="+mj-ea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 rot="22680000">
              <a:off x="5149756" y="3870102"/>
              <a:ext cx="141397" cy="24610"/>
            </a:xfrm>
            <a:custGeom>
              <a:avLst/>
              <a:gdLst>
                <a:gd name="connsiteX0" fmla="*/ 0 w 141397"/>
                <a:gd name="connsiteY0" fmla="*/ 12304 h 24609"/>
                <a:gd name="connsiteX1" fmla="*/ 141397 w 141397"/>
                <a:gd name="connsiteY1" fmla="*/ 12304 h 24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397" h="24609">
                  <a:moveTo>
                    <a:pt x="141397" y="12305"/>
                  </a:moveTo>
                  <a:lnTo>
                    <a:pt x="0" y="12305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9864" tIns="8770" rIns="79863" bIns="877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b="1" kern="1200">
                <a:latin typeface="+mj-ea"/>
                <a:ea typeface="+mj-ea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3762143" y="2927252"/>
              <a:ext cx="1425969" cy="1425969"/>
            </a:xfrm>
            <a:custGeom>
              <a:avLst/>
              <a:gdLst>
                <a:gd name="connsiteX0" fmla="*/ 0 w 1425969"/>
                <a:gd name="connsiteY0" fmla="*/ 712985 h 1425969"/>
                <a:gd name="connsiteX1" fmla="*/ 712985 w 1425969"/>
                <a:gd name="connsiteY1" fmla="*/ 0 h 1425969"/>
                <a:gd name="connsiteX2" fmla="*/ 1425970 w 1425969"/>
                <a:gd name="connsiteY2" fmla="*/ 712985 h 1425969"/>
                <a:gd name="connsiteX3" fmla="*/ 712985 w 1425969"/>
                <a:gd name="connsiteY3" fmla="*/ 1425970 h 1425969"/>
                <a:gd name="connsiteX4" fmla="*/ 0 w 1425969"/>
                <a:gd name="connsiteY4" fmla="*/ 712985 h 14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5969" h="1425969">
                  <a:moveTo>
                    <a:pt x="0" y="712985"/>
                  </a:moveTo>
                  <a:cubicBezTo>
                    <a:pt x="0" y="319214"/>
                    <a:pt x="319214" y="0"/>
                    <a:pt x="712985" y="0"/>
                  </a:cubicBezTo>
                  <a:cubicBezTo>
                    <a:pt x="1106756" y="0"/>
                    <a:pt x="1425970" y="319214"/>
                    <a:pt x="1425970" y="712985"/>
                  </a:cubicBezTo>
                  <a:cubicBezTo>
                    <a:pt x="1425970" y="1106756"/>
                    <a:pt x="1106756" y="1425970"/>
                    <a:pt x="712985" y="1425970"/>
                  </a:cubicBezTo>
                  <a:cubicBezTo>
                    <a:pt x="319214" y="1425970"/>
                    <a:pt x="0" y="1106756"/>
                    <a:pt x="0" y="71298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7353344"/>
                <a:satOff val="-10228"/>
                <a:lumOff val="-3922"/>
                <a:alphaOff val="0"/>
              </a:schemeClr>
            </a:fillRef>
            <a:effectRef idx="0">
              <a:schemeClr val="accent5">
                <a:hueOff val="-7353344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9308" tIns="239308" rIns="239308" bIns="239308" numCol="1" spcCol="1270" anchor="ctr" anchorCtr="0">
              <a:noAutofit/>
            </a:bodyPr>
            <a:lstStyle/>
            <a:p>
              <a:pPr lvl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800" b="1" kern="1200" dirty="0" smtClean="0">
                  <a:latin typeface="+mj-ea"/>
                  <a:ea typeface="+mj-ea"/>
                </a:rPr>
                <a:t>云</a:t>
              </a:r>
              <a:endParaRPr lang="zh-CN" altLang="en-US" sz="4800" b="1" kern="1200" dirty="0">
                <a:latin typeface="+mj-ea"/>
                <a:ea typeface="+mj-ea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015880" y="3822720"/>
            <a:ext cx="25003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00" b="1" dirty="0" smtClean="0">
                <a:solidFill>
                  <a:srgbClr val="009900"/>
                </a:solidFill>
                <a:latin typeface="+mj-ea"/>
                <a:ea typeface="+mj-ea"/>
              </a:rPr>
              <a:t>平台</a:t>
            </a:r>
            <a:endParaRPr lang="en-US" altLang="zh-CN" sz="4200" b="1" dirty="0" smtClean="0">
              <a:solidFill>
                <a:srgbClr val="009900"/>
              </a:solidFill>
              <a:latin typeface="+mj-ea"/>
              <a:ea typeface="+mj-ea"/>
            </a:endParaRPr>
          </a:p>
          <a:p>
            <a:pPr algn="ctr"/>
            <a:r>
              <a:rPr lang="en-US" altLang="zh-CN" b="1" dirty="0" err="1" smtClean="0">
                <a:solidFill>
                  <a:srgbClr val="009900"/>
                </a:solidFill>
                <a:latin typeface="+mj-ea"/>
                <a:ea typeface="+mj-ea"/>
              </a:rPr>
              <a:t>HiProcessor</a:t>
            </a:r>
            <a:endParaRPr lang="zh-CN" altLang="en-US" b="1" dirty="0">
              <a:solidFill>
                <a:srgbClr val="009900"/>
              </a:solidFill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35360" y="1013827"/>
            <a:ext cx="116846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200" b="1" dirty="0" smtClean="0">
                <a:solidFill>
                  <a:srgbClr val="0070C0"/>
                </a:solidFill>
                <a:latin typeface="+mj-ea"/>
                <a:ea typeface="+mj-ea"/>
              </a:rPr>
              <a:t>核级监控技术基因</a:t>
            </a:r>
            <a:r>
              <a:rPr lang="en-US" altLang="zh-CN" sz="2200" b="1" dirty="0" smtClean="0">
                <a:solidFill>
                  <a:srgbClr val="0070C0"/>
                </a:solidFill>
                <a:latin typeface="+mj-ea"/>
                <a:ea typeface="+mj-ea"/>
              </a:rPr>
              <a:t>+13</a:t>
            </a:r>
            <a:r>
              <a:rPr lang="zh-CN" altLang="en-US" sz="2200" b="1" dirty="0" smtClean="0">
                <a:solidFill>
                  <a:srgbClr val="0070C0"/>
                </a:solidFill>
                <a:latin typeface="+mj-ea"/>
                <a:ea typeface="+mj-ea"/>
              </a:rPr>
              <a:t>年潜心研发</a:t>
            </a:r>
            <a:r>
              <a:rPr lang="en-US" altLang="zh-CN" sz="2200" b="1" dirty="0" smtClean="0">
                <a:solidFill>
                  <a:srgbClr val="0070C0"/>
                </a:solidFill>
                <a:latin typeface="+mj-ea"/>
                <a:ea typeface="+mj-ea"/>
              </a:rPr>
              <a:t>+11</a:t>
            </a:r>
            <a:r>
              <a:rPr lang="zh-CN" altLang="en-US" sz="2200" b="1" dirty="0" smtClean="0">
                <a:solidFill>
                  <a:srgbClr val="0070C0"/>
                </a:solidFill>
                <a:latin typeface="+mj-ea"/>
                <a:ea typeface="+mj-ea"/>
              </a:rPr>
              <a:t>个行业创新实践</a:t>
            </a:r>
            <a:r>
              <a:rPr lang="en-US" altLang="zh-CN" sz="2200" b="1" dirty="0" smtClean="0">
                <a:solidFill>
                  <a:srgbClr val="0070C0"/>
                </a:solidFill>
                <a:latin typeface="+mj-ea"/>
                <a:ea typeface="+mj-ea"/>
              </a:rPr>
              <a:t>+</a:t>
            </a:r>
            <a:r>
              <a:rPr lang="zh-CN" altLang="en-US" sz="2200" b="1" dirty="0" smtClean="0">
                <a:solidFill>
                  <a:srgbClr val="0070C0"/>
                </a:solidFill>
                <a:latin typeface="+mj-ea"/>
                <a:ea typeface="+mj-ea"/>
              </a:rPr>
              <a:t>浪潮工业互联生态体系战略合作伙伴</a:t>
            </a:r>
            <a:endParaRPr lang="en-US" altLang="zh-CN" sz="2200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3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中国领先的工业物联基础软件与平台</a:t>
            </a:r>
            <a:endParaRPr lang="zh-CN" altLang="en-US" sz="3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线形标注 2(带边框和强调线) 74"/>
          <p:cNvSpPr/>
          <p:nvPr/>
        </p:nvSpPr>
        <p:spPr bwMode="auto">
          <a:xfrm>
            <a:off x="407368" y="2060848"/>
            <a:ext cx="3312368" cy="857256"/>
          </a:xfrm>
          <a:prstGeom prst="accentBorderCallout2">
            <a:avLst>
              <a:gd name="adj1" fmla="val 40519"/>
              <a:gd name="adj2" fmla="val 105780"/>
              <a:gd name="adj3" fmla="val 40518"/>
              <a:gd name="adj4" fmla="val 117381"/>
              <a:gd name="adj5" fmla="val 189590"/>
              <a:gd name="adj6" fmla="val 16043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t" anchorCtr="0" compatLnSpc="1"/>
          <a:lstStyle/>
          <a:p>
            <a:r>
              <a:rPr lang="zh-CN" altLang="en-US" b="1" dirty="0" smtClean="0">
                <a:latin typeface="+mj-ea"/>
                <a:ea typeface="+mj-ea"/>
              </a:rPr>
              <a:t>工业物联网平台</a:t>
            </a:r>
            <a:endParaRPr lang="en-US" altLang="zh-CN" b="1" dirty="0" smtClean="0">
              <a:latin typeface="+mj-ea"/>
              <a:ea typeface="+mj-ea"/>
            </a:endParaRPr>
          </a:p>
          <a:p>
            <a:r>
              <a:rPr lang="en-US" altLang="zh-CN" b="1" dirty="0" err="1" smtClean="0">
                <a:solidFill>
                  <a:schemeClr val="tx1"/>
                </a:solidFill>
                <a:latin typeface="+mj-ea"/>
                <a:ea typeface="+mj-ea"/>
              </a:rPr>
              <a:t>HiProcessor</a:t>
            </a:r>
            <a:endParaRPr lang="zh-CN" altLang="en-US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zh-CN" altLang="en-US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zh-CN" altLang="en-US" b="1" dirty="0" smtClean="0">
              <a:latin typeface="+mj-ea"/>
              <a:ea typeface="+mj-ea"/>
            </a:endParaRPr>
          </a:p>
          <a:p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6" name="标题 1"/>
          <p:cNvSpPr txBox="1"/>
          <p:nvPr/>
        </p:nvSpPr>
        <p:spPr bwMode="auto">
          <a:xfrm>
            <a:off x="1125175" y="476672"/>
            <a:ext cx="7419097" cy="570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5pPr>
            <a:lvl6pPr marL="457200" algn="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6pPr>
            <a:lvl7pPr marL="914400" algn="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7pPr>
            <a:lvl8pPr marL="1371600" algn="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8pPr>
            <a:lvl9pPr marL="1828800" algn="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9pPr>
          </a:lstStyle>
          <a:p>
            <a:r>
              <a:rPr lang="zh-CN" altLang="en-US" b="1" kern="0" dirty="0">
                <a:latin typeface="+mj-ea"/>
                <a:cs typeface="+mn-cs"/>
              </a:rPr>
              <a:t>公司情况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787" y="1772815"/>
            <a:ext cx="5341747" cy="41796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96529" y="1844823"/>
            <a:ext cx="5859843" cy="4107681"/>
          </a:xfrm>
          <a:prstGeom prst="rect">
            <a:avLst/>
          </a:prstGeom>
        </p:spPr>
      </p:pic>
      <p:sp>
        <p:nvSpPr>
          <p:cNvPr id="6" name="テキスト ボックス 68"/>
          <p:cNvSpPr txBox="1"/>
          <p:nvPr/>
        </p:nvSpPr>
        <p:spPr>
          <a:xfrm>
            <a:off x="1998121" y="1195290"/>
            <a:ext cx="2016224" cy="577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defTabSz="914400" eaLnBrk="1" latinLnBrk="0" hangingPunct="1">
              <a:lnSpc>
                <a:spcPct val="90000"/>
              </a:lnSpc>
              <a:buNone/>
              <a:defRPr sz="3100" b="1"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/>
              <a:t>软件</a:t>
            </a:r>
            <a:r>
              <a:rPr lang="zh-CN" altLang="en-US" dirty="0" smtClean="0"/>
              <a:t>架构</a:t>
            </a:r>
            <a:endParaRPr lang="ja-JP" altLang="en-US" dirty="0"/>
          </a:p>
        </p:txBody>
      </p:sp>
      <p:sp>
        <p:nvSpPr>
          <p:cNvPr id="7" name="テキスト ボックス 68"/>
          <p:cNvSpPr txBox="1"/>
          <p:nvPr/>
        </p:nvSpPr>
        <p:spPr>
          <a:xfrm>
            <a:off x="7680176" y="1196752"/>
            <a:ext cx="2016224" cy="577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defTabSz="914400" eaLnBrk="1" latinLnBrk="0" hangingPunct="1">
              <a:lnSpc>
                <a:spcPct val="90000"/>
              </a:lnSpc>
              <a:buNone/>
              <a:defRPr sz="3100" b="1"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智能报警</a:t>
            </a:r>
            <a:endParaRPr lang="ja-JP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127448" y="476672"/>
            <a:ext cx="10515600" cy="576064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案例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cs typeface="+mn-cs"/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  <a:latin typeface="+mj-ea"/>
                <a:cs typeface="+mn-cs"/>
              </a:rPr>
              <a:t>中石油西部管线健康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cs typeface="+mn-cs"/>
              </a:rPr>
              <a:t>诊断平台</a:t>
            </a:r>
            <a:endParaRPr lang="zh-CN" altLang="en-US" sz="3200" b="1" dirty="0">
              <a:solidFill>
                <a:schemeClr val="bg1"/>
              </a:solidFill>
              <a:latin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09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1" name="Text Box 42"/>
          <p:cNvSpPr txBox="1">
            <a:spLocks noChangeArrowheads="1"/>
          </p:cNvSpPr>
          <p:nvPr/>
        </p:nvSpPr>
        <p:spPr bwMode="auto">
          <a:xfrm>
            <a:off x="7104112" y="5301208"/>
            <a:ext cx="4134465" cy="11695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r" eaLnBrk="1" hangingPunct="1"/>
            <a:r>
              <a:rPr lang="zh-CN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胡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振华</a:t>
            </a:r>
            <a:endParaRPr lang="en-US" altLang="zh-CN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 eaLnBrk="1" hangingPunct="1"/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手机：</a:t>
            </a:r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13524685533</a:t>
            </a:r>
          </a:p>
          <a:p>
            <a:pPr algn="r" eaLnBrk="1" hangingPunct="1"/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邮箱：</a:t>
            </a:r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zhenhua.hu@processdb.cn</a:t>
            </a:r>
          </a:p>
          <a:p>
            <a:pPr algn="r" eaLnBrk="1" hangingPunct="1"/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地址：上海市浦东新区祖冲之路</a:t>
            </a:r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2305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号</a:t>
            </a:r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栋</a:t>
            </a:r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512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室</a:t>
            </a:r>
          </a:p>
          <a:p>
            <a:pPr algn="r" eaLnBrk="1" hangingPunct="1"/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邮编：</a:t>
            </a:r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200125</a:t>
            </a:r>
          </a:p>
        </p:txBody>
      </p:sp>
      <p:sp>
        <p:nvSpPr>
          <p:cNvPr id="5" name="WordArt 2"/>
          <p:cNvSpPr>
            <a:spLocks noChangeArrowheads="1" noChangeShapeType="1"/>
          </p:cNvSpPr>
          <p:nvPr/>
        </p:nvSpPr>
        <p:spPr bwMode="auto">
          <a:xfrm>
            <a:off x="6786822" y="3573016"/>
            <a:ext cx="4781786" cy="504056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zh-CN" altLang="en-US" sz="8800" b="1" kern="1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226822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数据聚合价值  全程赋能智造！</a:t>
            </a:r>
            <a:endParaRPr lang="zh-CN" altLang="en-US" sz="8800" b="1" kern="1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226822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WordArt 2"/>
          <p:cNvSpPr>
            <a:spLocks noChangeArrowheads="1" noChangeShapeType="1"/>
          </p:cNvSpPr>
          <p:nvPr/>
        </p:nvSpPr>
        <p:spPr bwMode="auto">
          <a:xfrm>
            <a:off x="4583832" y="2132856"/>
            <a:ext cx="3744416" cy="1008112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zh-CN" altLang="en-US" sz="8800" b="1" kern="10" dirty="0">
                <a:ln w="9525">
                  <a:solidFill>
                    <a:schemeClr val="bg1"/>
                  </a:solidFill>
                  <a:round/>
                </a:ln>
                <a:gradFill rotWithShape="1">
                  <a:gsLst>
                    <a:gs pos="0">
                      <a:srgbClr val="66CCFF"/>
                    </a:gs>
                    <a:gs pos="100000">
                      <a:srgbClr val="0099FF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8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391364" y="4509120"/>
            <a:ext cx="2889212" cy="888665"/>
            <a:chOff x="8247348" y="4437112"/>
            <a:chExt cx="2889212" cy="888665"/>
          </a:xfrm>
        </p:grpSpPr>
        <p:pic>
          <p:nvPicPr>
            <p:cNvPr id="7" name="Picture 2" descr="http://19516712.s21i.faiusr.com/4/ABUIABAEGAAguu7M8wUooNr8nAIwpwg44gI.png"/>
            <p:cNvPicPr>
              <a:picLocks noChangeAspect="1" noChangeArrowheads="1"/>
            </p:cNvPicPr>
            <p:nvPr/>
          </p:nvPicPr>
          <p:blipFill>
            <a:blip r:embed="rId2" cstate="print"/>
            <a:srcRect r="67285"/>
            <a:stretch>
              <a:fillRect/>
            </a:stretch>
          </p:blipFill>
          <p:spPr bwMode="auto">
            <a:xfrm>
              <a:off x="8247348" y="4437112"/>
              <a:ext cx="872988" cy="888665"/>
            </a:xfrm>
            <a:prstGeom prst="rect">
              <a:avLst/>
            </a:prstGeom>
            <a:noFill/>
          </p:spPr>
        </p:pic>
        <p:sp>
          <p:nvSpPr>
            <p:cNvPr id="8" name="Text Box 42"/>
            <p:cNvSpPr txBox="1">
              <a:spLocks noChangeArrowheads="1"/>
            </p:cNvSpPr>
            <p:nvPr/>
          </p:nvSpPr>
          <p:spPr bwMode="auto">
            <a:xfrm>
              <a:off x="9105235" y="4437112"/>
              <a:ext cx="2031325" cy="86177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9pPr>
            </a:lstStyle>
            <a:p>
              <a:pPr algn="ctr" eaLnBrk="1" hangingPunct="1"/>
              <a:r>
                <a:rPr lang="zh-CN" altLang="en-US" sz="3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数全软件</a:t>
              </a:r>
              <a:endParaRPr lang="en-US" altLang="zh-CN" sz="36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 eaLnBrk="1" hangingPunct="1"/>
              <a:r>
                <a:rPr lang="en-US" altLang="zh-CN" sz="1400" b="1" dirty="0" err="1" smtClean="0">
                  <a:solidFill>
                    <a:srgbClr val="FFC000"/>
                  </a:solidFill>
                  <a:latin typeface="+mj-ea"/>
                  <a:ea typeface="+mj-ea"/>
                </a:rPr>
                <a:t>Shuquan</a:t>
              </a:r>
              <a:r>
                <a:rPr lang="en-US" altLang="zh-CN" sz="1400" b="1" dirty="0" smtClean="0">
                  <a:solidFill>
                    <a:srgbClr val="FFC000"/>
                  </a:solidFill>
                  <a:latin typeface="+mj-ea"/>
                  <a:ea typeface="+mj-ea"/>
                </a:rPr>
                <a:t>  Software</a:t>
              </a:r>
              <a:endParaRPr lang="en-US" altLang="zh-CN" sz="1400" b="1" dirty="0"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9"/>
          <p:cNvPicPr>
            <a:picLocks noChangeAspect="1"/>
          </p:cNvPicPr>
          <p:nvPr/>
        </p:nvPicPr>
        <p:blipFill>
          <a:blip r:embed="rId2" cstate="print"/>
          <a:srcRect t="5101" b="6289"/>
          <a:stretch>
            <a:fillRect/>
          </a:stretch>
        </p:blipFill>
        <p:spPr>
          <a:xfrm>
            <a:off x="9568732" y="5373216"/>
            <a:ext cx="1017870" cy="829539"/>
          </a:xfrm>
          <a:prstGeom prst="rect">
            <a:avLst/>
          </a:prstGeom>
        </p:spPr>
      </p:pic>
      <p:sp>
        <p:nvSpPr>
          <p:cNvPr id="1048611" name="线形标注 1(带强调线) 8"/>
          <p:cNvSpPr/>
          <p:nvPr/>
        </p:nvSpPr>
        <p:spPr bwMode="auto">
          <a:xfrm>
            <a:off x="2947725" y="3429000"/>
            <a:ext cx="809287" cy="1368152"/>
          </a:xfrm>
          <a:prstGeom prst="accentCallout1">
            <a:avLst>
              <a:gd name="adj1" fmla="val 18750"/>
              <a:gd name="adj2" fmla="val -8333"/>
              <a:gd name="adj3" fmla="val -31131"/>
              <a:gd name="adj4" fmla="val -842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200" b="1" dirty="0">
                <a:latin typeface="+mj-ea"/>
                <a:ea typeface="+mj-ea"/>
              </a:rPr>
              <a:t>中国电网安徽六安阜阳二次压降在线监测平台</a:t>
            </a:r>
          </a:p>
        </p:txBody>
      </p:sp>
      <p:sp>
        <p:nvSpPr>
          <p:cNvPr id="1048612" name="线形标注 1(带强调线) 9"/>
          <p:cNvSpPr/>
          <p:nvPr/>
        </p:nvSpPr>
        <p:spPr bwMode="auto">
          <a:xfrm>
            <a:off x="2078383" y="1628800"/>
            <a:ext cx="873575" cy="1440160"/>
          </a:xfrm>
          <a:prstGeom prst="accentCallout1">
            <a:avLst>
              <a:gd name="adj1" fmla="val 18750"/>
              <a:gd name="adj2" fmla="val -8333"/>
              <a:gd name="adj3" fmla="val 140115"/>
              <a:gd name="adj4" fmla="val -842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100" b="1" dirty="0">
                <a:latin typeface="+mj-ea"/>
                <a:ea typeface="+mj-ea"/>
              </a:rPr>
              <a:t>ProcessDB1.0 win32</a:t>
            </a:r>
          </a:p>
          <a:p>
            <a:r>
              <a:rPr lang="en-US" altLang="zh-CN" sz="1100" b="1" dirty="0">
                <a:latin typeface="+mj-ea"/>
                <a:ea typeface="+mj-ea"/>
              </a:rPr>
              <a:t>C/C++</a:t>
            </a:r>
            <a:r>
              <a:rPr lang="zh-CN" altLang="en-US" sz="1100" b="1" dirty="0">
                <a:latin typeface="+mj-ea"/>
                <a:ea typeface="+mj-ea"/>
              </a:rPr>
              <a:t>接口</a:t>
            </a:r>
            <a:endParaRPr lang="en-US" altLang="zh-CN" sz="1100" b="1" dirty="0">
              <a:latin typeface="+mj-ea"/>
              <a:ea typeface="+mj-ea"/>
            </a:endParaRPr>
          </a:p>
          <a:p>
            <a:r>
              <a:rPr lang="zh-CN" altLang="en-US" sz="1100" b="1" dirty="0">
                <a:latin typeface="+mj-ea"/>
                <a:ea typeface="+mj-ea"/>
              </a:rPr>
              <a:t>发布</a:t>
            </a:r>
          </a:p>
        </p:txBody>
      </p:sp>
      <p:sp>
        <p:nvSpPr>
          <p:cNvPr id="1048613" name="线形标注 1(带强调线) 11"/>
          <p:cNvSpPr/>
          <p:nvPr/>
        </p:nvSpPr>
        <p:spPr bwMode="auto">
          <a:xfrm>
            <a:off x="3805193" y="1628800"/>
            <a:ext cx="909572" cy="1440160"/>
          </a:xfrm>
          <a:prstGeom prst="accentCallout1">
            <a:avLst>
              <a:gd name="adj1" fmla="val 18750"/>
              <a:gd name="adj2" fmla="val -8333"/>
              <a:gd name="adj3" fmla="val 126864"/>
              <a:gd name="adj4" fmla="val -7986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100" b="1" dirty="0">
                <a:latin typeface="+mj-ea"/>
                <a:ea typeface="+mj-ea"/>
              </a:rPr>
              <a:t>Process</a:t>
            </a:r>
          </a:p>
          <a:p>
            <a:r>
              <a:rPr lang="en-US" altLang="zh-CN" sz="1100" b="1" dirty="0">
                <a:latin typeface="+mj-ea"/>
                <a:ea typeface="+mj-ea"/>
              </a:rPr>
              <a:t>Diagram1.0</a:t>
            </a:r>
          </a:p>
          <a:p>
            <a:r>
              <a:rPr lang="en-US" altLang="zh-CN" sz="1100" b="1" dirty="0">
                <a:latin typeface="+mj-ea"/>
                <a:ea typeface="+mj-ea"/>
              </a:rPr>
              <a:t>C/S</a:t>
            </a:r>
            <a:r>
              <a:rPr lang="zh-CN" altLang="en-US" sz="1100" b="1" dirty="0">
                <a:latin typeface="+mj-ea"/>
                <a:ea typeface="+mj-ea"/>
              </a:rPr>
              <a:t>版本</a:t>
            </a:r>
            <a:endParaRPr lang="en-US" altLang="zh-CN" sz="1100" b="1" dirty="0">
              <a:latin typeface="+mj-ea"/>
              <a:ea typeface="+mj-ea"/>
            </a:endParaRPr>
          </a:p>
          <a:p>
            <a:r>
              <a:rPr lang="zh-CN" altLang="en-US" sz="1100" b="1" dirty="0">
                <a:latin typeface="+mj-ea"/>
                <a:ea typeface="+mj-ea"/>
              </a:rPr>
              <a:t>发布</a:t>
            </a:r>
          </a:p>
        </p:txBody>
      </p:sp>
      <p:sp>
        <p:nvSpPr>
          <p:cNvPr id="1048614" name="线形标注 1(带强调线) 12"/>
          <p:cNvSpPr/>
          <p:nvPr/>
        </p:nvSpPr>
        <p:spPr bwMode="auto">
          <a:xfrm>
            <a:off x="4659704" y="3429000"/>
            <a:ext cx="626153" cy="1368152"/>
          </a:xfrm>
          <a:prstGeom prst="accentCallout1">
            <a:avLst>
              <a:gd name="adj1" fmla="val 18750"/>
              <a:gd name="adj2" fmla="val -8333"/>
              <a:gd name="adj3" fmla="val -31131"/>
              <a:gd name="adj4" fmla="val -842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200" b="1" dirty="0">
                <a:latin typeface="+mj-ea"/>
                <a:ea typeface="+mj-ea"/>
              </a:rPr>
              <a:t>渤海湾电厂监测平台</a:t>
            </a:r>
          </a:p>
        </p:txBody>
      </p:sp>
      <p:sp>
        <p:nvSpPr>
          <p:cNvPr id="1048615" name="线形标注 1(带强调线) 13"/>
          <p:cNvSpPr/>
          <p:nvPr/>
        </p:nvSpPr>
        <p:spPr bwMode="auto">
          <a:xfrm>
            <a:off x="6307854" y="3429000"/>
            <a:ext cx="665942" cy="1368152"/>
          </a:xfrm>
          <a:prstGeom prst="accentCallout1">
            <a:avLst>
              <a:gd name="adj1" fmla="val 18750"/>
              <a:gd name="adj2" fmla="val -8333"/>
              <a:gd name="adj3" fmla="val -31131"/>
              <a:gd name="adj4" fmla="val -842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200" b="1" dirty="0">
                <a:latin typeface="+mj-ea"/>
                <a:ea typeface="+mj-ea"/>
              </a:rPr>
              <a:t>中交三航院干散货码头仿真平台</a:t>
            </a:r>
          </a:p>
        </p:txBody>
      </p:sp>
      <p:sp>
        <p:nvSpPr>
          <p:cNvPr id="1048616" name="线形标注 1(带强调线) 14"/>
          <p:cNvSpPr/>
          <p:nvPr/>
        </p:nvSpPr>
        <p:spPr bwMode="auto">
          <a:xfrm>
            <a:off x="7961203" y="3429000"/>
            <a:ext cx="814619" cy="1368152"/>
          </a:xfrm>
          <a:prstGeom prst="accentCallout1">
            <a:avLst>
              <a:gd name="adj1" fmla="val 18750"/>
              <a:gd name="adj2" fmla="val -8333"/>
              <a:gd name="adj3" fmla="val -31131"/>
              <a:gd name="adj4" fmla="val -842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+mj-ea"/>
                <a:ea typeface="+mj-ea"/>
              </a:rPr>
              <a:t>烟台港智能港口平台</a:t>
            </a:r>
            <a:endParaRPr lang="en-US" altLang="zh-CN" sz="1200" b="1" dirty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+mj-ea"/>
                <a:ea typeface="+mj-ea"/>
              </a:rPr>
              <a:t>中国建材水泥厂数据平台</a:t>
            </a:r>
          </a:p>
        </p:txBody>
      </p:sp>
      <p:sp>
        <p:nvSpPr>
          <p:cNvPr id="1048617" name="线形标注 1(带强调线) 15"/>
          <p:cNvSpPr/>
          <p:nvPr/>
        </p:nvSpPr>
        <p:spPr bwMode="auto">
          <a:xfrm>
            <a:off x="9644587" y="3429000"/>
            <a:ext cx="626153" cy="1368152"/>
          </a:xfrm>
          <a:prstGeom prst="accentCallout1">
            <a:avLst>
              <a:gd name="adj1" fmla="val 18750"/>
              <a:gd name="adj2" fmla="val -8333"/>
              <a:gd name="adj3" fmla="val -31131"/>
              <a:gd name="adj4" fmla="val -842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200" b="1" dirty="0">
                <a:latin typeface="+mj-ea"/>
                <a:ea typeface="+mj-ea"/>
              </a:rPr>
              <a:t>中电投燃气轮机运行大数据平台</a:t>
            </a:r>
          </a:p>
        </p:txBody>
      </p:sp>
      <p:sp>
        <p:nvSpPr>
          <p:cNvPr id="1048618" name="线形标注 1(带强调线) 16"/>
          <p:cNvSpPr/>
          <p:nvPr/>
        </p:nvSpPr>
        <p:spPr bwMode="auto">
          <a:xfrm>
            <a:off x="5492788" y="1628800"/>
            <a:ext cx="864347" cy="1440160"/>
          </a:xfrm>
          <a:prstGeom prst="accentCallout1">
            <a:avLst>
              <a:gd name="adj1" fmla="val 18750"/>
              <a:gd name="adj2" fmla="val -8333"/>
              <a:gd name="adj3" fmla="val 140115"/>
              <a:gd name="adj4" fmla="val -842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100" b="1" dirty="0">
                <a:latin typeface="+mj-ea"/>
                <a:ea typeface="+mj-ea"/>
              </a:rPr>
              <a:t>ProcessOPCServer1.0win32</a:t>
            </a:r>
          </a:p>
          <a:p>
            <a:r>
              <a:rPr lang="zh-CN" altLang="en-US" sz="1100" b="1" dirty="0">
                <a:latin typeface="+mj-ea"/>
                <a:ea typeface="+mj-ea"/>
              </a:rPr>
              <a:t>发布</a:t>
            </a:r>
          </a:p>
        </p:txBody>
      </p:sp>
      <p:sp>
        <p:nvSpPr>
          <p:cNvPr id="1048619" name="线形标注 1(带强调线) 17"/>
          <p:cNvSpPr/>
          <p:nvPr/>
        </p:nvSpPr>
        <p:spPr bwMode="auto">
          <a:xfrm>
            <a:off x="7117929" y="1628800"/>
            <a:ext cx="887835" cy="1440160"/>
          </a:xfrm>
          <a:prstGeom prst="accentCallout1">
            <a:avLst>
              <a:gd name="adj1" fmla="val 18750"/>
              <a:gd name="adj2" fmla="val -8333"/>
              <a:gd name="adj3" fmla="val 125208"/>
              <a:gd name="adj4" fmla="val -842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1100" b="1" dirty="0">
                <a:latin typeface="+mj-ea"/>
                <a:ea typeface="+mj-ea"/>
              </a:rPr>
              <a:t>ProcessDB1.5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100" b="1" dirty="0">
                <a:latin typeface="+mj-ea"/>
                <a:ea typeface="+mj-ea"/>
              </a:rPr>
              <a:t>C#/</a:t>
            </a:r>
            <a:r>
              <a:rPr lang="en-US" altLang="zh-CN" sz="1100" b="1" dirty="0" smtClean="0">
                <a:latin typeface="+mj-ea"/>
                <a:ea typeface="+mj-ea"/>
              </a:rPr>
              <a:t>JS</a:t>
            </a:r>
            <a:r>
              <a:rPr lang="zh-CN" altLang="en-US" sz="1100" b="1" dirty="0" smtClean="0">
                <a:latin typeface="+mj-ea"/>
                <a:ea typeface="+mj-ea"/>
              </a:rPr>
              <a:t>接口</a:t>
            </a:r>
            <a:endParaRPr lang="en-US" altLang="zh-CN" sz="1100" b="1" dirty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100" b="1" dirty="0">
                <a:latin typeface="+mj-ea"/>
                <a:ea typeface="+mj-ea"/>
              </a:rPr>
              <a:t>HiProcessor</a:t>
            </a:r>
            <a:r>
              <a:rPr lang="en-US" altLang="zh-CN" sz="1100" b="1" baseline="30000" dirty="0">
                <a:latin typeface="+mj-ea"/>
                <a:ea typeface="+mj-ea"/>
              </a:rPr>
              <a:t>TM</a:t>
            </a:r>
            <a:r>
              <a:rPr lang="en-US" altLang="zh-CN" sz="1100" b="1" dirty="0">
                <a:latin typeface="+mj-ea"/>
                <a:ea typeface="+mj-ea"/>
              </a:rPr>
              <a:t>1.0</a:t>
            </a:r>
          </a:p>
          <a:p>
            <a:r>
              <a:rPr lang="zh-CN" altLang="en-US" sz="1100" b="1" dirty="0">
                <a:latin typeface="+mj-ea"/>
                <a:ea typeface="+mj-ea"/>
              </a:rPr>
              <a:t>发布</a:t>
            </a:r>
            <a:endParaRPr lang="en-US" altLang="zh-CN" sz="1100" b="1" dirty="0">
              <a:latin typeface="+mj-ea"/>
              <a:ea typeface="+mj-ea"/>
            </a:endParaRPr>
          </a:p>
          <a:p>
            <a:endParaRPr lang="zh-CN" altLang="en-US" sz="1100" b="1" dirty="0">
              <a:latin typeface="+mj-ea"/>
              <a:ea typeface="+mj-ea"/>
            </a:endParaRPr>
          </a:p>
        </p:txBody>
      </p:sp>
      <p:sp>
        <p:nvSpPr>
          <p:cNvPr id="1048620" name="线形标注 1(带强调线) 19"/>
          <p:cNvSpPr/>
          <p:nvPr/>
        </p:nvSpPr>
        <p:spPr bwMode="auto">
          <a:xfrm>
            <a:off x="10426834" y="1628800"/>
            <a:ext cx="1357798" cy="1584176"/>
          </a:xfrm>
          <a:prstGeom prst="accentCallout1">
            <a:avLst>
              <a:gd name="adj1" fmla="val 18750"/>
              <a:gd name="adj2" fmla="val -8333"/>
              <a:gd name="adj3" fmla="val 114057"/>
              <a:gd name="adj4" fmla="val -8887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1100" b="1" dirty="0">
                <a:latin typeface="+mj-ea"/>
                <a:ea typeface="+mj-ea"/>
              </a:rPr>
              <a:t>ProcessDB2.0</a:t>
            </a:r>
          </a:p>
          <a:p>
            <a:r>
              <a:rPr lang="en-US" altLang="zh-CN" sz="1050" b="1" dirty="0" err="1">
                <a:latin typeface="+mj-ea"/>
                <a:ea typeface="+mj-ea"/>
              </a:rPr>
              <a:t>Websocket</a:t>
            </a:r>
            <a:endParaRPr lang="en-US" altLang="zh-CN" sz="1050" b="1" dirty="0">
              <a:latin typeface="+mj-ea"/>
              <a:ea typeface="+mj-ea"/>
            </a:endParaRPr>
          </a:p>
          <a:p>
            <a:r>
              <a:rPr lang="en-US" altLang="zh-CN" sz="1100" b="1" dirty="0">
                <a:latin typeface="+mj-ea"/>
                <a:ea typeface="+mj-ea"/>
              </a:rPr>
              <a:t>Python</a:t>
            </a:r>
            <a:r>
              <a:rPr lang="zh-CN" altLang="en-US" sz="1100" b="1" dirty="0">
                <a:latin typeface="+mj-ea"/>
                <a:ea typeface="+mj-ea"/>
              </a:rPr>
              <a:t>接口发布</a:t>
            </a:r>
            <a:endParaRPr lang="en-US" altLang="zh-CN" sz="1100" b="1" dirty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100" b="1" dirty="0">
                <a:latin typeface="+mj-ea"/>
                <a:ea typeface="+mj-ea"/>
              </a:rPr>
              <a:t>ProcessAI2.0</a:t>
            </a:r>
            <a:r>
              <a:rPr lang="zh-CN" altLang="en-US" sz="1100" b="1" dirty="0" smtClean="0">
                <a:latin typeface="+mj-ea"/>
                <a:ea typeface="+mj-ea"/>
              </a:rPr>
              <a:t>发布</a:t>
            </a:r>
            <a:endParaRPr lang="en-US" altLang="zh-CN" sz="1100" b="1" dirty="0" smtClean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100" b="1" dirty="0" smtClean="0">
                <a:latin typeface="微软雅黑" pitchFamily="34" charset="-122"/>
                <a:ea typeface="微软雅黑" pitchFamily="34" charset="-122"/>
              </a:rPr>
              <a:t>S3i-HiProcessor</a:t>
            </a:r>
            <a:r>
              <a:rPr lang="en-US" altLang="zh-CN" sz="1100" b="1" baseline="30000" dirty="0" smtClean="0">
                <a:latin typeface="微软雅黑" pitchFamily="34" charset="-122"/>
                <a:ea typeface="微软雅黑" pitchFamily="34" charset="-122"/>
              </a:rPr>
              <a:t>TM</a:t>
            </a:r>
            <a:r>
              <a:rPr lang="en-US" altLang="zh-CN" sz="1100" b="1" dirty="0" smtClean="0">
                <a:latin typeface="微软雅黑" pitchFamily="34" charset="-122"/>
                <a:ea typeface="微软雅黑" pitchFamily="34" charset="-122"/>
              </a:rPr>
              <a:t>1.0</a:t>
            </a:r>
            <a:r>
              <a:rPr lang="zh-CN" altLang="en-US" sz="1100" b="1" dirty="0" smtClean="0">
                <a:latin typeface="微软雅黑" pitchFamily="34" charset="-122"/>
                <a:ea typeface="微软雅黑" pitchFamily="34" charset="-122"/>
              </a:rPr>
              <a:t>发布</a:t>
            </a:r>
            <a:endParaRPr lang="zh-CN" altLang="en-US" sz="1100" b="1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100" b="1" dirty="0">
              <a:latin typeface="+mj-ea"/>
              <a:ea typeface="+mj-ea"/>
            </a:endParaRPr>
          </a:p>
        </p:txBody>
      </p:sp>
      <p:sp>
        <p:nvSpPr>
          <p:cNvPr id="1048621" name="线形标注 1(带强调线) 21"/>
          <p:cNvSpPr/>
          <p:nvPr/>
        </p:nvSpPr>
        <p:spPr bwMode="auto">
          <a:xfrm>
            <a:off x="10426833" y="3429000"/>
            <a:ext cx="1549143" cy="1368152"/>
          </a:xfrm>
          <a:prstGeom prst="accentCallout1">
            <a:avLst>
              <a:gd name="adj1" fmla="val 18750"/>
              <a:gd name="adj2" fmla="val -8333"/>
              <a:gd name="adj3" fmla="val -31131"/>
              <a:gd name="adj4" fmla="val -842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j-ea"/>
                <a:ea typeface="+mj-ea"/>
              </a:rPr>
              <a:t>浪潮工业互联生态体系战略合作</a:t>
            </a:r>
            <a:endParaRPr lang="en-US" altLang="zh-CN" sz="1200" b="1" dirty="0" smtClean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j-ea"/>
                <a:ea typeface="+mj-ea"/>
              </a:rPr>
              <a:t>江南造船工业物联</a:t>
            </a:r>
            <a:endParaRPr lang="en-US" altLang="zh-CN" sz="1200" b="1" dirty="0" smtClean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j-ea"/>
                <a:ea typeface="+mj-ea"/>
              </a:rPr>
              <a:t>西安</a:t>
            </a:r>
            <a:r>
              <a:rPr lang="zh-CN" altLang="en-US" sz="1200" b="1" dirty="0">
                <a:latin typeface="+mj-ea"/>
                <a:ea typeface="+mj-ea"/>
              </a:rPr>
              <a:t>市政水务监测</a:t>
            </a:r>
            <a:r>
              <a:rPr lang="zh-CN" altLang="en-US" sz="1200" b="1" dirty="0" smtClean="0">
                <a:latin typeface="+mj-ea"/>
                <a:ea typeface="+mj-ea"/>
              </a:rPr>
              <a:t>系统</a:t>
            </a:r>
            <a:endParaRPr lang="en-US" altLang="zh-CN" sz="1200" b="1" dirty="0" smtClean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latin typeface="+mj-ea"/>
                <a:ea typeface="+mj-ea"/>
              </a:rPr>
              <a:t>长庆油田数字化平台</a:t>
            </a:r>
            <a:endParaRPr lang="en-US" altLang="zh-CN" sz="1200" b="1" dirty="0">
              <a:latin typeface="+mj-ea"/>
              <a:ea typeface="+mj-ea"/>
            </a:endParaRPr>
          </a:p>
          <a:p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1048622" name="线形标注 1(带强调线) 22"/>
          <p:cNvSpPr/>
          <p:nvPr/>
        </p:nvSpPr>
        <p:spPr bwMode="auto">
          <a:xfrm>
            <a:off x="2078383" y="3429000"/>
            <a:ext cx="873575" cy="1368152"/>
          </a:xfrm>
          <a:prstGeom prst="accentCallout1">
            <a:avLst>
              <a:gd name="adj1" fmla="val 18750"/>
              <a:gd name="adj2" fmla="val -8333"/>
              <a:gd name="adj3" fmla="val -31131"/>
              <a:gd name="adj4" fmla="val -842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200" b="1" dirty="0">
                <a:latin typeface="+mj-ea"/>
                <a:ea typeface="+mj-ea"/>
              </a:rPr>
              <a:t>上交大燃气轮机试验平台</a:t>
            </a:r>
          </a:p>
        </p:txBody>
      </p:sp>
      <p:sp>
        <p:nvSpPr>
          <p:cNvPr id="1048624" name="线形标注 1(带强调线) 24"/>
          <p:cNvSpPr/>
          <p:nvPr/>
        </p:nvSpPr>
        <p:spPr bwMode="auto">
          <a:xfrm>
            <a:off x="3805193" y="3429000"/>
            <a:ext cx="626153" cy="1368152"/>
          </a:xfrm>
          <a:prstGeom prst="accentCallout1">
            <a:avLst>
              <a:gd name="adj1" fmla="val 18750"/>
              <a:gd name="adj2" fmla="val -8333"/>
              <a:gd name="adj3" fmla="val -27935"/>
              <a:gd name="adj4" fmla="val -9058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200" b="1" dirty="0">
                <a:latin typeface="+mj-ea"/>
                <a:ea typeface="+mj-ea"/>
              </a:rPr>
              <a:t>中船重工</a:t>
            </a:r>
            <a:r>
              <a:rPr lang="en-US" altLang="zh-CN" sz="1200" b="1" dirty="0">
                <a:latin typeface="+mj-ea"/>
                <a:ea typeface="+mj-ea"/>
              </a:rPr>
              <a:t>711</a:t>
            </a:r>
            <a:r>
              <a:rPr lang="zh-CN" altLang="en-US" sz="1200" b="1" dirty="0">
                <a:latin typeface="+mj-ea"/>
                <a:ea typeface="+mj-ea"/>
              </a:rPr>
              <a:t>所质量监测平台</a:t>
            </a:r>
          </a:p>
        </p:txBody>
      </p:sp>
      <p:sp>
        <p:nvSpPr>
          <p:cNvPr id="1048625" name="线形标注 1(带强调线) 25"/>
          <p:cNvSpPr/>
          <p:nvPr/>
        </p:nvSpPr>
        <p:spPr bwMode="auto">
          <a:xfrm>
            <a:off x="5473193" y="3429000"/>
            <a:ext cx="626153" cy="1368152"/>
          </a:xfrm>
          <a:prstGeom prst="accentCallout1">
            <a:avLst>
              <a:gd name="adj1" fmla="val 18750"/>
              <a:gd name="adj2" fmla="val -8333"/>
              <a:gd name="adj3" fmla="val -31131"/>
              <a:gd name="adj4" fmla="val -842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200" b="1" dirty="0">
                <a:latin typeface="+mj-ea"/>
                <a:ea typeface="+mj-ea"/>
              </a:rPr>
              <a:t>诺华制药数据分析系统</a:t>
            </a:r>
          </a:p>
        </p:txBody>
      </p:sp>
      <p:sp>
        <p:nvSpPr>
          <p:cNvPr id="1048626" name="线形标注 1(带强调线) 28"/>
          <p:cNvSpPr/>
          <p:nvPr/>
        </p:nvSpPr>
        <p:spPr bwMode="auto">
          <a:xfrm>
            <a:off x="7112908" y="3429000"/>
            <a:ext cx="692201" cy="1368152"/>
          </a:xfrm>
          <a:prstGeom prst="accentCallout1">
            <a:avLst>
              <a:gd name="adj1" fmla="val -138"/>
              <a:gd name="adj2" fmla="val -8333"/>
              <a:gd name="adj3" fmla="val -31131"/>
              <a:gd name="adj4" fmla="val -842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200" b="1" dirty="0">
                <a:latin typeface="+mj-ea"/>
                <a:ea typeface="+mj-ea"/>
              </a:rPr>
              <a:t>中交疏浚厦门机场项目数据平台</a:t>
            </a:r>
          </a:p>
        </p:txBody>
      </p:sp>
      <p:sp>
        <p:nvSpPr>
          <p:cNvPr id="1048627" name="线形标注 1(带强调线) 29"/>
          <p:cNvSpPr/>
          <p:nvPr/>
        </p:nvSpPr>
        <p:spPr bwMode="auto">
          <a:xfrm>
            <a:off x="8775822" y="3429000"/>
            <a:ext cx="776562" cy="1368152"/>
          </a:xfrm>
          <a:prstGeom prst="accentCallout1">
            <a:avLst>
              <a:gd name="adj1" fmla="val 18750"/>
              <a:gd name="adj2" fmla="val -8333"/>
              <a:gd name="adj3" fmla="val -31131"/>
              <a:gd name="adj4" fmla="val -842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200" b="1" dirty="0">
                <a:latin typeface="+mj-ea"/>
                <a:ea typeface="+mj-ea"/>
              </a:rPr>
              <a:t>中石油西部管道燃驱机组数据平台</a:t>
            </a:r>
          </a:p>
        </p:txBody>
      </p:sp>
      <p:sp>
        <p:nvSpPr>
          <p:cNvPr id="1048628" name="线形标注 1(带强调线) 30"/>
          <p:cNvSpPr/>
          <p:nvPr/>
        </p:nvSpPr>
        <p:spPr bwMode="auto">
          <a:xfrm>
            <a:off x="7956306" y="1628800"/>
            <a:ext cx="772960" cy="1440160"/>
          </a:xfrm>
          <a:prstGeom prst="accentCallout1">
            <a:avLst>
              <a:gd name="adj1" fmla="val 18750"/>
              <a:gd name="adj2" fmla="val -8333"/>
              <a:gd name="adj3" fmla="val 140115"/>
              <a:gd name="adj4" fmla="val -842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r>
              <a:rPr lang="en-US" altLang="zh-CN" sz="1100" b="1" dirty="0">
                <a:latin typeface="+mj-ea"/>
                <a:ea typeface="+mj-ea"/>
              </a:rPr>
              <a:t>Process</a:t>
            </a:r>
          </a:p>
          <a:p>
            <a:pPr eaLnBrk="1" hangingPunct="1"/>
            <a:r>
              <a:rPr lang="en-US" altLang="zh-CN" sz="1100" b="1" dirty="0">
                <a:latin typeface="+mj-ea"/>
                <a:ea typeface="+mj-ea"/>
              </a:rPr>
              <a:t>Diagram2.0</a:t>
            </a:r>
          </a:p>
          <a:p>
            <a:pPr eaLnBrk="1" hangingPunct="1"/>
            <a:r>
              <a:rPr lang="en-US" altLang="zh-CN" sz="1100" b="1" dirty="0">
                <a:latin typeface="+mj-ea"/>
                <a:ea typeface="+mj-ea"/>
              </a:rPr>
              <a:t>B/S</a:t>
            </a:r>
          </a:p>
          <a:p>
            <a:pPr eaLnBrk="1" hangingPunct="1"/>
            <a:r>
              <a:rPr lang="zh-CN" altLang="en-US" sz="1100" b="1" dirty="0">
                <a:latin typeface="+mj-ea"/>
                <a:ea typeface="+mj-ea"/>
              </a:rPr>
              <a:t>发布</a:t>
            </a:r>
          </a:p>
        </p:txBody>
      </p:sp>
      <p:sp>
        <p:nvSpPr>
          <p:cNvPr id="1048629" name="线形标注 1(带强调线) 31"/>
          <p:cNvSpPr/>
          <p:nvPr/>
        </p:nvSpPr>
        <p:spPr bwMode="auto">
          <a:xfrm>
            <a:off x="8775822" y="1628800"/>
            <a:ext cx="774592" cy="1440160"/>
          </a:xfrm>
          <a:prstGeom prst="accentCallout1">
            <a:avLst>
              <a:gd name="adj1" fmla="val 18750"/>
              <a:gd name="adj2" fmla="val -8333"/>
              <a:gd name="adj3" fmla="val 140115"/>
              <a:gd name="adj4" fmla="val -842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100" b="1" dirty="0">
                <a:latin typeface="+mj-ea"/>
                <a:ea typeface="+mj-ea"/>
              </a:rPr>
              <a:t>ProcessCluster1.0</a:t>
            </a:r>
            <a:r>
              <a:rPr lang="zh-CN" altLang="en-US" sz="1100" b="1" dirty="0">
                <a:latin typeface="+mj-ea"/>
                <a:ea typeface="+mj-ea"/>
              </a:rPr>
              <a:t>发布</a:t>
            </a:r>
            <a:endParaRPr lang="en-US" altLang="zh-CN" sz="1100" b="1" dirty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100" b="1" dirty="0">
                <a:latin typeface="+mj-ea"/>
                <a:ea typeface="+mj-ea"/>
              </a:rPr>
              <a:t>ProcessAI1.0</a:t>
            </a:r>
            <a:r>
              <a:rPr lang="zh-CN" altLang="en-US" sz="1100" b="1" dirty="0">
                <a:latin typeface="+mj-ea"/>
                <a:ea typeface="+mj-ea"/>
              </a:rPr>
              <a:t>发布</a:t>
            </a:r>
          </a:p>
        </p:txBody>
      </p:sp>
      <p:sp>
        <p:nvSpPr>
          <p:cNvPr id="1048630" name="线形标注 1(带强调线) 32"/>
          <p:cNvSpPr/>
          <p:nvPr/>
        </p:nvSpPr>
        <p:spPr bwMode="auto">
          <a:xfrm>
            <a:off x="9644587" y="1628800"/>
            <a:ext cx="771893" cy="1440160"/>
          </a:xfrm>
          <a:prstGeom prst="accentCallout1">
            <a:avLst>
              <a:gd name="adj1" fmla="val 18750"/>
              <a:gd name="adj2" fmla="val -8333"/>
              <a:gd name="adj3" fmla="val 126312"/>
              <a:gd name="adj4" fmla="val -6878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r>
              <a:rPr lang="en-US" altLang="zh-CN" sz="1100" b="1" dirty="0">
                <a:latin typeface="+mj-ea"/>
                <a:ea typeface="+mj-ea"/>
              </a:rPr>
              <a:t>HiProcessor</a:t>
            </a:r>
            <a:r>
              <a:rPr lang="en-US" altLang="zh-CN" sz="1100" b="1" baseline="30000" dirty="0">
                <a:latin typeface="+mj-ea"/>
                <a:ea typeface="+mj-ea"/>
              </a:rPr>
              <a:t>TM</a:t>
            </a:r>
            <a:r>
              <a:rPr lang="en-US" altLang="zh-CN" sz="1100" b="1" dirty="0">
                <a:latin typeface="+mj-ea"/>
                <a:ea typeface="+mj-ea"/>
              </a:rPr>
              <a:t>2.0</a:t>
            </a:r>
          </a:p>
          <a:p>
            <a:pPr eaLnBrk="1" hangingPunct="1"/>
            <a:r>
              <a:rPr lang="zh-CN" altLang="en-US" sz="1100" b="1" dirty="0">
                <a:latin typeface="+mj-ea"/>
                <a:ea typeface="+mj-ea"/>
              </a:rPr>
              <a:t>发布</a:t>
            </a:r>
            <a:endParaRPr lang="en-US" altLang="zh-CN" sz="1100" b="1" dirty="0">
              <a:latin typeface="+mj-ea"/>
              <a:ea typeface="+mj-ea"/>
            </a:endParaRPr>
          </a:p>
        </p:txBody>
      </p:sp>
      <p:sp>
        <p:nvSpPr>
          <p:cNvPr id="1048631" name="线形标注 1(带强调线) 33"/>
          <p:cNvSpPr/>
          <p:nvPr/>
        </p:nvSpPr>
        <p:spPr bwMode="auto">
          <a:xfrm>
            <a:off x="6326637" y="1628800"/>
            <a:ext cx="851646" cy="1440160"/>
          </a:xfrm>
          <a:prstGeom prst="accentCallout1">
            <a:avLst>
              <a:gd name="adj1" fmla="val 18750"/>
              <a:gd name="adj2" fmla="val -8333"/>
              <a:gd name="adj3" fmla="val 140115"/>
              <a:gd name="adj4" fmla="val -842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100" b="1" dirty="0">
                <a:latin typeface="+mj-ea"/>
                <a:ea typeface="+mj-ea"/>
              </a:rPr>
              <a:t>ProcessDB1.4win64</a:t>
            </a:r>
          </a:p>
          <a:p>
            <a:r>
              <a:rPr lang="en-US" altLang="zh-CN" sz="1100" b="1" dirty="0">
                <a:latin typeface="+mj-ea"/>
                <a:ea typeface="+mj-ea"/>
              </a:rPr>
              <a:t>JDBC</a:t>
            </a:r>
          </a:p>
          <a:p>
            <a:r>
              <a:rPr lang="en-US" altLang="zh-CN" sz="1100" b="1" dirty="0">
                <a:latin typeface="+mj-ea"/>
                <a:ea typeface="+mj-ea"/>
              </a:rPr>
              <a:t>ODBC</a:t>
            </a:r>
          </a:p>
          <a:p>
            <a:r>
              <a:rPr lang="zh-CN" altLang="en-US" sz="1100" b="1" dirty="0">
                <a:latin typeface="+mj-ea"/>
                <a:ea typeface="+mj-ea"/>
              </a:rPr>
              <a:t>发布</a:t>
            </a:r>
          </a:p>
        </p:txBody>
      </p:sp>
      <p:sp>
        <p:nvSpPr>
          <p:cNvPr id="1048632" name="线形标注 1(带强调线) 36"/>
          <p:cNvSpPr/>
          <p:nvPr/>
        </p:nvSpPr>
        <p:spPr bwMode="auto">
          <a:xfrm>
            <a:off x="4675661" y="1628800"/>
            <a:ext cx="823494" cy="1440160"/>
          </a:xfrm>
          <a:prstGeom prst="accentCallout1">
            <a:avLst>
              <a:gd name="adj1" fmla="val 18750"/>
              <a:gd name="adj2" fmla="val -8333"/>
              <a:gd name="adj3" fmla="val 140115"/>
              <a:gd name="adj4" fmla="val -842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100" b="1" dirty="0">
                <a:latin typeface="+mj-ea"/>
                <a:ea typeface="+mj-ea"/>
              </a:rPr>
              <a:t>ProcessGateway1.0</a:t>
            </a:r>
          </a:p>
          <a:p>
            <a:r>
              <a:rPr lang="en-US" altLang="zh-CN" sz="1100" b="1" dirty="0">
                <a:latin typeface="+mj-ea"/>
                <a:ea typeface="+mj-ea"/>
              </a:rPr>
              <a:t>Win32</a:t>
            </a:r>
          </a:p>
          <a:p>
            <a:r>
              <a:rPr lang="zh-CN" altLang="en-US" sz="1100" b="1" dirty="0">
                <a:latin typeface="+mj-ea"/>
                <a:ea typeface="+mj-ea"/>
              </a:rPr>
              <a:t>发布</a:t>
            </a:r>
          </a:p>
        </p:txBody>
      </p:sp>
      <p:sp>
        <p:nvSpPr>
          <p:cNvPr id="1048633" name="线形标注 1(带强调线) 37"/>
          <p:cNvSpPr/>
          <p:nvPr/>
        </p:nvSpPr>
        <p:spPr bwMode="auto">
          <a:xfrm>
            <a:off x="2967531" y="1628800"/>
            <a:ext cx="930107" cy="1440160"/>
          </a:xfrm>
          <a:prstGeom prst="accentCallout1">
            <a:avLst>
              <a:gd name="adj1" fmla="val 18750"/>
              <a:gd name="adj2" fmla="val -8333"/>
              <a:gd name="adj3" fmla="val 125760"/>
              <a:gd name="adj4" fmla="val -8423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1100" b="1" dirty="0">
                <a:latin typeface="+mj-ea"/>
                <a:ea typeface="+mj-ea"/>
              </a:rPr>
              <a:t>ProcessDB1.0</a:t>
            </a:r>
          </a:p>
          <a:p>
            <a:r>
              <a:rPr lang="en-US" altLang="zh-CN" sz="1100" b="1" dirty="0">
                <a:latin typeface="+mj-ea"/>
                <a:ea typeface="+mj-ea"/>
              </a:rPr>
              <a:t>Linux32</a:t>
            </a:r>
          </a:p>
          <a:p>
            <a:r>
              <a:rPr lang="en-US" altLang="zh-CN" sz="1100" b="1" dirty="0">
                <a:latin typeface="+mj-ea"/>
                <a:ea typeface="+mj-ea"/>
              </a:rPr>
              <a:t>solaris32</a:t>
            </a:r>
            <a:r>
              <a:rPr lang="zh-CN" altLang="en-US" sz="1100" b="1" dirty="0">
                <a:latin typeface="+mj-ea"/>
                <a:ea typeface="+mj-ea"/>
              </a:rPr>
              <a:t>发布</a:t>
            </a:r>
          </a:p>
        </p:txBody>
      </p:sp>
      <p:sp>
        <p:nvSpPr>
          <p:cNvPr id="1048635" name="TextBox 26"/>
          <p:cNvSpPr txBox="1"/>
          <p:nvPr/>
        </p:nvSpPr>
        <p:spPr>
          <a:xfrm>
            <a:off x="625783" y="2093947"/>
            <a:ext cx="1008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产品创新</a:t>
            </a:r>
          </a:p>
        </p:txBody>
      </p:sp>
      <p:sp>
        <p:nvSpPr>
          <p:cNvPr id="1048636" name="TextBox 27"/>
          <p:cNvSpPr txBox="1"/>
          <p:nvPr/>
        </p:nvSpPr>
        <p:spPr>
          <a:xfrm>
            <a:off x="625783" y="3606115"/>
            <a:ext cx="1008112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工程实践</a:t>
            </a:r>
          </a:p>
        </p:txBody>
      </p:sp>
      <p:pic>
        <p:nvPicPr>
          <p:cNvPr id="34" name="Picture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6520" y="4725144"/>
            <a:ext cx="755219" cy="684007"/>
          </a:xfrm>
          <a:prstGeom prst="rect">
            <a:avLst/>
          </a:prstGeom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70249" y="5439962"/>
            <a:ext cx="1242375" cy="46469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7" name="图片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73111" y="4941168"/>
            <a:ext cx="1563249" cy="406487"/>
          </a:xfrm>
          <a:prstGeom prst="rect">
            <a:avLst/>
          </a:prstGeom>
        </p:spPr>
      </p:pic>
      <p:pic>
        <p:nvPicPr>
          <p:cNvPr id="41" name="图片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3512" y="5814386"/>
            <a:ext cx="2416703" cy="494928"/>
          </a:xfrm>
          <a:prstGeom prst="rect">
            <a:avLst/>
          </a:prstGeom>
        </p:spPr>
      </p:pic>
      <p:pic>
        <p:nvPicPr>
          <p:cNvPr id="42" name="图片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96400" y="4797152"/>
            <a:ext cx="1008112" cy="640127"/>
          </a:xfrm>
          <a:prstGeom prst="rect">
            <a:avLst/>
          </a:prstGeom>
        </p:spPr>
      </p:pic>
      <p:pic>
        <p:nvPicPr>
          <p:cNvPr id="43" name="图片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69822" y="5382338"/>
            <a:ext cx="2592287" cy="416270"/>
          </a:xfrm>
          <a:prstGeom prst="rect">
            <a:avLst/>
          </a:prstGeom>
        </p:spPr>
      </p:pic>
      <p:pic>
        <p:nvPicPr>
          <p:cNvPr id="44" name="图片 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70249" y="5904656"/>
            <a:ext cx="1242375" cy="392982"/>
          </a:xfrm>
          <a:prstGeom prst="rect">
            <a:avLst/>
          </a:prstGeom>
        </p:spPr>
      </p:pic>
      <p:pic>
        <p:nvPicPr>
          <p:cNvPr id="45" name="图片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68008" y="5814386"/>
            <a:ext cx="3401412" cy="548680"/>
          </a:xfrm>
          <a:prstGeom prst="rect">
            <a:avLst/>
          </a:prstGeom>
        </p:spPr>
      </p:pic>
      <p:pic>
        <p:nvPicPr>
          <p:cNvPr id="47" name="图片 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63511" y="4926557"/>
            <a:ext cx="1900641" cy="43166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946" y="4797152"/>
            <a:ext cx="1975974" cy="595979"/>
          </a:xfrm>
          <a:prstGeom prst="rect">
            <a:avLst/>
          </a:prstGeom>
        </p:spPr>
      </p:pic>
      <p:pic>
        <p:nvPicPr>
          <p:cNvPr id="48" name="图片 47" descr="t019fe2977385d7413c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0443" y="4942822"/>
            <a:ext cx="2397245" cy="502402"/>
          </a:xfrm>
          <a:prstGeom prst="rect">
            <a:avLst/>
          </a:prstGeom>
        </p:spPr>
      </p:pic>
      <p:pic>
        <p:nvPicPr>
          <p:cNvPr id="49" name="Picture 16"/>
          <p:cNvPicPr>
            <a:picLocks noChangeAspect="1"/>
          </p:cNvPicPr>
          <p:nvPr/>
        </p:nvPicPr>
        <p:blipFill>
          <a:blip r:embed="rId14" cstate="print"/>
          <a:srcRect t="33804" b="25630"/>
          <a:stretch>
            <a:fillRect/>
          </a:stretch>
        </p:blipFill>
        <p:spPr>
          <a:xfrm>
            <a:off x="4799856" y="5877272"/>
            <a:ext cx="1407254" cy="432048"/>
          </a:xfrm>
          <a:prstGeom prst="rect">
            <a:avLst/>
          </a:prstGeom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662109" y="5345832"/>
            <a:ext cx="3096344" cy="50405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8" name="图片 36"/>
          <p:cNvPicPr>
            <a:picLocks noChangeAspect="1"/>
          </p:cNvPicPr>
          <p:nvPr/>
        </p:nvPicPr>
        <p:blipFill>
          <a:blip r:embed="rId16" cstate="print"/>
          <a:srcRect t="10957" b="1388"/>
          <a:stretch>
            <a:fillRect/>
          </a:stretch>
        </p:blipFill>
        <p:spPr>
          <a:xfrm>
            <a:off x="1703512" y="5373216"/>
            <a:ext cx="2294301" cy="50405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079776" y="5805264"/>
            <a:ext cx="648072" cy="55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标题 1"/>
          <p:cNvSpPr txBox="1"/>
          <p:nvPr/>
        </p:nvSpPr>
        <p:spPr bwMode="auto">
          <a:xfrm>
            <a:off x="1125175" y="476672"/>
            <a:ext cx="7419097" cy="570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5pPr>
            <a:lvl6pPr marL="457200" algn="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6pPr>
            <a:lvl7pPr marL="914400" algn="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7pPr>
            <a:lvl8pPr marL="1371600" algn="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8pPr>
            <a:lvl9pPr marL="1828800" algn="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9pPr>
          </a:lstStyle>
          <a:p>
            <a:r>
              <a:rPr lang="zh-CN" altLang="en-US" b="1" kern="0" dirty="0">
                <a:latin typeface="+mj-ea"/>
                <a:cs typeface="+mn-cs"/>
              </a:rPr>
              <a:t>公司</a:t>
            </a:r>
            <a:r>
              <a:rPr lang="zh-CN" altLang="en-US" b="1" kern="0" dirty="0" smtClean="0">
                <a:latin typeface="+mj-ea"/>
                <a:cs typeface="+mn-cs"/>
              </a:rPr>
              <a:t>情况</a:t>
            </a:r>
            <a:r>
              <a:rPr lang="en-US" altLang="zh-CN" b="1" kern="0" dirty="0" smtClean="0">
                <a:latin typeface="+mj-ea"/>
                <a:cs typeface="+mn-cs"/>
              </a:rPr>
              <a:t>-</a:t>
            </a:r>
            <a:r>
              <a:rPr lang="zh-CN" altLang="en-US" b="1" kern="0" dirty="0" smtClean="0">
                <a:latin typeface="+mj-ea"/>
                <a:cs typeface="+mn-cs"/>
              </a:rPr>
              <a:t>发展历程</a:t>
            </a:r>
            <a:endParaRPr lang="zh-CN" altLang="en-US" b="1" kern="0" dirty="0">
              <a:latin typeface="+mj-ea"/>
              <a:cs typeface="+mn-cs"/>
            </a:endParaRPr>
          </a:p>
        </p:txBody>
      </p:sp>
      <p:sp>
        <p:nvSpPr>
          <p:cNvPr id="1048634" name="文本框 38"/>
          <p:cNvSpPr txBox="1"/>
          <p:nvPr/>
        </p:nvSpPr>
        <p:spPr>
          <a:xfrm>
            <a:off x="551384" y="3032928"/>
            <a:ext cx="1162481" cy="420530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rIns="72000" rtlCol="0" anchor="ctr" anchorCtr="0">
            <a:noAutofit/>
          </a:bodyPr>
          <a:lstStyle/>
          <a:p>
            <a:pPr algn="ctr"/>
            <a:r>
              <a:rPr lang="zh-CN" altLang="en-US" sz="1050" b="1" dirty="0" smtClean="0">
                <a:solidFill>
                  <a:schemeClr val="bg1"/>
                </a:solidFill>
                <a:latin typeface="+mj-ea"/>
                <a:ea typeface="+mj-ea"/>
              </a:rPr>
              <a:t>核电站</a:t>
            </a:r>
            <a:r>
              <a:rPr lang="zh-CN" altLang="en-US" sz="1050" b="1" dirty="0">
                <a:solidFill>
                  <a:schemeClr val="bg1"/>
                </a:solidFill>
                <a:latin typeface="+mj-ea"/>
                <a:ea typeface="+mj-ea"/>
              </a:rPr>
              <a:t>监控系统</a:t>
            </a:r>
          </a:p>
        </p:txBody>
      </p:sp>
      <p:sp>
        <p:nvSpPr>
          <p:cNvPr id="50" name="文本框 2"/>
          <p:cNvSpPr txBox="1"/>
          <p:nvPr/>
        </p:nvSpPr>
        <p:spPr>
          <a:xfrm>
            <a:off x="2999656" y="992922"/>
            <a:ext cx="6840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007E39"/>
                </a:solidFill>
                <a:latin typeface="+mj-ea"/>
                <a:ea typeface="+mj-ea"/>
              </a:rPr>
              <a:t>潜心数据技术  专注工业智能</a:t>
            </a:r>
            <a:endParaRPr lang="zh-CN" altLang="en-US" sz="4000" b="1" dirty="0">
              <a:solidFill>
                <a:srgbClr val="007E39"/>
              </a:solidFill>
              <a:latin typeface="+mj-ea"/>
              <a:ea typeface="+mj-ea"/>
            </a:endParaRPr>
          </a:p>
        </p:txBody>
      </p:sp>
      <p:pic>
        <p:nvPicPr>
          <p:cNvPr id="39" name="Picture 1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5400" y="5368178"/>
            <a:ext cx="1008112" cy="93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8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矩形 8"/>
          <p:cNvSpPr/>
          <p:nvPr/>
        </p:nvSpPr>
        <p:spPr>
          <a:xfrm>
            <a:off x="1175584" y="2132856"/>
            <a:ext cx="595035" cy="338554"/>
          </a:xfrm>
          <a:prstGeom prst="rect">
            <a:avLst/>
          </a:prstGeom>
          <a:gradFill rotWithShape="1">
            <a:gsLst>
              <a:gs pos="0">
                <a:srgbClr val="4F81BD">
                  <a:satMod val="103000"/>
                  <a:lumMod val="102000"/>
                  <a:tint val="94000"/>
                </a:srgbClr>
              </a:gs>
              <a:gs pos="50000">
                <a:srgbClr val="4F81BD">
                  <a:satMod val="110000"/>
                  <a:lumMod val="100000"/>
                  <a:shade val="100000"/>
                </a:srgbClr>
              </a:gs>
              <a:gs pos="100000">
                <a:srgbClr val="4F81BD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0" dirty="0">
                <a:solidFill>
                  <a:srgbClr val="FFFFFF"/>
                </a:solidFill>
                <a:latin typeface="+mj-ea"/>
                <a:ea typeface="+mj-ea"/>
              </a:rPr>
              <a:t>制造</a:t>
            </a:r>
          </a:p>
        </p:txBody>
      </p:sp>
      <p:sp>
        <p:nvSpPr>
          <p:cNvPr id="1048640" name="矩形 9"/>
          <p:cNvSpPr/>
          <p:nvPr/>
        </p:nvSpPr>
        <p:spPr>
          <a:xfrm>
            <a:off x="4706174" y="2133535"/>
            <a:ext cx="595035" cy="338554"/>
          </a:xfrm>
          <a:prstGeom prst="rect">
            <a:avLst/>
          </a:prstGeom>
          <a:gradFill rotWithShape="1">
            <a:gsLst>
              <a:gs pos="0">
                <a:srgbClr val="4F81BD">
                  <a:satMod val="103000"/>
                  <a:lumMod val="102000"/>
                  <a:tint val="94000"/>
                </a:srgbClr>
              </a:gs>
              <a:gs pos="50000">
                <a:srgbClr val="4F81BD">
                  <a:satMod val="110000"/>
                  <a:lumMod val="100000"/>
                  <a:shade val="100000"/>
                </a:srgbClr>
              </a:gs>
              <a:gs pos="100000">
                <a:srgbClr val="4F81BD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0" dirty="0">
                <a:solidFill>
                  <a:srgbClr val="FFFFFF"/>
                </a:solidFill>
                <a:latin typeface="+mj-ea"/>
                <a:ea typeface="+mj-ea"/>
              </a:rPr>
              <a:t>电力</a:t>
            </a:r>
          </a:p>
        </p:txBody>
      </p:sp>
      <p:sp>
        <p:nvSpPr>
          <p:cNvPr id="1048641" name="矩形 10"/>
          <p:cNvSpPr/>
          <p:nvPr/>
        </p:nvSpPr>
        <p:spPr>
          <a:xfrm>
            <a:off x="8853098" y="2132856"/>
            <a:ext cx="595035" cy="338554"/>
          </a:xfrm>
          <a:prstGeom prst="rect">
            <a:avLst/>
          </a:prstGeom>
          <a:gradFill rotWithShape="1">
            <a:gsLst>
              <a:gs pos="0">
                <a:srgbClr val="4F81BD">
                  <a:satMod val="103000"/>
                  <a:lumMod val="102000"/>
                  <a:tint val="94000"/>
                </a:srgbClr>
              </a:gs>
              <a:gs pos="50000">
                <a:srgbClr val="4F81BD">
                  <a:satMod val="110000"/>
                  <a:lumMod val="100000"/>
                  <a:shade val="100000"/>
                </a:srgbClr>
              </a:gs>
              <a:gs pos="100000">
                <a:srgbClr val="4F81BD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+mj-ea"/>
                <a:ea typeface="+mj-ea"/>
              </a:rPr>
              <a:t>港口</a:t>
            </a:r>
            <a:endParaRPr lang="zh-CN" altLang="en-US" sz="1600" b="1" kern="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048642" name="矩形 11"/>
          <p:cNvSpPr/>
          <p:nvPr/>
        </p:nvSpPr>
        <p:spPr>
          <a:xfrm>
            <a:off x="8874465" y="4135084"/>
            <a:ext cx="595035" cy="338554"/>
          </a:xfrm>
          <a:prstGeom prst="rect">
            <a:avLst/>
          </a:prstGeom>
          <a:gradFill rotWithShape="1">
            <a:gsLst>
              <a:gs pos="0">
                <a:srgbClr val="4F81BD">
                  <a:satMod val="103000"/>
                  <a:lumMod val="102000"/>
                  <a:tint val="94000"/>
                </a:srgbClr>
              </a:gs>
              <a:gs pos="50000">
                <a:srgbClr val="4F81BD">
                  <a:satMod val="110000"/>
                  <a:lumMod val="100000"/>
                  <a:shade val="100000"/>
                </a:srgbClr>
              </a:gs>
              <a:gs pos="100000">
                <a:srgbClr val="4F81BD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0" dirty="0">
                <a:solidFill>
                  <a:srgbClr val="FFFFFF"/>
                </a:solidFill>
                <a:latin typeface="+mj-ea"/>
                <a:ea typeface="+mj-ea"/>
              </a:rPr>
              <a:t>油气</a:t>
            </a:r>
          </a:p>
        </p:txBody>
      </p:sp>
      <p:sp>
        <p:nvSpPr>
          <p:cNvPr id="1048643" name="矩形 9"/>
          <p:cNvSpPr>
            <a:spLocks noChangeArrowheads="1"/>
          </p:cNvSpPr>
          <p:nvPr/>
        </p:nvSpPr>
        <p:spPr bwMode="auto">
          <a:xfrm>
            <a:off x="2396368" y="2531722"/>
            <a:ext cx="1611400" cy="11182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0000"/>
                </a:solidFill>
                <a:latin typeface="+mj-ea"/>
                <a:ea typeface="+mj-ea"/>
              </a:rPr>
              <a:t>智能工厂</a:t>
            </a:r>
          </a:p>
          <a:p>
            <a:pPr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0000"/>
                </a:solidFill>
                <a:latin typeface="+mj-ea"/>
                <a:ea typeface="+mj-ea"/>
              </a:rPr>
              <a:t>智能联网产品运维服务</a:t>
            </a:r>
            <a:endParaRPr lang="en-US" altLang="zh-CN" sz="14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0000"/>
                </a:solidFill>
                <a:latin typeface="+mj-ea"/>
                <a:ea typeface="+mj-ea"/>
              </a:rPr>
              <a:t>绿色制造</a:t>
            </a:r>
          </a:p>
        </p:txBody>
      </p:sp>
      <p:sp>
        <p:nvSpPr>
          <p:cNvPr id="1048644" name="矩形 10"/>
          <p:cNvSpPr>
            <a:spLocks noChangeArrowheads="1"/>
          </p:cNvSpPr>
          <p:nvPr/>
        </p:nvSpPr>
        <p:spPr bwMode="auto">
          <a:xfrm>
            <a:off x="6075592" y="2420888"/>
            <a:ext cx="2155646" cy="16312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srgbClr val="000000"/>
                </a:solidFill>
                <a:latin typeface="+mj-ea"/>
                <a:ea typeface="+mj-ea"/>
              </a:rPr>
              <a:t>电厂生产安全与能效监控</a:t>
            </a:r>
            <a:endParaRPr lang="en-US" altLang="zh-CN" sz="1400" b="1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srgbClr val="000000"/>
                </a:solidFill>
                <a:latin typeface="+mj-ea"/>
                <a:ea typeface="+mj-ea"/>
              </a:rPr>
              <a:t>广</a:t>
            </a:r>
            <a:r>
              <a:rPr lang="zh-CN" altLang="en-US" sz="1400" b="1" dirty="0">
                <a:solidFill>
                  <a:srgbClr val="000000"/>
                </a:solidFill>
                <a:latin typeface="+mj-ea"/>
                <a:ea typeface="+mj-ea"/>
              </a:rPr>
              <a:t>域电网测量</a:t>
            </a:r>
            <a:r>
              <a:rPr lang="en-US" altLang="zh-CN" sz="1400" b="1" dirty="0">
                <a:solidFill>
                  <a:srgbClr val="000000"/>
                </a:solidFill>
                <a:latin typeface="+mj-ea"/>
                <a:ea typeface="+mj-ea"/>
              </a:rPr>
              <a:t>WAMS</a:t>
            </a:r>
            <a:endParaRPr lang="zh-CN" altLang="en-US" sz="14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0000"/>
                </a:solidFill>
                <a:latin typeface="+mj-ea"/>
                <a:ea typeface="+mj-ea"/>
              </a:rPr>
              <a:t>能源装备的远程运维</a:t>
            </a:r>
          </a:p>
          <a:p>
            <a:pPr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0000"/>
                </a:solidFill>
                <a:latin typeface="+mj-ea"/>
                <a:ea typeface="+mj-ea"/>
              </a:rPr>
              <a:t>新能源分析与优化</a:t>
            </a:r>
          </a:p>
          <a:p>
            <a:pPr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0000"/>
                </a:solidFill>
                <a:latin typeface="+mj-ea"/>
                <a:ea typeface="+mj-ea"/>
              </a:rPr>
              <a:t>停电预测和过载预警</a:t>
            </a:r>
          </a:p>
        </p:txBody>
      </p:sp>
      <p:sp>
        <p:nvSpPr>
          <p:cNvPr id="1048645" name="矩形 11"/>
          <p:cNvSpPr>
            <a:spLocks noChangeArrowheads="1"/>
          </p:cNvSpPr>
          <p:nvPr/>
        </p:nvSpPr>
        <p:spPr bwMode="auto">
          <a:xfrm>
            <a:off x="10200456" y="2476053"/>
            <a:ext cx="1758261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港机自动化控制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及远程监控</a:t>
            </a:r>
            <a:endParaRPr lang="en-US" altLang="zh-CN" sz="14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srgbClr val="000000"/>
                </a:solidFill>
                <a:latin typeface="+mj-ea"/>
                <a:ea typeface="+mj-ea"/>
              </a:rPr>
              <a:t>港口动能源管理</a:t>
            </a:r>
            <a:endParaRPr lang="en-US" altLang="zh-CN" sz="1400" b="1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srgbClr val="000000"/>
                </a:solidFill>
                <a:latin typeface="+mj-ea"/>
                <a:ea typeface="+mj-ea"/>
              </a:rPr>
              <a:t>港口自动化物流</a:t>
            </a:r>
            <a:endParaRPr lang="en-US" altLang="zh-CN" sz="1400" b="1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srgbClr val="000000"/>
                </a:solidFill>
                <a:latin typeface="+mj-ea"/>
                <a:ea typeface="+mj-ea"/>
              </a:rPr>
              <a:t>船港一体协同</a:t>
            </a:r>
            <a:endParaRPr lang="en-US" altLang="zh-CN" sz="1400" b="1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srgbClr val="000000"/>
                </a:solidFill>
                <a:latin typeface="+mj-ea"/>
                <a:ea typeface="+mj-ea"/>
              </a:rPr>
              <a:t>智慧港口</a:t>
            </a:r>
            <a:endParaRPr lang="zh-CN" altLang="en-US" sz="14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48646" name="矩形 12"/>
          <p:cNvSpPr>
            <a:spLocks noChangeArrowheads="1"/>
          </p:cNvSpPr>
          <p:nvPr/>
        </p:nvSpPr>
        <p:spPr bwMode="auto">
          <a:xfrm>
            <a:off x="10219783" y="4545272"/>
            <a:ext cx="1780873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0000"/>
                </a:solidFill>
                <a:latin typeface="+mj-ea"/>
                <a:ea typeface="+mj-ea"/>
              </a:rPr>
              <a:t>物探大数据管理和共享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0000"/>
                </a:solidFill>
                <a:latin typeface="+mj-ea"/>
                <a:ea typeface="+mj-ea"/>
              </a:rPr>
              <a:t>油气生产物</a:t>
            </a:r>
            <a:r>
              <a:rPr lang="zh-CN" altLang="en-US" sz="1400" b="1" dirty="0" smtClean="0">
                <a:solidFill>
                  <a:srgbClr val="000000"/>
                </a:solidFill>
                <a:latin typeface="+mj-ea"/>
                <a:ea typeface="+mj-ea"/>
              </a:rPr>
              <a:t>联网</a:t>
            </a:r>
            <a:endParaRPr lang="en-US" altLang="zh-CN" sz="1400" b="1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srgbClr val="000000"/>
                </a:solidFill>
                <a:latin typeface="+mj-ea"/>
                <a:ea typeface="+mj-ea"/>
              </a:rPr>
              <a:t>安全生产</a:t>
            </a:r>
            <a:endParaRPr lang="en-US" altLang="zh-CN" sz="14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0000"/>
                </a:solidFill>
                <a:latin typeface="+mj-ea"/>
                <a:ea typeface="+mj-ea"/>
              </a:rPr>
              <a:t>管道完整性管理、能耗优化</a:t>
            </a:r>
          </a:p>
        </p:txBody>
      </p:sp>
      <p:sp>
        <p:nvSpPr>
          <p:cNvPr id="1048647" name="矩形 16"/>
          <p:cNvSpPr/>
          <p:nvPr/>
        </p:nvSpPr>
        <p:spPr>
          <a:xfrm>
            <a:off x="1127448" y="4135084"/>
            <a:ext cx="595035" cy="338554"/>
          </a:xfrm>
          <a:prstGeom prst="rect">
            <a:avLst/>
          </a:prstGeom>
          <a:gradFill rotWithShape="1">
            <a:gsLst>
              <a:gs pos="0">
                <a:srgbClr val="4F81BD">
                  <a:satMod val="103000"/>
                  <a:lumMod val="102000"/>
                  <a:tint val="94000"/>
                </a:srgbClr>
              </a:gs>
              <a:gs pos="50000">
                <a:srgbClr val="4F81BD">
                  <a:satMod val="110000"/>
                  <a:lumMod val="100000"/>
                  <a:shade val="100000"/>
                </a:srgbClr>
              </a:gs>
              <a:gs pos="100000">
                <a:srgbClr val="4F81BD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+mj-ea"/>
                <a:ea typeface="+mj-ea"/>
              </a:rPr>
              <a:t>海洋</a:t>
            </a:r>
            <a:endParaRPr lang="zh-CN" altLang="en-US" sz="1600" b="1" kern="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048648" name="矩形 14"/>
          <p:cNvSpPr>
            <a:spLocks noChangeArrowheads="1"/>
          </p:cNvSpPr>
          <p:nvPr/>
        </p:nvSpPr>
        <p:spPr bwMode="auto">
          <a:xfrm>
            <a:off x="2399072" y="4771658"/>
            <a:ext cx="1404230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srgbClr val="000000"/>
                </a:solidFill>
                <a:latin typeface="+mj-ea"/>
                <a:ea typeface="+mj-ea"/>
              </a:rPr>
              <a:t>海洋环境监测</a:t>
            </a:r>
            <a:endParaRPr lang="en-US" altLang="zh-CN" sz="1400" b="1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srgbClr val="000000"/>
                </a:solidFill>
                <a:latin typeface="+mj-ea"/>
                <a:ea typeface="+mj-ea"/>
              </a:rPr>
              <a:t>海洋大数据</a:t>
            </a:r>
            <a:endParaRPr lang="en-US" altLang="zh-CN" sz="1400" b="1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olidFill>
                  <a:srgbClr val="000000"/>
                </a:solidFill>
                <a:latin typeface="+mj-ea"/>
                <a:ea typeface="+mj-ea"/>
              </a:rPr>
              <a:t>智慧海事</a:t>
            </a:r>
            <a:endParaRPr lang="en-US" altLang="zh-CN" sz="1400" b="1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48649" name="矩形 20"/>
          <p:cNvSpPr/>
          <p:nvPr/>
        </p:nvSpPr>
        <p:spPr>
          <a:xfrm>
            <a:off x="4706174" y="4135084"/>
            <a:ext cx="592986" cy="338554"/>
          </a:xfrm>
          <a:prstGeom prst="rect">
            <a:avLst/>
          </a:prstGeom>
          <a:gradFill rotWithShape="1">
            <a:gsLst>
              <a:gs pos="0">
                <a:srgbClr val="4F81BD">
                  <a:satMod val="103000"/>
                  <a:lumMod val="102000"/>
                  <a:tint val="94000"/>
                </a:srgbClr>
              </a:gs>
              <a:gs pos="50000">
                <a:srgbClr val="4F81BD">
                  <a:satMod val="110000"/>
                  <a:lumMod val="100000"/>
                  <a:shade val="100000"/>
                </a:srgbClr>
              </a:gs>
              <a:gs pos="100000">
                <a:srgbClr val="4F81BD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0" dirty="0">
                <a:solidFill>
                  <a:srgbClr val="FFFFFF"/>
                </a:solidFill>
                <a:latin typeface="+mj-ea"/>
                <a:ea typeface="+mj-ea"/>
              </a:rPr>
              <a:t>船舶</a:t>
            </a:r>
          </a:p>
        </p:txBody>
      </p:sp>
      <p:sp>
        <p:nvSpPr>
          <p:cNvPr id="1048650" name="矩形 18"/>
          <p:cNvSpPr>
            <a:spLocks noChangeArrowheads="1"/>
          </p:cNvSpPr>
          <p:nvPr/>
        </p:nvSpPr>
        <p:spPr bwMode="auto">
          <a:xfrm>
            <a:off x="6075592" y="4628421"/>
            <a:ext cx="2155646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0000"/>
                </a:solidFill>
                <a:latin typeface="+mj-ea"/>
                <a:ea typeface="+mj-ea"/>
              </a:rPr>
              <a:t>设备综合保障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0000"/>
                </a:solidFill>
                <a:latin typeface="+mj-ea"/>
                <a:ea typeface="+mj-ea"/>
              </a:rPr>
              <a:t>降低船舶能耗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0000"/>
                </a:solidFill>
                <a:latin typeface="+mj-ea"/>
                <a:ea typeface="+mj-ea"/>
              </a:rPr>
              <a:t>航海安全数据</a:t>
            </a:r>
            <a:r>
              <a:rPr lang="zh-CN" altLang="en-US" sz="1400" b="1" dirty="0" smtClean="0">
                <a:solidFill>
                  <a:srgbClr val="000000"/>
                </a:solidFill>
                <a:latin typeface="+mj-ea"/>
                <a:ea typeface="+mj-ea"/>
              </a:rPr>
              <a:t>服务</a:t>
            </a:r>
            <a:endParaRPr lang="en-US" altLang="zh-CN" sz="1400" b="1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0000"/>
                </a:solidFill>
                <a:latin typeface="+mj-ea"/>
                <a:ea typeface="+mj-ea"/>
              </a:rPr>
              <a:t>智能船舶</a:t>
            </a:r>
          </a:p>
        </p:txBody>
      </p:sp>
      <p:pic>
        <p:nvPicPr>
          <p:cNvPr id="2" name="图片 1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516576"/>
            <a:ext cx="2052000" cy="1332000"/>
          </a:xfrm>
          <a:prstGeom prst="rect">
            <a:avLst/>
          </a:prstGeom>
        </p:spPr>
      </p:pic>
      <p:pic>
        <p:nvPicPr>
          <p:cNvPr id="3" name="图片 2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2511478"/>
            <a:ext cx="2052000" cy="1332000"/>
          </a:xfrm>
          <a:prstGeom prst="rect">
            <a:avLst/>
          </a:prstGeom>
        </p:spPr>
      </p:pic>
      <p:pic>
        <p:nvPicPr>
          <p:cNvPr id="5" name="图片 4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4545272"/>
            <a:ext cx="2052000" cy="1332000"/>
          </a:xfrm>
          <a:prstGeom prst="rect">
            <a:avLst/>
          </a:prstGeom>
        </p:spPr>
      </p:pic>
      <p:pic>
        <p:nvPicPr>
          <p:cNvPr id="6" name="图片 5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4545272"/>
            <a:ext cx="2052000" cy="1332000"/>
          </a:xfrm>
          <a:prstGeom prst="rect">
            <a:avLst/>
          </a:prstGeom>
        </p:spPr>
      </p:pic>
      <p:pic>
        <p:nvPicPr>
          <p:cNvPr id="24" name="图片 23" descr="timg (8)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732" y="4546614"/>
            <a:ext cx="2055852" cy="1330658"/>
          </a:xfrm>
          <a:prstGeom prst="rect">
            <a:avLst/>
          </a:prstGeom>
        </p:spPr>
      </p:pic>
      <p:pic>
        <p:nvPicPr>
          <p:cNvPr id="48130" name="Picture 2" descr="https://timgsa.baidu.com/timg?image&amp;quality=80&amp;size=b9999_10000&amp;sec=1575003997405&amp;di=f9d8a926d6a23fbef80bc5b0572cc901&amp;imgtype=0&amp;src=http%3A%2F%2Fimg.mp.sohu.com%2Fupload%2F20170704%2F2edb1939ddbe4e8aac8369b1aaf17e56_th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19290" y="2507353"/>
            <a:ext cx="2060614" cy="1337390"/>
          </a:xfrm>
          <a:prstGeom prst="rect">
            <a:avLst/>
          </a:prstGeom>
          <a:noFill/>
        </p:spPr>
      </p:pic>
      <p:sp>
        <p:nvSpPr>
          <p:cNvPr id="22" name="文本框 2"/>
          <p:cNvSpPr txBox="1"/>
          <p:nvPr/>
        </p:nvSpPr>
        <p:spPr>
          <a:xfrm>
            <a:off x="1415480" y="1136938"/>
            <a:ext cx="9433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007E39"/>
                </a:solidFill>
                <a:latin typeface="+mj-ea"/>
                <a:ea typeface="+mj-ea"/>
              </a:rPr>
              <a:t>支撑工业企业数字化、智能化转型</a:t>
            </a:r>
            <a:endParaRPr lang="zh-CN" altLang="en-US" sz="4000" b="1" dirty="0">
              <a:solidFill>
                <a:srgbClr val="007E39"/>
              </a:solidFill>
              <a:latin typeface="+mj-ea"/>
              <a:ea typeface="+mj-ea"/>
            </a:endParaRPr>
          </a:p>
        </p:txBody>
      </p:sp>
      <p:sp>
        <p:nvSpPr>
          <p:cNvPr id="26" name="标题 1"/>
          <p:cNvSpPr txBox="1"/>
          <p:nvPr/>
        </p:nvSpPr>
        <p:spPr bwMode="auto">
          <a:xfrm>
            <a:off x="1125175" y="476672"/>
            <a:ext cx="7419097" cy="570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5pPr>
            <a:lvl6pPr marL="457200" algn="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6pPr>
            <a:lvl7pPr marL="914400" algn="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7pPr>
            <a:lvl8pPr marL="1371600" algn="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8pPr>
            <a:lvl9pPr marL="1828800" algn="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66"/>
                </a:solidFill>
                <a:latin typeface="-탈윤체B" pitchFamily="2" charset="-127"/>
                <a:ea typeface="微软雅黑" panose="020B0503020204020204" pitchFamily="34" charset="-122"/>
              </a:defRPr>
            </a:lvl9pPr>
          </a:lstStyle>
          <a:p>
            <a:r>
              <a:rPr lang="zh-CN" altLang="en-US" b="1" kern="0" dirty="0">
                <a:latin typeface="+mj-ea"/>
                <a:cs typeface="+mn-cs"/>
              </a:rPr>
              <a:t>公司情况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1424" y="1485264"/>
            <a:ext cx="3078762" cy="41039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162934" y="1496407"/>
            <a:ext cx="527141" cy="79257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4400" b="1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4400" b="1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组合 67"/>
          <p:cNvGrpSpPr/>
          <p:nvPr/>
        </p:nvGrpSpPr>
        <p:grpSpPr>
          <a:xfrm>
            <a:off x="5823627" y="1496406"/>
            <a:ext cx="5456946" cy="792573"/>
            <a:chOff x="6339097" y="1573726"/>
            <a:chExt cx="3744416" cy="511504"/>
          </a:xfrm>
        </p:grpSpPr>
        <p:sp>
          <p:nvSpPr>
            <p:cNvPr id="8" name="圆角矩形 7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>
                <a:defRPr/>
              </a:pPr>
              <a:endPara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723350" y="1614014"/>
              <a:ext cx="2653076" cy="43701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3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公司</a:t>
              </a:r>
              <a:r>
                <a:rPr lang="zh-CN" altLang="en-US" sz="36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情况</a:t>
              </a:r>
              <a:endParaRPr lang="zh-CN" altLang="zh-CN" sz="3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5162934" y="2591968"/>
            <a:ext cx="527141" cy="79257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4400" b="1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4400" b="1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" name="组合 71"/>
          <p:cNvGrpSpPr/>
          <p:nvPr/>
        </p:nvGrpSpPr>
        <p:grpSpPr>
          <a:xfrm>
            <a:off x="5823626" y="2591966"/>
            <a:ext cx="5456950" cy="792572"/>
            <a:chOff x="6315199" y="2410178"/>
            <a:chExt cx="3744416" cy="511504"/>
          </a:xfrm>
        </p:grpSpPr>
        <p:sp>
          <p:nvSpPr>
            <p:cNvPr id="12" name="圆角矩形 11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>
                <a:defRPr/>
              </a:pPr>
              <a:endPara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72566" y="2450466"/>
              <a:ext cx="2653076" cy="43701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3600" b="1" kern="1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平台介绍</a:t>
              </a:r>
              <a:endParaRPr lang="zh-CN" altLang="zh-CN" sz="36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5162934" y="3688253"/>
            <a:ext cx="527141" cy="79257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4400" b="1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4400" b="1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" name="组合 75"/>
          <p:cNvGrpSpPr/>
          <p:nvPr/>
        </p:nvGrpSpPr>
        <p:grpSpPr>
          <a:xfrm>
            <a:off x="5823627" y="3688250"/>
            <a:ext cx="5456946" cy="792573"/>
            <a:chOff x="6339097" y="3296031"/>
            <a:chExt cx="3744416" cy="511504"/>
          </a:xfrm>
        </p:grpSpPr>
        <p:sp>
          <p:nvSpPr>
            <p:cNvPr id="16" name="圆角矩形 15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>
                <a:defRPr/>
              </a:pPr>
              <a:endPara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723350" y="3336319"/>
              <a:ext cx="3113115" cy="43701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36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聚合赋能  工业智造</a:t>
              </a:r>
              <a:endParaRPr lang="zh-CN" altLang="zh-CN" sz="3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5162934" y="4796667"/>
            <a:ext cx="527141" cy="79257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0" tIns="45685" rIns="91370" bIns="45685" anchor="ctr"/>
          <a:lstStyle/>
          <a:p>
            <a:pPr algn="ctr">
              <a:defRPr/>
            </a:pPr>
            <a:r>
              <a:rPr lang="en-US" altLang="zh-CN" sz="4400" b="1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4400" b="1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" name="组合 79"/>
          <p:cNvGrpSpPr/>
          <p:nvPr/>
        </p:nvGrpSpPr>
        <p:grpSpPr>
          <a:xfrm>
            <a:off x="5823627" y="4796661"/>
            <a:ext cx="5456948" cy="792570"/>
            <a:chOff x="6339097" y="4180903"/>
            <a:chExt cx="3744416" cy="511504"/>
          </a:xfrm>
        </p:grpSpPr>
        <p:sp>
          <p:nvSpPr>
            <p:cNvPr id="20" name="圆角矩形 19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>
                <a:defRPr/>
              </a:pPr>
              <a:endPara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723350" y="4221882"/>
              <a:ext cx="2736305" cy="437014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36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工程案例</a:t>
              </a:r>
              <a:endParaRPr lang="zh-CN" altLang="zh-CN" sz="3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TextBox 46"/>
          <p:cNvSpPr txBox="1"/>
          <p:nvPr/>
        </p:nvSpPr>
        <p:spPr>
          <a:xfrm>
            <a:off x="1199456" y="2161021"/>
            <a:ext cx="2664295" cy="1261801"/>
          </a:xfrm>
          <a:prstGeom prst="rect">
            <a:avLst/>
          </a:prstGeom>
          <a:noFill/>
        </p:spPr>
        <p:txBody>
          <a:bodyPr wrap="square" lIns="91361" tIns="45679" rIns="91361" bIns="45679">
            <a:spAutoFit/>
          </a:bodyPr>
          <a:lstStyle/>
          <a:p>
            <a:pPr algn="r">
              <a:defRPr/>
            </a:pPr>
            <a:r>
              <a:rPr lang="zh-CN" altLang="en-US" sz="4400" b="1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endParaRPr lang="en-US" altLang="zh-CN" sz="4400" b="1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3200" b="1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b="1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下箭头 26"/>
          <p:cNvSpPr/>
          <p:nvPr/>
        </p:nvSpPr>
        <p:spPr>
          <a:xfrm rot="16200000">
            <a:off x="4323907" y="1564280"/>
            <a:ext cx="647972" cy="77721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04" tIns="34253" rIns="68504" bIns="34253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矩形 5"/>
          <p:cNvSpPr/>
          <p:nvPr/>
        </p:nvSpPr>
        <p:spPr bwMode="auto">
          <a:xfrm>
            <a:off x="3939429" y="3756008"/>
            <a:ext cx="2979755" cy="1218432"/>
          </a:xfrm>
          <a:prstGeom prst="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>
              <a:solidFill>
                <a:srgbClr val="33CCFF"/>
              </a:solidFill>
            </a:endParaRPr>
          </a:p>
        </p:txBody>
      </p:sp>
      <p:grpSp>
        <p:nvGrpSpPr>
          <p:cNvPr id="46" name="组合 40"/>
          <p:cNvGrpSpPr/>
          <p:nvPr/>
        </p:nvGrpSpPr>
        <p:grpSpPr>
          <a:xfrm>
            <a:off x="4295808" y="1124744"/>
            <a:ext cx="2739143" cy="1381089"/>
            <a:chOff x="2483768" y="1112064"/>
            <a:chExt cx="2739142" cy="1381087"/>
          </a:xfrm>
        </p:grpSpPr>
        <p:sp>
          <p:nvSpPr>
            <p:cNvPr id="1048664" name="Freeform 3"/>
            <p:cNvSpPr/>
            <p:nvPr/>
          </p:nvSpPr>
          <p:spPr>
            <a:xfrm>
              <a:off x="2483768" y="1112064"/>
              <a:ext cx="2739142" cy="1328570"/>
            </a:xfrm>
            <a:custGeom>
              <a:avLst/>
              <a:gdLst>
                <a:gd name="connsiteX0" fmla="*/ 1568678 w 2974187"/>
                <a:gd name="connsiteY0" fmla="*/ 1750694 h 1750695"/>
                <a:gd name="connsiteX1" fmla="*/ 2427579 w 2974187"/>
                <a:gd name="connsiteY1" fmla="*/ 1750694 h 1750695"/>
                <a:gd name="connsiteX2" fmla="*/ 2974187 w 2974187"/>
                <a:gd name="connsiteY2" fmla="*/ 1207135 h 1750695"/>
                <a:gd name="connsiteX3" fmla="*/ 2441803 w 2974187"/>
                <a:gd name="connsiteY3" fmla="*/ 649478 h 1750695"/>
                <a:gd name="connsiteX4" fmla="*/ 2299817 w 2974187"/>
                <a:gd name="connsiteY4" fmla="*/ 670560 h 1750695"/>
                <a:gd name="connsiteX5" fmla="*/ 2030069 w 2974187"/>
                <a:gd name="connsiteY5" fmla="*/ 225806 h 1750695"/>
                <a:gd name="connsiteX6" fmla="*/ 1426819 w 2974187"/>
                <a:gd name="connsiteY6" fmla="*/ 0 h 1750695"/>
                <a:gd name="connsiteX7" fmla="*/ 610463 w 2974187"/>
                <a:gd name="connsiteY7" fmla="*/ 536447 h 1750695"/>
                <a:gd name="connsiteX8" fmla="*/ 212953 w 2974187"/>
                <a:gd name="connsiteY8" fmla="*/ 670560 h 1750695"/>
                <a:gd name="connsiteX9" fmla="*/ 0 w 2974187"/>
                <a:gd name="connsiteY9" fmla="*/ 1143635 h 1750695"/>
                <a:gd name="connsiteX10" fmla="*/ 177457 w 2974187"/>
                <a:gd name="connsiteY10" fmla="*/ 1581277 h 1750695"/>
                <a:gd name="connsiteX11" fmla="*/ 610463 w 2974187"/>
                <a:gd name="connsiteY11" fmla="*/ 1750694 h 1750695"/>
                <a:gd name="connsiteX12" fmla="*/ 894435 w 2974187"/>
                <a:gd name="connsiteY12" fmla="*/ 1750694 h 1750695"/>
                <a:gd name="connsiteX13" fmla="*/ 986637 w 2974187"/>
                <a:gd name="connsiteY13" fmla="*/ 1659000 h 1750695"/>
                <a:gd name="connsiteX14" fmla="*/ 894435 w 2974187"/>
                <a:gd name="connsiteY14" fmla="*/ 1560194 h 1750695"/>
                <a:gd name="connsiteX15" fmla="*/ 610463 w 2974187"/>
                <a:gd name="connsiteY15" fmla="*/ 1560194 h 1750695"/>
                <a:gd name="connsiteX16" fmla="*/ 312331 w 2974187"/>
                <a:gd name="connsiteY16" fmla="*/ 1447165 h 1750695"/>
                <a:gd name="connsiteX17" fmla="*/ 184556 w 2974187"/>
                <a:gd name="connsiteY17" fmla="*/ 1143635 h 1750695"/>
                <a:gd name="connsiteX18" fmla="*/ 333629 w 2974187"/>
                <a:gd name="connsiteY18" fmla="*/ 811784 h 1750695"/>
                <a:gd name="connsiteX19" fmla="*/ 596239 w 2974187"/>
                <a:gd name="connsiteY19" fmla="*/ 720090 h 1750695"/>
                <a:gd name="connsiteX20" fmla="*/ 660120 w 2974187"/>
                <a:gd name="connsiteY20" fmla="*/ 727075 h 1750695"/>
                <a:gd name="connsiteX21" fmla="*/ 759561 w 2974187"/>
                <a:gd name="connsiteY21" fmla="*/ 663575 h 1750695"/>
                <a:gd name="connsiteX22" fmla="*/ 1426819 w 2974187"/>
                <a:gd name="connsiteY22" fmla="*/ 190500 h 1750695"/>
                <a:gd name="connsiteX23" fmla="*/ 1902307 w 2974187"/>
                <a:gd name="connsiteY23" fmla="*/ 367030 h 1750695"/>
                <a:gd name="connsiteX24" fmla="*/ 2129510 w 2974187"/>
                <a:gd name="connsiteY24" fmla="*/ 804799 h 1750695"/>
                <a:gd name="connsiteX25" fmla="*/ 2172055 w 2974187"/>
                <a:gd name="connsiteY25" fmla="*/ 875411 h 1750695"/>
                <a:gd name="connsiteX26" fmla="*/ 2257272 w 2974187"/>
                <a:gd name="connsiteY26" fmla="*/ 882396 h 1750695"/>
                <a:gd name="connsiteX27" fmla="*/ 2321153 w 2974187"/>
                <a:gd name="connsiteY27" fmla="*/ 861187 h 1750695"/>
                <a:gd name="connsiteX28" fmla="*/ 2441803 w 2974187"/>
                <a:gd name="connsiteY28" fmla="*/ 840105 h 1750695"/>
                <a:gd name="connsiteX29" fmla="*/ 2683103 w 2974187"/>
                <a:gd name="connsiteY29" fmla="*/ 945896 h 1750695"/>
                <a:gd name="connsiteX30" fmla="*/ 2782544 w 2974187"/>
                <a:gd name="connsiteY30" fmla="*/ 1207135 h 1750695"/>
                <a:gd name="connsiteX31" fmla="*/ 2427579 w 2974187"/>
                <a:gd name="connsiteY31" fmla="*/ 1560194 h 1750695"/>
                <a:gd name="connsiteX32" fmla="*/ 1391259 w 2974187"/>
                <a:gd name="connsiteY32" fmla="*/ 1567180 h 1750695"/>
                <a:gd name="connsiteX33" fmla="*/ 1313154 w 2974187"/>
                <a:gd name="connsiteY33" fmla="*/ 1602486 h 1750695"/>
                <a:gd name="connsiteX34" fmla="*/ 1306042 w 2974187"/>
                <a:gd name="connsiteY34" fmla="*/ 1694306 h 1750695"/>
                <a:gd name="connsiteX35" fmla="*/ 1341602 w 2974187"/>
                <a:gd name="connsiteY35" fmla="*/ 1736597 h 1750695"/>
                <a:gd name="connsiteX36" fmla="*/ 1369923 w 2974187"/>
                <a:gd name="connsiteY36" fmla="*/ 1743710 h 1750695"/>
                <a:gd name="connsiteX37" fmla="*/ 1398371 w 2974187"/>
                <a:gd name="connsiteY37" fmla="*/ 1750694 h 1750695"/>
                <a:gd name="connsiteX38" fmla="*/ 1455140 w 2974187"/>
                <a:gd name="connsiteY38" fmla="*/ 1750694 h 1750695"/>
                <a:gd name="connsiteX39" fmla="*/ 1533245 w 2974187"/>
                <a:gd name="connsiteY39" fmla="*/ 1750694 h 1750695"/>
                <a:gd name="connsiteX40" fmla="*/ 1568678 w 2974187"/>
                <a:gd name="connsiteY40" fmla="*/ 1750694 h 175069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</a:cxnLst>
              <a:rect l="l" t="t" r="r" b="b"/>
              <a:pathLst>
                <a:path w="2974187" h="1750695">
                  <a:moveTo>
                    <a:pt x="1568678" y="1750694"/>
                  </a:moveTo>
                  <a:cubicBezTo>
                    <a:pt x="2427579" y="1750694"/>
                    <a:pt x="2427579" y="1750694"/>
                    <a:pt x="2427579" y="1750694"/>
                  </a:cubicBezTo>
                  <a:cubicBezTo>
                    <a:pt x="2732887" y="1750694"/>
                    <a:pt x="2974187" y="1503680"/>
                    <a:pt x="2974187" y="1207135"/>
                  </a:cubicBezTo>
                  <a:cubicBezTo>
                    <a:pt x="2974187" y="896493"/>
                    <a:pt x="2732887" y="649478"/>
                    <a:pt x="2441803" y="649478"/>
                  </a:cubicBezTo>
                  <a:cubicBezTo>
                    <a:pt x="2392146" y="649478"/>
                    <a:pt x="2342489" y="656463"/>
                    <a:pt x="2299817" y="670560"/>
                  </a:cubicBezTo>
                  <a:cubicBezTo>
                    <a:pt x="2257272" y="501141"/>
                    <a:pt x="2164943" y="345821"/>
                    <a:pt x="2030069" y="225806"/>
                  </a:cubicBezTo>
                  <a:cubicBezTo>
                    <a:pt x="1859762" y="77597"/>
                    <a:pt x="1646783" y="0"/>
                    <a:pt x="1426819" y="0"/>
                  </a:cubicBezTo>
                  <a:cubicBezTo>
                    <a:pt x="1064742" y="0"/>
                    <a:pt x="745337" y="211709"/>
                    <a:pt x="610463" y="536447"/>
                  </a:cubicBezTo>
                  <a:cubicBezTo>
                    <a:pt x="468490" y="522350"/>
                    <a:pt x="326529" y="571753"/>
                    <a:pt x="212953" y="670560"/>
                  </a:cubicBezTo>
                  <a:cubicBezTo>
                    <a:pt x="78092" y="790575"/>
                    <a:pt x="0" y="967105"/>
                    <a:pt x="0" y="1143635"/>
                  </a:cubicBezTo>
                  <a:cubicBezTo>
                    <a:pt x="0" y="1305941"/>
                    <a:pt x="63893" y="1461262"/>
                    <a:pt x="177457" y="1581277"/>
                  </a:cubicBezTo>
                  <a:cubicBezTo>
                    <a:pt x="291033" y="1694306"/>
                    <a:pt x="447192" y="1750694"/>
                    <a:pt x="610463" y="1750694"/>
                  </a:cubicBezTo>
                  <a:cubicBezTo>
                    <a:pt x="894435" y="1750694"/>
                    <a:pt x="894435" y="1750694"/>
                    <a:pt x="894435" y="1750694"/>
                  </a:cubicBezTo>
                  <a:cubicBezTo>
                    <a:pt x="944092" y="1750694"/>
                    <a:pt x="986637" y="1708403"/>
                    <a:pt x="986637" y="1659000"/>
                  </a:cubicBezTo>
                  <a:cubicBezTo>
                    <a:pt x="986637" y="1602486"/>
                    <a:pt x="944092" y="1560194"/>
                    <a:pt x="894435" y="1560194"/>
                  </a:cubicBezTo>
                  <a:cubicBezTo>
                    <a:pt x="610463" y="1560194"/>
                    <a:pt x="610463" y="1560194"/>
                    <a:pt x="610463" y="1560194"/>
                  </a:cubicBezTo>
                  <a:cubicBezTo>
                    <a:pt x="496887" y="1560194"/>
                    <a:pt x="390410" y="1524888"/>
                    <a:pt x="312331" y="1447165"/>
                  </a:cubicBezTo>
                  <a:cubicBezTo>
                    <a:pt x="227152" y="1362456"/>
                    <a:pt x="184556" y="1256538"/>
                    <a:pt x="184556" y="1143635"/>
                  </a:cubicBezTo>
                  <a:cubicBezTo>
                    <a:pt x="184556" y="1016508"/>
                    <a:pt x="241350" y="896493"/>
                    <a:pt x="333629" y="811784"/>
                  </a:cubicBezTo>
                  <a:cubicBezTo>
                    <a:pt x="411708" y="741172"/>
                    <a:pt x="503986" y="712978"/>
                    <a:pt x="596239" y="720090"/>
                  </a:cubicBezTo>
                  <a:cubicBezTo>
                    <a:pt x="660120" y="727075"/>
                    <a:pt x="660120" y="727075"/>
                    <a:pt x="660120" y="727075"/>
                  </a:cubicBezTo>
                  <a:cubicBezTo>
                    <a:pt x="702792" y="734187"/>
                    <a:pt x="745337" y="705866"/>
                    <a:pt x="759561" y="663575"/>
                  </a:cubicBezTo>
                  <a:cubicBezTo>
                    <a:pt x="858875" y="381127"/>
                    <a:pt x="1121511" y="190500"/>
                    <a:pt x="1426819" y="190500"/>
                  </a:cubicBezTo>
                  <a:cubicBezTo>
                    <a:pt x="1604238" y="190500"/>
                    <a:pt x="1774545" y="254127"/>
                    <a:pt x="1902307" y="367030"/>
                  </a:cubicBezTo>
                  <a:cubicBezTo>
                    <a:pt x="2030069" y="480060"/>
                    <a:pt x="2115286" y="635381"/>
                    <a:pt x="2129510" y="804799"/>
                  </a:cubicBezTo>
                  <a:cubicBezTo>
                    <a:pt x="2136622" y="832993"/>
                    <a:pt x="2150846" y="861187"/>
                    <a:pt x="2172055" y="875411"/>
                  </a:cubicBezTo>
                  <a:cubicBezTo>
                    <a:pt x="2200503" y="889508"/>
                    <a:pt x="2228824" y="889508"/>
                    <a:pt x="2257272" y="882396"/>
                  </a:cubicBezTo>
                  <a:cubicBezTo>
                    <a:pt x="2257272" y="882396"/>
                    <a:pt x="2321153" y="861187"/>
                    <a:pt x="2321153" y="861187"/>
                  </a:cubicBezTo>
                  <a:cubicBezTo>
                    <a:pt x="2356586" y="847090"/>
                    <a:pt x="2399258" y="840105"/>
                    <a:pt x="2441803" y="840105"/>
                  </a:cubicBezTo>
                  <a:cubicBezTo>
                    <a:pt x="2534132" y="840105"/>
                    <a:pt x="2619222" y="875411"/>
                    <a:pt x="2683103" y="945896"/>
                  </a:cubicBezTo>
                  <a:cubicBezTo>
                    <a:pt x="2746984" y="1016508"/>
                    <a:pt x="2782544" y="1108328"/>
                    <a:pt x="2782544" y="1207135"/>
                  </a:cubicBezTo>
                  <a:cubicBezTo>
                    <a:pt x="2782544" y="1397762"/>
                    <a:pt x="2626334" y="1560194"/>
                    <a:pt x="2427579" y="1560194"/>
                  </a:cubicBezTo>
                  <a:cubicBezTo>
                    <a:pt x="1391259" y="1567180"/>
                    <a:pt x="1391259" y="1567180"/>
                    <a:pt x="1391259" y="1567180"/>
                  </a:cubicBezTo>
                  <a:cubicBezTo>
                    <a:pt x="1362938" y="1567180"/>
                    <a:pt x="1334490" y="1581277"/>
                    <a:pt x="1313154" y="1602486"/>
                  </a:cubicBezTo>
                  <a:cubicBezTo>
                    <a:pt x="1298930" y="1630680"/>
                    <a:pt x="1291945" y="1673097"/>
                    <a:pt x="1306042" y="1694306"/>
                  </a:cubicBezTo>
                  <a:cubicBezTo>
                    <a:pt x="1306042" y="1694306"/>
                    <a:pt x="1320266" y="1722500"/>
                    <a:pt x="1341602" y="1736597"/>
                  </a:cubicBezTo>
                  <a:cubicBezTo>
                    <a:pt x="1348714" y="1736597"/>
                    <a:pt x="1362938" y="1743710"/>
                    <a:pt x="1369923" y="1743710"/>
                  </a:cubicBezTo>
                  <a:cubicBezTo>
                    <a:pt x="1384147" y="1750694"/>
                    <a:pt x="1398371" y="1750694"/>
                    <a:pt x="1398371" y="1750694"/>
                  </a:cubicBezTo>
                  <a:cubicBezTo>
                    <a:pt x="1455140" y="1750694"/>
                    <a:pt x="1455140" y="1750694"/>
                    <a:pt x="1455140" y="1750694"/>
                  </a:cubicBezTo>
                  <a:cubicBezTo>
                    <a:pt x="1533245" y="1750694"/>
                    <a:pt x="1533245" y="1750694"/>
                    <a:pt x="1533245" y="1750694"/>
                  </a:cubicBezTo>
                  <a:lnTo>
                    <a:pt x="1568678" y="1750694"/>
                  </a:lnTo>
                </a:path>
              </a:pathLst>
            </a:custGeom>
            <a:solidFill>
              <a:srgbClr val="00953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048665" name="文本框 11"/>
            <p:cNvSpPr txBox="1"/>
            <p:nvPr/>
          </p:nvSpPr>
          <p:spPr>
            <a:xfrm>
              <a:off x="2818831" y="1861954"/>
              <a:ext cx="1080120" cy="361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1" b="1" dirty="0">
                  <a:latin typeface="+mj-ea"/>
                  <a:ea typeface="+mj-ea"/>
                </a:rPr>
                <a:t>机器数据服务</a:t>
              </a:r>
              <a:endParaRPr lang="en-US" altLang="zh-CN" sz="1051" b="1" dirty="0">
                <a:latin typeface="+mj-ea"/>
                <a:ea typeface="+mj-ea"/>
              </a:endParaRPr>
            </a:p>
            <a:p>
              <a:r>
                <a:rPr lang="zh-CN" alt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数据接收 数据存储 </a:t>
              </a:r>
            </a:p>
          </p:txBody>
        </p:sp>
        <p:sp>
          <p:nvSpPr>
            <p:cNvPr id="1048666" name="文本框 12"/>
            <p:cNvSpPr txBox="1"/>
            <p:nvPr/>
          </p:nvSpPr>
          <p:spPr>
            <a:xfrm>
              <a:off x="3926766" y="1861954"/>
              <a:ext cx="1008112" cy="631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1" b="1" dirty="0">
                  <a:latin typeface="+mj-ea"/>
                  <a:ea typeface="+mj-ea"/>
                </a:rPr>
                <a:t>远程管理入口</a:t>
              </a:r>
              <a:endParaRPr lang="en-US" altLang="zh-CN" sz="1051" b="1" dirty="0">
                <a:latin typeface="+mj-ea"/>
                <a:ea typeface="+mj-ea"/>
              </a:endParaRPr>
            </a:p>
            <a:p>
              <a:r>
                <a:rPr lang="zh-CN" alt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设备 应用  认证和安全管理</a:t>
              </a:r>
              <a:endParaRPr lang="en-US" altLang="zh-CN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endParaRPr lang="zh-CN" altLang="en-US" sz="1051" b="1" dirty="0">
                <a:latin typeface="+mj-ea"/>
                <a:ea typeface="+mj-ea"/>
              </a:endParaRPr>
            </a:p>
          </p:txBody>
        </p:sp>
        <p:sp>
          <p:nvSpPr>
            <p:cNvPr id="1048667" name="文本框 30"/>
            <p:cNvSpPr txBox="1"/>
            <p:nvPr/>
          </p:nvSpPr>
          <p:spPr>
            <a:xfrm>
              <a:off x="2987824" y="1486140"/>
              <a:ext cx="1654841" cy="502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600" b="1" dirty="0" err="1">
                  <a:latin typeface="+mj-ea"/>
                  <a:ea typeface="+mj-ea"/>
                </a:rPr>
                <a:t>HiProcessor</a:t>
              </a:r>
              <a:endParaRPr lang="en-US" altLang="zh-CN" sz="1600" b="1" dirty="0">
                <a:latin typeface="+mj-ea"/>
                <a:ea typeface="+mj-ea"/>
              </a:endParaRPr>
            </a:p>
            <a:p>
              <a:pPr algn="ctr">
                <a:lnSpc>
                  <a:spcPts val="1600"/>
                </a:lnSpc>
              </a:pPr>
              <a:r>
                <a:rPr lang="en-US" altLang="zh-CN" sz="1600" b="1" dirty="0">
                  <a:latin typeface="+mj-ea"/>
                  <a:ea typeface="+mj-ea"/>
                </a:rPr>
                <a:t>Cloud</a:t>
              </a:r>
            </a:p>
          </p:txBody>
        </p:sp>
      </p:grpSp>
      <p:sp>
        <p:nvSpPr>
          <p:cNvPr id="1048668" name="同侧圆角矩形 31"/>
          <p:cNvSpPr/>
          <p:nvPr/>
        </p:nvSpPr>
        <p:spPr bwMode="auto">
          <a:xfrm>
            <a:off x="3558076" y="2975684"/>
            <a:ext cx="4065423" cy="288032"/>
          </a:xfrm>
          <a:prstGeom prst="round2Same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r>
              <a:rPr lang="en-US" altLang="zh-CN" sz="1200" b="1" dirty="0" err="1">
                <a:solidFill>
                  <a:schemeClr val="bg1"/>
                </a:solidFill>
              </a:rPr>
              <a:t>HiProcessor</a:t>
            </a:r>
            <a:r>
              <a:rPr lang="en-US" altLang="zh-CN" sz="1200" b="1" dirty="0">
                <a:solidFill>
                  <a:schemeClr val="bg1"/>
                </a:solidFill>
              </a:rPr>
              <a:t> Machine</a:t>
            </a:r>
          </a:p>
        </p:txBody>
      </p:sp>
      <p:sp>
        <p:nvSpPr>
          <p:cNvPr id="1048669" name="同侧圆角矩形 32"/>
          <p:cNvSpPr/>
          <p:nvPr/>
        </p:nvSpPr>
        <p:spPr bwMode="auto">
          <a:xfrm rot="10800000">
            <a:off x="3552239" y="5047128"/>
            <a:ext cx="4079967" cy="288032"/>
          </a:xfrm>
          <a:prstGeom prst="round2Same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048670" name="矩形 34"/>
          <p:cNvSpPr/>
          <p:nvPr/>
        </p:nvSpPr>
        <p:spPr bwMode="auto">
          <a:xfrm>
            <a:off x="7313308" y="3351572"/>
            <a:ext cx="304203" cy="1610711"/>
          </a:xfrm>
          <a:prstGeom prst="rect">
            <a:avLst/>
          </a:prstGeom>
          <a:solidFill>
            <a:srgbClr val="66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algn="ctr"/>
            <a:endParaRPr lang="zh-CN" altLang="en-US" sz="7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097166" name="Graphic1-Connectivity_green.png"/>
          <p:cNvPicPr>
            <a:picLocks noChangeAspect="1"/>
          </p:cNvPicPr>
          <p:nvPr/>
        </p:nvPicPr>
        <p:blipFill rotWithShape="1">
          <a:blip r:embed="rId3" r:link="rId4" cstate="print"/>
          <a:srcRect l="149" t="36819" r="90892" b="-411"/>
          <a:stretch>
            <a:fillRect/>
          </a:stretch>
        </p:blipFill>
        <p:spPr>
          <a:xfrm>
            <a:off x="1850378" y="2811055"/>
            <a:ext cx="758945" cy="3270081"/>
          </a:xfrm>
          <a:prstGeom prst="rect">
            <a:avLst/>
          </a:prstGeom>
        </p:spPr>
      </p:pic>
      <p:sp>
        <p:nvSpPr>
          <p:cNvPr id="1048671" name="文本框 36"/>
          <p:cNvSpPr txBox="1"/>
          <p:nvPr/>
        </p:nvSpPr>
        <p:spPr>
          <a:xfrm>
            <a:off x="4928284" y="5073024"/>
            <a:ext cx="1553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Core Framework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1048674" name="文本框 39"/>
          <p:cNvSpPr txBox="1"/>
          <p:nvPr/>
        </p:nvSpPr>
        <p:spPr>
          <a:xfrm>
            <a:off x="1631504" y="2552734"/>
            <a:ext cx="1224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>
                    <a:lumMod val="65000"/>
                  </a:schemeClr>
                </a:solidFill>
              </a:rPr>
              <a:t>Human Devices</a:t>
            </a:r>
            <a:endParaRPr lang="zh-CN" altLang="en-US" sz="11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48675" name="圆角矩形 41"/>
          <p:cNvSpPr/>
          <p:nvPr/>
        </p:nvSpPr>
        <p:spPr bwMode="auto">
          <a:xfrm>
            <a:off x="1966632" y="2826212"/>
            <a:ext cx="642691" cy="2750856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/>
          </a:p>
        </p:txBody>
      </p:sp>
      <p:sp>
        <p:nvSpPr>
          <p:cNvPr id="1048676" name="虚尾箭头 42"/>
          <p:cNvSpPr/>
          <p:nvPr/>
        </p:nvSpPr>
        <p:spPr bwMode="auto">
          <a:xfrm>
            <a:off x="7632206" y="3931929"/>
            <a:ext cx="870756" cy="256899"/>
          </a:xfrm>
          <a:prstGeom prst="stripedRightArrow">
            <a:avLst>
              <a:gd name="adj1" fmla="val 50000"/>
              <a:gd name="adj2" fmla="val 46856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/>
          </a:p>
        </p:txBody>
      </p:sp>
      <p:sp>
        <p:nvSpPr>
          <p:cNvPr id="1048677" name="虚尾箭头 44"/>
          <p:cNvSpPr/>
          <p:nvPr/>
        </p:nvSpPr>
        <p:spPr bwMode="auto">
          <a:xfrm rot="10800000">
            <a:off x="7619197" y="4219959"/>
            <a:ext cx="870756" cy="256899"/>
          </a:xfrm>
          <a:prstGeom prst="stripedRightArrow">
            <a:avLst>
              <a:gd name="adj1" fmla="val 50000"/>
              <a:gd name="adj2" fmla="val 46856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/>
          </a:p>
        </p:txBody>
      </p:sp>
      <p:sp>
        <p:nvSpPr>
          <p:cNvPr id="1048678" name="虚尾箭头 45"/>
          <p:cNvSpPr/>
          <p:nvPr/>
        </p:nvSpPr>
        <p:spPr bwMode="auto">
          <a:xfrm>
            <a:off x="2657771" y="3940640"/>
            <a:ext cx="895201" cy="291298"/>
          </a:xfrm>
          <a:prstGeom prst="stripedRightArrow">
            <a:avLst>
              <a:gd name="adj1" fmla="val 50000"/>
              <a:gd name="adj2" fmla="val 46856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/>
          </a:p>
        </p:txBody>
      </p:sp>
      <p:sp>
        <p:nvSpPr>
          <p:cNvPr id="1048679" name="虚尾箭头 46"/>
          <p:cNvSpPr/>
          <p:nvPr/>
        </p:nvSpPr>
        <p:spPr bwMode="auto">
          <a:xfrm rot="10800000">
            <a:off x="2644762" y="4228670"/>
            <a:ext cx="895201" cy="291298"/>
          </a:xfrm>
          <a:prstGeom prst="stripedRightArrow">
            <a:avLst>
              <a:gd name="adj1" fmla="val 50000"/>
              <a:gd name="adj2" fmla="val 46856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/>
          </a:p>
        </p:txBody>
      </p:sp>
      <p:sp>
        <p:nvSpPr>
          <p:cNvPr id="1048680" name="虚尾箭头 47"/>
          <p:cNvSpPr/>
          <p:nvPr/>
        </p:nvSpPr>
        <p:spPr bwMode="auto">
          <a:xfrm rot="16200000">
            <a:off x="5203829" y="2563844"/>
            <a:ext cx="482867" cy="276999"/>
          </a:xfrm>
          <a:prstGeom prst="stripedRightArrow">
            <a:avLst>
              <a:gd name="adj1" fmla="val 50000"/>
              <a:gd name="adj2" fmla="val 46856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/>
          </a:p>
        </p:txBody>
      </p:sp>
      <p:sp>
        <p:nvSpPr>
          <p:cNvPr id="1048681" name="虚尾箭头 48"/>
          <p:cNvSpPr/>
          <p:nvPr/>
        </p:nvSpPr>
        <p:spPr bwMode="auto">
          <a:xfrm rot="5400000">
            <a:off x="5502892" y="2563844"/>
            <a:ext cx="482867" cy="276999"/>
          </a:xfrm>
          <a:prstGeom prst="stripedRightArrow">
            <a:avLst>
              <a:gd name="adj1" fmla="val 50000"/>
              <a:gd name="adj2" fmla="val 46856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/>
          </a:p>
        </p:txBody>
      </p:sp>
      <p:sp>
        <p:nvSpPr>
          <p:cNvPr id="1048682" name="文本框 49"/>
          <p:cNvSpPr txBox="1"/>
          <p:nvPr/>
        </p:nvSpPr>
        <p:spPr>
          <a:xfrm>
            <a:off x="5738797" y="2571543"/>
            <a:ext cx="604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>
                    <a:lumMod val="65000"/>
                  </a:schemeClr>
                </a:solidFill>
              </a:rPr>
              <a:t>M2C</a:t>
            </a:r>
            <a:endParaRPr lang="zh-CN" altLang="en-US" sz="11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48683" name="文本框 50"/>
          <p:cNvSpPr txBox="1"/>
          <p:nvPr/>
        </p:nvSpPr>
        <p:spPr>
          <a:xfrm>
            <a:off x="7752184" y="3743454"/>
            <a:ext cx="604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>
                    <a:lumMod val="65000"/>
                  </a:schemeClr>
                </a:solidFill>
              </a:rPr>
              <a:t>M2M</a:t>
            </a:r>
            <a:endParaRPr lang="zh-CN" altLang="en-US" sz="11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48684" name="文本框 51"/>
          <p:cNvSpPr txBox="1"/>
          <p:nvPr/>
        </p:nvSpPr>
        <p:spPr>
          <a:xfrm>
            <a:off x="2783632" y="3767395"/>
            <a:ext cx="604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>
                    <a:lumMod val="65000"/>
                  </a:schemeClr>
                </a:solidFill>
              </a:rPr>
              <a:t>M2H</a:t>
            </a:r>
            <a:endParaRPr lang="zh-CN" altLang="en-US" sz="11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97167" name="图片 53"/>
          <p:cNvPicPr>
            <a:picLocks noChangeAspect="1"/>
          </p:cNvPicPr>
          <p:nvPr/>
        </p:nvPicPr>
        <p:blipFill rotWithShape="1">
          <a:blip r:embed="rId5" cstate="print"/>
          <a:srcRect l="24462" t="16204" r="45024" b="28625"/>
          <a:stretch>
            <a:fillRect/>
          </a:stretch>
        </p:blipFill>
        <p:spPr>
          <a:xfrm>
            <a:off x="4994818" y="5657043"/>
            <a:ext cx="513929" cy="522683"/>
          </a:xfrm>
          <a:prstGeom prst="rect">
            <a:avLst/>
          </a:prstGeom>
        </p:spPr>
      </p:pic>
      <p:pic>
        <p:nvPicPr>
          <p:cNvPr id="2097168" name="图片 55"/>
          <p:cNvPicPr>
            <a:picLocks noChangeAspect="1"/>
          </p:cNvPicPr>
          <p:nvPr/>
        </p:nvPicPr>
        <p:blipFill rotWithShape="1">
          <a:blip r:embed="rId5" cstate="print"/>
          <a:srcRect l="24462" t="16204" r="45024" b="28625"/>
          <a:stretch>
            <a:fillRect/>
          </a:stretch>
        </p:blipFill>
        <p:spPr>
          <a:xfrm>
            <a:off x="5618842" y="5657043"/>
            <a:ext cx="513929" cy="522683"/>
          </a:xfrm>
          <a:prstGeom prst="rect">
            <a:avLst/>
          </a:prstGeom>
        </p:spPr>
      </p:pic>
      <p:pic>
        <p:nvPicPr>
          <p:cNvPr id="2097169" name="图片 57"/>
          <p:cNvPicPr>
            <a:picLocks noChangeAspect="1"/>
          </p:cNvPicPr>
          <p:nvPr/>
        </p:nvPicPr>
        <p:blipFill rotWithShape="1">
          <a:blip r:embed="rId5" cstate="print"/>
          <a:srcRect l="24462" t="16204" r="45024" b="28625"/>
          <a:stretch>
            <a:fillRect/>
          </a:stretch>
        </p:blipFill>
        <p:spPr>
          <a:xfrm>
            <a:off x="6242866" y="5653131"/>
            <a:ext cx="513929" cy="522683"/>
          </a:xfrm>
          <a:prstGeom prst="rect">
            <a:avLst/>
          </a:prstGeom>
        </p:spPr>
      </p:pic>
      <p:pic>
        <p:nvPicPr>
          <p:cNvPr id="2097170" name="图片 59"/>
          <p:cNvPicPr>
            <a:picLocks noChangeAspect="1"/>
          </p:cNvPicPr>
          <p:nvPr/>
        </p:nvPicPr>
        <p:blipFill rotWithShape="1">
          <a:blip r:embed="rId5" cstate="print"/>
          <a:srcRect l="24462" t="16204" r="45024" b="28625"/>
          <a:stretch>
            <a:fillRect/>
          </a:stretch>
        </p:blipFill>
        <p:spPr>
          <a:xfrm>
            <a:off x="6846957" y="5642441"/>
            <a:ext cx="513929" cy="522683"/>
          </a:xfrm>
          <a:prstGeom prst="rect">
            <a:avLst/>
          </a:prstGeom>
        </p:spPr>
      </p:pic>
      <p:pic>
        <p:nvPicPr>
          <p:cNvPr id="2097171" name="图片 61"/>
          <p:cNvPicPr>
            <a:picLocks noChangeAspect="1"/>
          </p:cNvPicPr>
          <p:nvPr/>
        </p:nvPicPr>
        <p:blipFill rotWithShape="1">
          <a:blip r:embed="rId5" cstate="print"/>
          <a:srcRect l="24462" t="16204" r="45024" b="28625"/>
          <a:stretch>
            <a:fillRect/>
          </a:stretch>
        </p:blipFill>
        <p:spPr>
          <a:xfrm>
            <a:off x="4398685" y="5647281"/>
            <a:ext cx="513929" cy="522683"/>
          </a:xfrm>
          <a:prstGeom prst="rect">
            <a:avLst/>
          </a:prstGeom>
        </p:spPr>
      </p:pic>
      <p:sp>
        <p:nvSpPr>
          <p:cNvPr id="1048685" name="文本框 62"/>
          <p:cNvSpPr txBox="1"/>
          <p:nvPr/>
        </p:nvSpPr>
        <p:spPr>
          <a:xfrm>
            <a:off x="4886150" y="6134411"/>
            <a:ext cx="675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模型库</a:t>
            </a:r>
          </a:p>
        </p:txBody>
      </p:sp>
      <p:sp>
        <p:nvSpPr>
          <p:cNvPr id="1048686" name="文本框 63"/>
          <p:cNvSpPr txBox="1"/>
          <p:nvPr/>
        </p:nvSpPr>
        <p:spPr>
          <a:xfrm>
            <a:off x="5513732" y="6129886"/>
            <a:ext cx="675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算法库</a:t>
            </a:r>
          </a:p>
        </p:txBody>
      </p:sp>
      <p:sp>
        <p:nvSpPr>
          <p:cNvPr id="1048687" name="文本框 64"/>
          <p:cNvSpPr txBox="1"/>
          <p:nvPr/>
        </p:nvSpPr>
        <p:spPr>
          <a:xfrm>
            <a:off x="6168008" y="6134412"/>
            <a:ext cx="6149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知识库</a:t>
            </a:r>
          </a:p>
        </p:txBody>
      </p:sp>
      <p:sp>
        <p:nvSpPr>
          <p:cNvPr id="1048688" name="文本框 65"/>
          <p:cNvSpPr txBox="1"/>
          <p:nvPr/>
        </p:nvSpPr>
        <p:spPr>
          <a:xfrm>
            <a:off x="6746942" y="6134411"/>
            <a:ext cx="7172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工具库</a:t>
            </a:r>
          </a:p>
        </p:txBody>
      </p:sp>
      <p:sp>
        <p:nvSpPr>
          <p:cNvPr id="1048689" name="文本框 66"/>
          <p:cNvSpPr txBox="1"/>
          <p:nvPr/>
        </p:nvSpPr>
        <p:spPr>
          <a:xfrm>
            <a:off x="4326299" y="6129886"/>
            <a:ext cx="689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组件库</a:t>
            </a:r>
          </a:p>
        </p:txBody>
      </p:sp>
      <p:pic>
        <p:nvPicPr>
          <p:cNvPr id="2097172" name="图片 69"/>
          <p:cNvPicPr>
            <a:picLocks noChangeAspect="1"/>
          </p:cNvPicPr>
          <p:nvPr/>
        </p:nvPicPr>
        <p:blipFill rotWithShape="1">
          <a:blip r:embed="rId5" cstate="print"/>
          <a:srcRect l="24462" t="16204" r="45024" b="28625"/>
          <a:stretch>
            <a:fillRect/>
          </a:stretch>
        </p:blipFill>
        <p:spPr>
          <a:xfrm>
            <a:off x="3794594" y="5657043"/>
            <a:ext cx="513929" cy="522683"/>
          </a:xfrm>
          <a:prstGeom prst="rect">
            <a:avLst/>
          </a:prstGeom>
        </p:spPr>
      </p:pic>
      <p:sp>
        <p:nvSpPr>
          <p:cNvPr id="1048690" name="文本框 70"/>
          <p:cNvSpPr txBox="1"/>
          <p:nvPr/>
        </p:nvSpPr>
        <p:spPr>
          <a:xfrm>
            <a:off x="3621754" y="6144176"/>
            <a:ext cx="818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实序数据库</a:t>
            </a:r>
            <a:endParaRPr lang="zh-CN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48691" name="上下箭头 72"/>
          <p:cNvSpPr/>
          <p:nvPr/>
        </p:nvSpPr>
        <p:spPr bwMode="auto">
          <a:xfrm>
            <a:off x="4544583" y="5345209"/>
            <a:ext cx="235040" cy="313407"/>
          </a:xfrm>
          <a:prstGeom prst="upDownArrow">
            <a:avLst>
              <a:gd name="adj1" fmla="val 57703"/>
              <a:gd name="adj2" fmla="val 50000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/>
          </a:p>
        </p:txBody>
      </p:sp>
      <p:sp>
        <p:nvSpPr>
          <p:cNvPr id="1048692" name="上下箭头 73"/>
          <p:cNvSpPr/>
          <p:nvPr/>
        </p:nvSpPr>
        <p:spPr bwMode="auto">
          <a:xfrm>
            <a:off x="5121220" y="5345209"/>
            <a:ext cx="235040" cy="313407"/>
          </a:xfrm>
          <a:prstGeom prst="upDownArrow">
            <a:avLst>
              <a:gd name="adj1" fmla="val 57703"/>
              <a:gd name="adj2" fmla="val 50000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/>
          </a:p>
        </p:txBody>
      </p:sp>
      <p:sp>
        <p:nvSpPr>
          <p:cNvPr id="1048693" name="上下箭头 75"/>
          <p:cNvSpPr/>
          <p:nvPr/>
        </p:nvSpPr>
        <p:spPr bwMode="auto">
          <a:xfrm>
            <a:off x="6381841" y="5345209"/>
            <a:ext cx="235040" cy="313407"/>
          </a:xfrm>
          <a:prstGeom prst="upDownArrow">
            <a:avLst>
              <a:gd name="adj1" fmla="val 57703"/>
              <a:gd name="adj2" fmla="val 50000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/>
          </a:p>
        </p:txBody>
      </p:sp>
      <p:sp>
        <p:nvSpPr>
          <p:cNvPr id="1048694" name="上下箭头 79"/>
          <p:cNvSpPr/>
          <p:nvPr/>
        </p:nvSpPr>
        <p:spPr bwMode="auto">
          <a:xfrm>
            <a:off x="3935399" y="5345209"/>
            <a:ext cx="235040" cy="313407"/>
          </a:xfrm>
          <a:prstGeom prst="upDownArrow">
            <a:avLst>
              <a:gd name="adj1" fmla="val 57703"/>
              <a:gd name="adj2" fmla="val 50000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/>
          </a:p>
        </p:txBody>
      </p:sp>
      <p:sp>
        <p:nvSpPr>
          <p:cNvPr id="1048695" name="上下箭头 80"/>
          <p:cNvSpPr/>
          <p:nvPr/>
        </p:nvSpPr>
        <p:spPr bwMode="auto">
          <a:xfrm>
            <a:off x="5757304" y="5345209"/>
            <a:ext cx="235040" cy="313407"/>
          </a:xfrm>
          <a:prstGeom prst="upDownArrow">
            <a:avLst>
              <a:gd name="adj1" fmla="val 57703"/>
              <a:gd name="adj2" fmla="val 50000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/>
          </a:p>
        </p:txBody>
      </p:sp>
      <p:sp>
        <p:nvSpPr>
          <p:cNvPr id="1048696" name="上下箭头 81"/>
          <p:cNvSpPr/>
          <p:nvPr/>
        </p:nvSpPr>
        <p:spPr bwMode="auto">
          <a:xfrm>
            <a:off x="6992156" y="5345209"/>
            <a:ext cx="235040" cy="313407"/>
          </a:xfrm>
          <a:prstGeom prst="upDownArrow">
            <a:avLst>
              <a:gd name="adj1" fmla="val 57703"/>
              <a:gd name="adj2" fmla="val 50000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08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/>
          </a:p>
        </p:txBody>
      </p:sp>
      <p:sp>
        <p:nvSpPr>
          <p:cNvPr id="1048697" name="矩形 68"/>
          <p:cNvSpPr/>
          <p:nvPr/>
        </p:nvSpPr>
        <p:spPr bwMode="auto">
          <a:xfrm>
            <a:off x="3947366" y="3339325"/>
            <a:ext cx="2979755" cy="372533"/>
          </a:xfrm>
          <a:prstGeom prst="rect">
            <a:avLst/>
          </a:prstGeom>
          <a:solidFill>
            <a:srgbClr val="33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>
              <a:solidFill>
                <a:srgbClr val="33CCFF"/>
              </a:solidFill>
            </a:endParaRPr>
          </a:p>
        </p:txBody>
      </p:sp>
      <p:sp>
        <p:nvSpPr>
          <p:cNvPr id="1048698" name="文本框 7"/>
          <p:cNvSpPr txBox="1"/>
          <p:nvPr/>
        </p:nvSpPr>
        <p:spPr>
          <a:xfrm>
            <a:off x="3990228" y="4501616"/>
            <a:ext cx="2862071" cy="200055"/>
          </a:xfrm>
          <a:prstGeom prst="rect">
            <a:avLst/>
          </a:prstGeom>
          <a:solidFill>
            <a:srgbClr val="3EB2FA"/>
          </a:solidFill>
        </p:spPr>
        <p:txBody>
          <a:bodyPr wrap="square" rtlCol="0" anchor="ctr" anchorCtr="1">
            <a:spAutoFit/>
          </a:bodyPr>
          <a:lstStyle/>
          <a:p>
            <a:pPr marL="0" lvl="1" algn="ctr"/>
            <a:r>
              <a:rPr lang="zh-CN" alt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工业</a:t>
            </a:r>
            <a:r>
              <a:rPr lang="zh-CN" altLang="en-US" sz="7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分布式时序数据库管理系统</a:t>
            </a:r>
            <a:r>
              <a:rPr lang="zh-CN" altLang="en-US" sz="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（数据清洗、管理、分析、可视化等）</a:t>
            </a:r>
            <a:endParaRPr lang="zh-CN" altLang="en-US" sz="600" b="1" dirty="0">
              <a:latin typeface="+mj-ea"/>
            </a:endParaRPr>
          </a:p>
        </p:txBody>
      </p:sp>
      <p:sp>
        <p:nvSpPr>
          <p:cNvPr id="1048699" name="文本框 7"/>
          <p:cNvSpPr txBox="1"/>
          <p:nvPr/>
        </p:nvSpPr>
        <p:spPr>
          <a:xfrm>
            <a:off x="3990228" y="4268019"/>
            <a:ext cx="2862071" cy="200055"/>
          </a:xfrm>
          <a:prstGeom prst="rect">
            <a:avLst/>
          </a:prstGeom>
          <a:solidFill>
            <a:srgbClr val="3EB2FA"/>
          </a:solidFill>
        </p:spPr>
        <p:txBody>
          <a:bodyPr wrap="square" rtlCol="0" anchor="ctr" anchorCtr="1">
            <a:spAutoFit/>
          </a:bodyPr>
          <a:lstStyle/>
          <a:p>
            <a:pPr marL="0" lvl="1" algn="ctr"/>
            <a:r>
              <a:rPr lang="zh-CN" alt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工业数据建模与分析系统</a:t>
            </a:r>
            <a:r>
              <a:rPr lang="zh-CN" altLang="en-US" sz="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（机理建模、机器学习、可视化等）</a:t>
            </a:r>
            <a:endParaRPr lang="zh-CN" altLang="en-US" sz="600" b="1" dirty="0">
              <a:latin typeface="+mj-ea"/>
            </a:endParaRPr>
          </a:p>
        </p:txBody>
      </p:sp>
      <p:sp>
        <p:nvSpPr>
          <p:cNvPr id="1048700" name="文本框 7"/>
          <p:cNvSpPr txBox="1"/>
          <p:nvPr/>
        </p:nvSpPr>
        <p:spPr>
          <a:xfrm>
            <a:off x="3990228" y="4732427"/>
            <a:ext cx="2862071" cy="200055"/>
          </a:xfrm>
          <a:prstGeom prst="rect">
            <a:avLst/>
          </a:prstGeom>
          <a:solidFill>
            <a:srgbClr val="3EB2FA"/>
          </a:solidFill>
        </p:spPr>
        <p:txBody>
          <a:bodyPr wrap="square" rtlCol="0" anchor="ctr" anchorCtr="1">
            <a:spAutoFit/>
          </a:bodyPr>
          <a:lstStyle/>
          <a:p>
            <a:pPr marL="0" lvl="1" algn="ctr"/>
            <a:r>
              <a:rPr lang="zh-CN" alt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平台资源部署与管理</a:t>
            </a:r>
            <a:r>
              <a:rPr lang="zh-CN" altLang="en-US" sz="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（设备管理、资源管理、运维管理、故障恢复等）</a:t>
            </a:r>
            <a:endParaRPr lang="zh-CN" altLang="en-US" sz="600" b="1" dirty="0">
              <a:latin typeface="+mj-ea"/>
            </a:endParaRPr>
          </a:p>
        </p:txBody>
      </p:sp>
      <p:sp>
        <p:nvSpPr>
          <p:cNvPr id="1048701" name="文本框 7"/>
          <p:cNvSpPr txBox="1"/>
          <p:nvPr/>
        </p:nvSpPr>
        <p:spPr>
          <a:xfrm>
            <a:off x="3990228" y="4031883"/>
            <a:ext cx="2862071" cy="200055"/>
          </a:xfrm>
          <a:prstGeom prst="rect">
            <a:avLst/>
          </a:prstGeom>
          <a:solidFill>
            <a:srgbClr val="3EB2FA"/>
          </a:solidFill>
        </p:spPr>
        <p:txBody>
          <a:bodyPr wrap="square" rtlCol="0" anchor="ctr" anchorCtr="1">
            <a:spAutoFit/>
          </a:bodyPr>
          <a:lstStyle/>
          <a:p>
            <a:pPr marL="0" lvl="1" algn="ctr"/>
            <a:r>
              <a:rPr lang="zh-CN" alt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图形组态设计系统</a:t>
            </a:r>
            <a:r>
              <a:rPr lang="zh-CN" altLang="en-US" sz="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（设计、配置、仿真、可视化等）</a:t>
            </a:r>
            <a:endParaRPr lang="zh-CN" altLang="en-US" sz="600" b="1" dirty="0">
              <a:latin typeface="+mj-ea"/>
            </a:endParaRPr>
          </a:p>
        </p:txBody>
      </p:sp>
      <p:sp>
        <p:nvSpPr>
          <p:cNvPr id="1048702" name="文本框 7"/>
          <p:cNvSpPr txBox="1"/>
          <p:nvPr/>
        </p:nvSpPr>
        <p:spPr>
          <a:xfrm>
            <a:off x="3990229" y="3800771"/>
            <a:ext cx="1262945" cy="200055"/>
          </a:xfrm>
          <a:prstGeom prst="rect">
            <a:avLst/>
          </a:prstGeom>
          <a:solidFill>
            <a:srgbClr val="3EB2FA"/>
          </a:solidFill>
        </p:spPr>
        <p:txBody>
          <a:bodyPr wrap="square" rtlCol="0" anchor="ctr" anchorCtr="1">
            <a:spAutoFit/>
          </a:bodyPr>
          <a:lstStyle/>
          <a:p>
            <a:pPr marL="0" lvl="1"/>
            <a:r>
              <a:rPr lang="zh-CN" alt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应用开发</a:t>
            </a:r>
            <a:r>
              <a:rPr lang="zh-CN" altLang="en-US" sz="5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（开发工具、微服务框架）</a:t>
            </a:r>
          </a:p>
        </p:txBody>
      </p:sp>
      <p:sp>
        <p:nvSpPr>
          <p:cNvPr id="1048703" name="文本框 7"/>
          <p:cNvSpPr txBox="1"/>
          <p:nvPr/>
        </p:nvSpPr>
        <p:spPr>
          <a:xfrm>
            <a:off x="5276112" y="3800771"/>
            <a:ext cx="1570549" cy="200055"/>
          </a:xfrm>
          <a:prstGeom prst="rect">
            <a:avLst/>
          </a:prstGeom>
          <a:solidFill>
            <a:srgbClr val="3EB2FA"/>
          </a:solidFill>
        </p:spPr>
        <p:txBody>
          <a:bodyPr wrap="square" rtlCol="0" anchor="ctr" anchorCtr="1">
            <a:spAutoFit/>
          </a:bodyPr>
          <a:lstStyle/>
          <a:p>
            <a:pPr marL="0" lvl="1"/>
            <a:r>
              <a:rPr lang="zh-CN" alt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工业微服务</a:t>
            </a:r>
            <a:r>
              <a:rPr lang="zh-CN" altLang="en-US" sz="5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（知识、算法、原理模型等组件）</a:t>
            </a:r>
          </a:p>
        </p:txBody>
      </p:sp>
      <p:sp>
        <p:nvSpPr>
          <p:cNvPr id="1048704" name="矩形 94"/>
          <p:cNvSpPr/>
          <p:nvPr/>
        </p:nvSpPr>
        <p:spPr bwMode="auto">
          <a:xfrm>
            <a:off x="3580081" y="3323939"/>
            <a:ext cx="304203" cy="1661003"/>
          </a:xfrm>
          <a:prstGeom prst="rect">
            <a:avLst/>
          </a:prstGeom>
          <a:solidFill>
            <a:srgbClr val="66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algn="ctr"/>
            <a:r>
              <a:rPr lang="zh-CN" alt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移</a:t>
            </a:r>
            <a:endParaRPr lang="en-US" altLang="zh-CN" sz="7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CN" alt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动</a:t>
            </a:r>
            <a:endParaRPr lang="en-US" altLang="zh-CN" sz="7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CN" alt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设</a:t>
            </a:r>
            <a:endParaRPr lang="en-US" altLang="zh-CN" sz="7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CN" alt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备</a:t>
            </a:r>
            <a:endParaRPr lang="en-US" altLang="zh-CN" sz="7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CN" alt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入</a:t>
            </a:r>
            <a:endParaRPr lang="en-US" altLang="zh-CN" sz="7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CN" alt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口</a:t>
            </a:r>
          </a:p>
        </p:txBody>
      </p:sp>
      <p:sp>
        <p:nvSpPr>
          <p:cNvPr id="1048705" name="TextBox 95"/>
          <p:cNvSpPr txBox="1"/>
          <p:nvPr/>
        </p:nvSpPr>
        <p:spPr>
          <a:xfrm>
            <a:off x="7285776" y="3482190"/>
            <a:ext cx="384721" cy="1285884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pPr marL="0" lvl="1" algn="ctr"/>
            <a:r>
              <a: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数据采集网关系统</a:t>
            </a:r>
            <a:endParaRPr lang="en-US" altLang="zh-CN" sz="7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lvl="1" algn="ctr"/>
            <a:r>
              <a:rPr lang="zh-CN" altLang="en-US" sz="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（设备接入、协议解析、边缘计算）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48706" name="文本框 7"/>
          <p:cNvSpPr txBox="1"/>
          <p:nvPr/>
        </p:nvSpPr>
        <p:spPr>
          <a:xfrm>
            <a:off x="3990229" y="3392938"/>
            <a:ext cx="1262945" cy="276999"/>
          </a:xfrm>
          <a:prstGeom prst="rect">
            <a:avLst/>
          </a:prstGeom>
          <a:solidFill>
            <a:srgbClr val="3EB2FA"/>
          </a:solidFill>
        </p:spPr>
        <p:txBody>
          <a:bodyPr wrap="square" rtlCol="0" anchor="ctr" anchorCtr="1">
            <a:spAutoFit/>
          </a:bodyPr>
          <a:lstStyle/>
          <a:p>
            <a:pPr marL="0" lvl="1" algn="ctr"/>
            <a:r>
              <a:rPr lang="zh-CN" alt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业务运行</a:t>
            </a:r>
            <a:endParaRPr lang="en-US" altLang="zh-CN" sz="7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marL="0" lvl="1" algn="ctr"/>
            <a:r>
              <a:rPr lang="zh-CN" altLang="en-US" sz="5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（设计、生产、管理、服务等）</a:t>
            </a:r>
          </a:p>
        </p:txBody>
      </p:sp>
      <p:sp>
        <p:nvSpPr>
          <p:cNvPr id="1048707" name="文本框 7"/>
          <p:cNvSpPr txBox="1"/>
          <p:nvPr/>
        </p:nvSpPr>
        <p:spPr>
          <a:xfrm>
            <a:off x="5276110" y="3392938"/>
            <a:ext cx="1582619" cy="276999"/>
          </a:xfrm>
          <a:prstGeom prst="rect">
            <a:avLst/>
          </a:prstGeom>
          <a:solidFill>
            <a:srgbClr val="3EB2FA"/>
          </a:solidFill>
        </p:spPr>
        <p:txBody>
          <a:bodyPr wrap="square" rtlCol="0" anchor="ctr" anchorCtr="1">
            <a:spAutoFit/>
          </a:bodyPr>
          <a:lstStyle/>
          <a:p>
            <a:pPr marL="0" lvl="1" algn="ctr"/>
            <a:r>
              <a:rPr lang="zh-CN" alt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应用创新</a:t>
            </a:r>
            <a:endParaRPr lang="en-US" altLang="zh-CN" sz="7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marL="0" lvl="1" algn="ctr"/>
            <a:r>
              <a:rPr lang="zh-CN" altLang="en-US" sz="5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（设备状态分析、能效分析、在线维护等）</a:t>
            </a:r>
          </a:p>
        </p:txBody>
      </p:sp>
      <p:sp>
        <p:nvSpPr>
          <p:cNvPr id="1048708" name="矩形 98"/>
          <p:cNvSpPr/>
          <p:nvPr/>
        </p:nvSpPr>
        <p:spPr bwMode="auto">
          <a:xfrm>
            <a:off x="6979121" y="3351572"/>
            <a:ext cx="304203" cy="1610711"/>
          </a:xfrm>
          <a:prstGeom prst="rect">
            <a:avLst/>
          </a:prstGeom>
          <a:solidFill>
            <a:srgbClr val="66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algn="ctr"/>
            <a:r>
              <a:rPr lang="zh-CN" altLang="en-US"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工业安全防护</a:t>
            </a:r>
          </a:p>
        </p:txBody>
      </p:sp>
      <p:sp>
        <p:nvSpPr>
          <p:cNvPr id="1048709" name="文本框 74"/>
          <p:cNvSpPr txBox="1"/>
          <p:nvPr/>
        </p:nvSpPr>
        <p:spPr>
          <a:xfrm>
            <a:off x="5307167" y="5340110"/>
            <a:ext cx="604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>
                    <a:lumMod val="65000"/>
                  </a:schemeClr>
                </a:solidFill>
              </a:rPr>
              <a:t>M2K</a:t>
            </a:r>
            <a:endParaRPr lang="zh-CN" altLang="en-US" sz="11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4" name="标题 1"/>
          <p:cNvSpPr>
            <a:spLocks noGrp="1"/>
          </p:cNvSpPr>
          <p:nvPr>
            <p:ph type="title"/>
          </p:nvPr>
        </p:nvSpPr>
        <p:spPr>
          <a:xfrm>
            <a:off x="1127448" y="486176"/>
            <a:ext cx="7419097" cy="561439"/>
          </a:xfrm>
        </p:spPr>
        <p:txBody>
          <a:bodyPr/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HiProcessor</a:t>
            </a:r>
            <a:r>
              <a:rPr lang="en-US" altLang="zh-CN" sz="3200" b="1" baseline="30000" dirty="0" err="1">
                <a:solidFill>
                  <a:schemeClr val="bg1"/>
                </a:solidFill>
                <a:latin typeface="+mj-ea"/>
                <a:ea typeface="Gulim" pitchFamily="34" charset="-127"/>
              </a:rPr>
              <a:t>TM</a:t>
            </a:r>
            <a:r>
              <a:rPr lang="en-US" altLang="zh-CN" sz="2800" b="1" dirty="0">
                <a:solidFill>
                  <a:schemeClr val="bg1"/>
                </a:solidFill>
                <a:latin typeface="+mj-ea"/>
                <a:cs typeface="+mn-cs"/>
              </a:rPr>
              <a:t>—</a:t>
            </a:r>
            <a:r>
              <a:rPr lang="zh-CN" altLang="en-US" sz="2800" b="1" dirty="0">
                <a:solidFill>
                  <a:schemeClr val="bg1"/>
                </a:solidFill>
                <a:latin typeface="+mj-ea"/>
                <a:cs typeface="+mn-cs"/>
              </a:rPr>
              <a:t>统一的开发环境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8499307" y="3005643"/>
            <a:ext cx="2709261" cy="2211385"/>
            <a:chOff x="8499307" y="3005643"/>
            <a:chExt cx="2709261" cy="2211385"/>
          </a:xfrm>
        </p:grpSpPr>
        <p:grpSp>
          <p:nvGrpSpPr>
            <p:cNvPr id="43" name="组合 13"/>
            <p:cNvGrpSpPr/>
            <p:nvPr/>
          </p:nvGrpSpPr>
          <p:grpSpPr>
            <a:xfrm>
              <a:off x="8524735" y="3416837"/>
              <a:ext cx="2581869" cy="876469"/>
              <a:chOff x="5691885" y="1447494"/>
              <a:chExt cx="3390349" cy="1347819"/>
            </a:xfrm>
          </p:grpSpPr>
          <p:pic>
            <p:nvPicPr>
              <p:cNvPr id="2097164" name="图片 14"/>
              <p:cNvPicPr>
                <a:picLocks noChangeAspect="1"/>
              </p:cNvPicPr>
              <p:nvPr/>
            </p:nvPicPr>
            <p:blipFill rotWithShape="1">
              <a:blip r:embed="rId6" cstate="screen"/>
              <a:srcRect/>
              <a:stretch>
                <a:fillRect/>
              </a:stretch>
            </p:blipFill>
            <p:spPr>
              <a:xfrm>
                <a:off x="5691885" y="1447494"/>
                <a:ext cx="3390349" cy="1009649"/>
              </a:xfrm>
              <a:prstGeom prst="rect">
                <a:avLst/>
              </a:prstGeom>
            </p:spPr>
          </p:pic>
          <p:grpSp>
            <p:nvGrpSpPr>
              <p:cNvPr id="44" name="组合 15"/>
              <p:cNvGrpSpPr/>
              <p:nvPr/>
            </p:nvGrpSpPr>
            <p:grpSpPr>
              <a:xfrm>
                <a:off x="5796136" y="2416678"/>
                <a:ext cx="3217396" cy="378635"/>
                <a:chOff x="5796136" y="2416678"/>
                <a:chExt cx="3217396" cy="378635"/>
              </a:xfrm>
            </p:grpSpPr>
            <p:sp>
              <p:nvSpPr>
                <p:cNvPr id="1048654" name="矩形 16"/>
                <p:cNvSpPr/>
                <p:nvPr/>
              </p:nvSpPr>
              <p:spPr>
                <a:xfrm>
                  <a:off x="5796136" y="2416678"/>
                  <a:ext cx="579285" cy="3786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飞机</a:t>
                  </a:r>
                  <a:endParaRPr lang="zh-CN" altLang="en-US" sz="1000" b="1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048655" name="矩形 17"/>
                <p:cNvSpPr/>
                <p:nvPr/>
              </p:nvSpPr>
              <p:spPr>
                <a:xfrm>
                  <a:off x="6439040" y="2416678"/>
                  <a:ext cx="579285" cy="3786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000" b="1" dirty="0" smtClean="0">
                      <a:latin typeface="+mj-ea"/>
                      <a:ea typeface="+mj-ea"/>
                    </a:rPr>
                    <a:t>船舶</a:t>
                  </a:r>
                  <a:endParaRPr lang="zh-CN" altLang="en-US" sz="1000" b="1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048656" name="矩形 18"/>
                <p:cNvSpPr/>
                <p:nvPr/>
              </p:nvSpPr>
              <p:spPr>
                <a:xfrm>
                  <a:off x="7115189" y="2416678"/>
                  <a:ext cx="579285" cy="3786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制造</a:t>
                  </a:r>
                  <a:endParaRPr lang="zh-CN" altLang="en-US" sz="1000" b="1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048657" name="矩形 19"/>
                <p:cNvSpPr/>
                <p:nvPr/>
              </p:nvSpPr>
              <p:spPr>
                <a:xfrm>
                  <a:off x="7791339" y="2416678"/>
                  <a:ext cx="579285" cy="3786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采矿</a:t>
                  </a:r>
                  <a:endParaRPr lang="zh-CN" altLang="en-US" sz="1000" b="1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048658" name="矩形 20"/>
                <p:cNvSpPr/>
                <p:nvPr/>
              </p:nvSpPr>
              <p:spPr>
                <a:xfrm>
                  <a:off x="8434247" y="2416678"/>
                  <a:ext cx="579285" cy="3786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油气</a:t>
                  </a:r>
                  <a:endParaRPr lang="zh-CN" altLang="en-US" sz="1000" b="1" dirty="0"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45" name="组合 21"/>
            <p:cNvGrpSpPr/>
            <p:nvPr/>
          </p:nvGrpSpPr>
          <p:grpSpPr>
            <a:xfrm>
              <a:off x="8544272" y="4293096"/>
              <a:ext cx="2566426" cy="864094"/>
              <a:chOff x="5725348" y="2931790"/>
              <a:chExt cx="3370069" cy="1328789"/>
            </a:xfrm>
          </p:grpSpPr>
          <p:pic>
            <p:nvPicPr>
              <p:cNvPr id="2097165" name="图片 22"/>
              <p:cNvPicPr>
                <a:picLocks noChangeAspect="1"/>
              </p:cNvPicPr>
              <p:nvPr/>
            </p:nvPicPr>
            <p:blipFill rotWithShape="1">
              <a:blip r:embed="rId7" cstate="screen"/>
              <a:srcRect/>
              <a:stretch>
                <a:fillRect/>
              </a:stretch>
            </p:blipFill>
            <p:spPr>
              <a:xfrm>
                <a:off x="5725348" y="2931790"/>
                <a:ext cx="3370069" cy="1009650"/>
              </a:xfrm>
              <a:prstGeom prst="rect">
                <a:avLst/>
              </a:prstGeom>
            </p:spPr>
          </p:pic>
          <p:sp>
            <p:nvSpPr>
              <p:cNvPr id="1048659" name="矩形 23"/>
              <p:cNvSpPr/>
              <p:nvPr/>
            </p:nvSpPr>
            <p:spPr>
              <a:xfrm>
                <a:off x="5800909" y="3881945"/>
                <a:ext cx="579285" cy="3786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000" b="1" dirty="0" smtClean="0">
                    <a:latin typeface="+mj-ea"/>
                    <a:ea typeface="+mj-ea"/>
                  </a:rPr>
                  <a:t>港口</a:t>
                </a:r>
                <a:endParaRPr lang="zh-CN" altLang="en-US" sz="1000" b="1" dirty="0">
                  <a:latin typeface="+mj-ea"/>
                  <a:ea typeface="+mj-ea"/>
                </a:endParaRPr>
              </a:p>
            </p:txBody>
          </p:sp>
          <p:sp>
            <p:nvSpPr>
              <p:cNvPr id="1048660" name="矩形 24"/>
              <p:cNvSpPr/>
              <p:nvPr/>
            </p:nvSpPr>
            <p:spPr>
              <a:xfrm>
                <a:off x="6443813" y="3881945"/>
                <a:ext cx="579285" cy="3786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发电</a:t>
                </a:r>
                <a:endParaRPr lang="zh-CN" altLang="en-US" sz="1000" b="1" dirty="0">
                  <a:latin typeface="+mj-ea"/>
                  <a:ea typeface="+mj-ea"/>
                </a:endParaRPr>
              </a:p>
            </p:txBody>
          </p:sp>
          <p:sp>
            <p:nvSpPr>
              <p:cNvPr id="1048661" name="矩形 25"/>
              <p:cNvSpPr/>
              <p:nvPr/>
            </p:nvSpPr>
            <p:spPr>
              <a:xfrm>
                <a:off x="7119961" y="3881945"/>
                <a:ext cx="579285" cy="3786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铁路</a:t>
                </a:r>
                <a:endParaRPr lang="zh-CN" altLang="en-US" sz="1000" b="1" dirty="0">
                  <a:latin typeface="+mj-ea"/>
                  <a:ea typeface="+mj-ea"/>
                </a:endParaRPr>
              </a:p>
            </p:txBody>
          </p:sp>
          <p:sp>
            <p:nvSpPr>
              <p:cNvPr id="1048662" name="矩形 26"/>
              <p:cNvSpPr/>
              <p:nvPr/>
            </p:nvSpPr>
            <p:spPr>
              <a:xfrm>
                <a:off x="7796112" y="3881945"/>
                <a:ext cx="579285" cy="3786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环境</a:t>
                </a:r>
                <a:endParaRPr lang="zh-CN" altLang="en-US" sz="1000" b="1" dirty="0">
                  <a:latin typeface="+mj-ea"/>
                  <a:ea typeface="+mj-ea"/>
                </a:endParaRPr>
              </a:p>
            </p:txBody>
          </p:sp>
          <p:sp>
            <p:nvSpPr>
              <p:cNvPr id="1048663" name="矩形 27"/>
              <p:cNvSpPr/>
              <p:nvPr/>
            </p:nvSpPr>
            <p:spPr>
              <a:xfrm>
                <a:off x="8439016" y="3881945"/>
                <a:ext cx="579285" cy="3786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风电</a:t>
                </a:r>
                <a:endParaRPr lang="zh-CN" altLang="en-US" sz="1000" b="1" dirty="0">
                  <a:latin typeface="+mj-ea"/>
                  <a:ea typeface="+mj-ea"/>
                </a:endParaRPr>
              </a:p>
            </p:txBody>
          </p:sp>
        </p:grpSp>
        <p:sp>
          <p:nvSpPr>
            <p:cNvPr id="1048672" name="圆角矩形 37"/>
            <p:cNvSpPr/>
            <p:nvPr/>
          </p:nvSpPr>
          <p:spPr bwMode="auto">
            <a:xfrm>
              <a:off x="8499307" y="3272812"/>
              <a:ext cx="2709261" cy="1944216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 b="1">
                <a:latin typeface="+mj-ea"/>
                <a:ea typeface="+mj-ea"/>
              </a:endParaRPr>
            </a:p>
          </p:txBody>
        </p:sp>
        <p:sp>
          <p:nvSpPr>
            <p:cNvPr id="1048673" name="文本框 38"/>
            <p:cNvSpPr txBox="1"/>
            <p:nvPr/>
          </p:nvSpPr>
          <p:spPr>
            <a:xfrm>
              <a:off x="9068816" y="3005643"/>
              <a:ext cx="14998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Industrial Machine</a:t>
              </a:r>
              <a:endParaRPr lang="zh-CN" altLang="en-US" sz="11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73" name="图片 72" descr="timg (13).jpg"/>
            <p:cNvPicPr>
              <a:picLocks noChangeAspect="1"/>
            </p:cNvPicPr>
            <p:nvPr/>
          </p:nvPicPr>
          <p:blipFill>
            <a:blip r:embed="rId8" cstate="print"/>
            <a:srcRect b="8463"/>
            <a:stretch>
              <a:fillRect/>
            </a:stretch>
          </p:blipFill>
          <p:spPr>
            <a:xfrm>
              <a:off x="9146776" y="3498805"/>
              <a:ext cx="362000" cy="288032"/>
            </a:xfrm>
            <a:prstGeom prst="rect">
              <a:avLst/>
            </a:prstGeom>
          </p:spPr>
        </p:pic>
        <p:grpSp>
          <p:nvGrpSpPr>
            <p:cNvPr id="79" name="组合 78"/>
            <p:cNvGrpSpPr/>
            <p:nvPr/>
          </p:nvGrpSpPr>
          <p:grpSpPr>
            <a:xfrm>
              <a:off x="8673885" y="4353773"/>
              <a:ext cx="288032" cy="288032"/>
              <a:chOff x="5015880" y="2564904"/>
              <a:chExt cx="2177141" cy="1752734"/>
            </a:xfrm>
          </p:grpSpPr>
          <p:pic>
            <p:nvPicPr>
              <p:cNvPr id="75" name="图片 74" descr="timg (12).jpg"/>
              <p:cNvPicPr>
                <a:picLocks noChangeAspect="1"/>
              </p:cNvPicPr>
              <p:nvPr/>
            </p:nvPicPr>
            <p:blipFill>
              <a:blip r:embed="rId9" cstate="print"/>
              <a:srcRect t="19178"/>
              <a:stretch>
                <a:fillRect/>
              </a:stretch>
            </p:blipFill>
            <p:spPr>
              <a:xfrm>
                <a:off x="5015880" y="2564904"/>
                <a:ext cx="2177141" cy="1752734"/>
              </a:xfrm>
              <a:prstGeom prst="rect">
                <a:avLst/>
              </a:prstGeom>
            </p:spPr>
          </p:pic>
          <p:sp>
            <p:nvSpPr>
              <p:cNvPr id="76" name="矩形 75"/>
              <p:cNvSpPr/>
              <p:nvPr/>
            </p:nvSpPr>
            <p:spPr>
              <a:xfrm>
                <a:off x="6095999" y="2636912"/>
                <a:ext cx="749881" cy="4654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5951984" y="2852936"/>
                <a:ext cx="749881" cy="4654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9151183" y="3822602"/>
              <a:ext cx="360040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" b="1" dirty="0" smtClean="0">
                  <a:solidFill>
                    <a:schemeClr val="bg1">
                      <a:lumMod val="75000"/>
                    </a:schemeClr>
                  </a:solidFill>
                  <a:latin typeface="Cambria Math" pitchFamily="18" charset="0"/>
                  <a:ea typeface="Cambria Math" pitchFamily="18" charset="0"/>
                </a:rPr>
                <a:t>ship</a:t>
              </a:r>
              <a:endParaRPr lang="zh-CN" altLang="en-US" sz="600" b="1" dirty="0">
                <a:solidFill>
                  <a:schemeClr val="bg1">
                    <a:lumMod val="75000"/>
                  </a:schemeClr>
                </a:solidFill>
                <a:latin typeface="Cambria Math" pitchFamily="18" charset="0"/>
                <a:ea typeface="Yu Gothic UI Semibold" pitchFamily="34" charset="-128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620685" y="4673477"/>
              <a:ext cx="38450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" b="1" dirty="0" smtClean="0">
                  <a:solidFill>
                    <a:schemeClr val="bg1">
                      <a:lumMod val="75000"/>
                    </a:schemeClr>
                  </a:solidFill>
                  <a:latin typeface="Cambria Math" pitchFamily="18" charset="0"/>
                  <a:ea typeface="Yu Gothic UI Semibold" pitchFamily="34" charset="-128"/>
                </a:rPr>
                <a:t>port</a:t>
              </a:r>
              <a:endParaRPr lang="zh-CN" altLang="en-US" sz="600" b="1" dirty="0">
                <a:solidFill>
                  <a:schemeClr val="bg1">
                    <a:lumMod val="75000"/>
                  </a:schemeClr>
                </a:solidFill>
                <a:latin typeface="Cambria Math" pitchFamily="18" charset="0"/>
                <a:ea typeface="Yu Gothic UI Semibold" pitchFamily="34" charset="-12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2"/>
          <p:cNvSpPr/>
          <p:nvPr/>
        </p:nvSpPr>
        <p:spPr>
          <a:xfrm>
            <a:off x="-242407" y="1194478"/>
            <a:ext cx="3005647" cy="201080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685800" lvl="1" indent="-228600" latinLnBrk="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一体化平台</a:t>
            </a:r>
            <a:endParaRPr lang="en-US" altLang="zh-CN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marL="685800" lvl="1" indent="-228600" latinLnBrk="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五层架构</a:t>
            </a:r>
            <a:endParaRPr lang="en-US" altLang="zh-CN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marL="685800" lvl="1" indent="-228600" latinLnBrk="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+mj-ea"/>
                <a:ea typeface="+mj-ea"/>
                <a:cs typeface="Arial" panose="020B0604020202020204" pitchFamily="34" charset="0"/>
              </a:rPr>
              <a:t>集成开发环境</a:t>
            </a:r>
            <a:endParaRPr lang="en-US" altLang="zh-CN" b="1" dirty="0" smtClean="0">
              <a:latin typeface="+mj-ea"/>
              <a:ea typeface="+mj-ea"/>
              <a:cs typeface="Arial" panose="020B0604020202020204" pitchFamily="34" charset="0"/>
            </a:endParaRPr>
          </a:p>
          <a:p>
            <a:pPr marL="685800" lvl="1" indent="-228600" latinLnBrk="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+mj-ea"/>
                <a:ea typeface="+mj-ea"/>
                <a:cs typeface="Arial" panose="020B0604020202020204" pitchFamily="34" charset="0"/>
              </a:rPr>
              <a:t>自主时序数据库</a:t>
            </a:r>
            <a:endParaRPr lang="en-US" altLang="zh-CN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marL="685800" lvl="1" indent="-228600" latinLnBrk="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  <a:cs typeface="Arial" panose="020B0604020202020204" pitchFamily="34" charset="0"/>
              </a:rPr>
              <a:t>通用标准库</a:t>
            </a:r>
          </a:p>
        </p:txBody>
      </p:sp>
      <p:sp>
        <p:nvSpPr>
          <p:cNvPr id="272" name="标题 1"/>
          <p:cNvSpPr>
            <a:spLocks noGrp="1"/>
          </p:cNvSpPr>
          <p:nvPr>
            <p:ph type="title"/>
          </p:nvPr>
        </p:nvSpPr>
        <p:spPr>
          <a:xfrm>
            <a:off x="1127448" y="486176"/>
            <a:ext cx="7419097" cy="561439"/>
          </a:xfrm>
        </p:spPr>
        <p:txBody>
          <a:bodyPr/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HiProcessor</a:t>
            </a:r>
            <a:r>
              <a:rPr lang="en-US" altLang="zh-CN" sz="3200" b="1" baseline="30000" dirty="0" err="1">
                <a:solidFill>
                  <a:schemeClr val="bg1"/>
                </a:solidFill>
                <a:latin typeface="+mj-ea"/>
                <a:ea typeface="Gulim" pitchFamily="34" charset="-127"/>
              </a:rPr>
              <a:t>TM</a:t>
            </a:r>
            <a:r>
              <a:rPr lang="en-US" altLang="zh-CN" sz="2800" b="1" dirty="0">
                <a:solidFill>
                  <a:schemeClr val="bg1"/>
                </a:solidFill>
                <a:latin typeface="+mj-ea"/>
                <a:cs typeface="+mn-cs"/>
              </a:rPr>
              <a:t>—</a:t>
            </a:r>
            <a:r>
              <a:rPr lang="zh-CN" altLang="en-US" sz="2800" b="1" dirty="0">
                <a:solidFill>
                  <a:schemeClr val="bg1"/>
                </a:solidFill>
                <a:latin typeface="+mj-ea"/>
                <a:cs typeface="+mn-cs"/>
              </a:rPr>
              <a:t>统一</a:t>
            </a:r>
            <a:r>
              <a:rPr lang="zh-CN" altLang="en-US" sz="2800" b="1" dirty="0" smtClean="0">
                <a:solidFill>
                  <a:schemeClr val="bg1"/>
                </a:solidFill>
                <a:latin typeface="+mj-ea"/>
                <a:cs typeface="+mn-cs"/>
              </a:rPr>
              <a:t>的平台架构</a:t>
            </a:r>
            <a:endParaRPr lang="zh-CN" altLang="en-US" sz="2800" b="1" dirty="0">
              <a:solidFill>
                <a:schemeClr val="bg1"/>
              </a:solidFill>
              <a:latin typeface="+mj-ea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711624" y="1210272"/>
            <a:ext cx="8988596" cy="5099048"/>
            <a:chOff x="2634146" y="1210272"/>
            <a:chExt cx="8988596" cy="5099048"/>
          </a:xfrm>
        </p:grpSpPr>
        <p:sp>
          <p:nvSpPr>
            <p:cNvPr id="151" name="矩形: 圆角 40"/>
            <p:cNvSpPr/>
            <p:nvPr/>
          </p:nvSpPr>
          <p:spPr>
            <a:xfrm>
              <a:off x="3013641" y="1736763"/>
              <a:ext cx="7082242" cy="844820"/>
            </a:xfrm>
            <a:prstGeom prst="roundRect">
              <a:avLst>
                <a:gd name="adj" fmla="val 782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: 圆角 1"/>
            <p:cNvSpPr/>
            <p:nvPr/>
          </p:nvSpPr>
          <p:spPr>
            <a:xfrm>
              <a:off x="2647672" y="1210272"/>
              <a:ext cx="8975070" cy="463797"/>
            </a:xfrm>
            <a:prstGeom prst="roundRect">
              <a:avLst>
                <a:gd name="adj" fmla="val 7829"/>
              </a:avLst>
            </a:prstGeom>
            <a:solidFill>
              <a:srgbClr val="007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</a:t>
              </a:r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联网平台</a:t>
              </a:r>
              <a:r>
                <a:rPr lang="en-US" altLang="zh-CN" sz="1600" b="1" dirty="0" err="1" smtClean="0">
                  <a:latin typeface="+mj-ea"/>
                </a:rPr>
                <a:t>HiProcessor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4" name="组合 153"/>
            <p:cNvGrpSpPr/>
            <p:nvPr/>
          </p:nvGrpSpPr>
          <p:grpSpPr>
            <a:xfrm>
              <a:off x="2647656" y="1714328"/>
              <a:ext cx="423257" cy="867605"/>
              <a:chOff x="5888637" y="1756143"/>
              <a:chExt cx="279208" cy="734946"/>
            </a:xfrm>
            <a:solidFill>
              <a:srgbClr val="002060"/>
            </a:solidFill>
          </p:grpSpPr>
          <p:sp>
            <p:nvSpPr>
              <p:cNvPr id="257" name="矩形: 圆顶角 8"/>
              <p:cNvSpPr/>
              <p:nvPr/>
            </p:nvSpPr>
            <p:spPr>
              <a:xfrm rot="16200000">
                <a:off x="5660768" y="1984012"/>
                <a:ext cx="734946" cy="279208"/>
              </a:xfrm>
              <a:prstGeom prst="round2SameRect">
                <a:avLst>
                  <a:gd name="adj1" fmla="val 12001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文本框 257"/>
              <p:cNvSpPr txBox="1"/>
              <p:nvPr/>
            </p:nvSpPr>
            <p:spPr>
              <a:xfrm>
                <a:off x="5897389" y="1857596"/>
                <a:ext cx="270456" cy="469290"/>
              </a:xfrm>
              <a:prstGeom prst="rect">
                <a:avLst/>
              </a:prstGeom>
              <a:grp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10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呈现层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5" name="矩形: 圆角 51"/>
            <p:cNvSpPr/>
            <p:nvPr/>
          </p:nvSpPr>
          <p:spPr>
            <a:xfrm>
              <a:off x="2990193" y="2640592"/>
              <a:ext cx="7105689" cy="889374"/>
            </a:xfrm>
            <a:prstGeom prst="roundRect">
              <a:avLst>
                <a:gd name="adj" fmla="val 782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6" name="组合 155"/>
            <p:cNvGrpSpPr/>
            <p:nvPr/>
          </p:nvGrpSpPr>
          <p:grpSpPr>
            <a:xfrm>
              <a:off x="2636945" y="2640314"/>
              <a:ext cx="423257" cy="889930"/>
              <a:chOff x="5881562" y="1756143"/>
              <a:chExt cx="279208" cy="420049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55" name="矩形: 圆顶角 45"/>
              <p:cNvSpPr/>
              <p:nvPr/>
            </p:nvSpPr>
            <p:spPr>
              <a:xfrm rot="16200000">
                <a:off x="5811141" y="1826564"/>
                <a:ext cx="420049" cy="279208"/>
              </a:xfrm>
              <a:prstGeom prst="round2SameRect">
                <a:avLst>
                  <a:gd name="adj1" fmla="val 12001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文本框 255"/>
              <p:cNvSpPr txBox="1"/>
              <p:nvPr/>
            </p:nvSpPr>
            <p:spPr>
              <a:xfrm>
                <a:off x="5885432" y="1809840"/>
                <a:ext cx="265892" cy="261488"/>
              </a:xfrm>
              <a:prstGeom prst="rect">
                <a:avLst/>
              </a:prstGeom>
              <a:grp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10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业务层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7" name="矩形: 圆角 48"/>
            <p:cNvSpPr/>
            <p:nvPr/>
          </p:nvSpPr>
          <p:spPr>
            <a:xfrm>
              <a:off x="3178026" y="2178334"/>
              <a:ext cx="1508710" cy="304144"/>
            </a:xfrm>
            <a:prstGeom prst="roundRect">
              <a:avLst>
                <a:gd name="adj" fmla="val 7829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桌面终端</a:t>
              </a:r>
            </a:p>
          </p:txBody>
        </p:sp>
        <p:sp>
          <p:nvSpPr>
            <p:cNvPr id="158" name="矩形: 圆角 49"/>
            <p:cNvSpPr/>
            <p:nvPr/>
          </p:nvSpPr>
          <p:spPr>
            <a:xfrm>
              <a:off x="4935221" y="2181804"/>
              <a:ext cx="1508710" cy="304144"/>
            </a:xfrm>
            <a:prstGeom prst="roundRect">
              <a:avLst>
                <a:gd name="adj" fmla="val 7829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移动终端</a:t>
              </a:r>
            </a:p>
          </p:txBody>
        </p:sp>
        <p:sp>
          <p:nvSpPr>
            <p:cNvPr id="159" name="矩形: 圆角 50"/>
            <p:cNvSpPr/>
            <p:nvPr/>
          </p:nvSpPr>
          <p:spPr>
            <a:xfrm>
              <a:off x="6679748" y="2173954"/>
              <a:ext cx="1508710" cy="304144"/>
            </a:xfrm>
            <a:prstGeom prst="roundRect">
              <a:avLst>
                <a:gd name="adj" fmla="val 7829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大屏终端</a:t>
              </a:r>
            </a:p>
          </p:txBody>
        </p:sp>
        <p:sp>
          <p:nvSpPr>
            <p:cNvPr id="160" name="矩形: 圆角 55"/>
            <p:cNvSpPr/>
            <p:nvPr/>
          </p:nvSpPr>
          <p:spPr>
            <a:xfrm>
              <a:off x="3178026" y="2705050"/>
              <a:ext cx="1572418" cy="309520"/>
            </a:xfrm>
            <a:prstGeom prst="roundRect">
              <a:avLst>
                <a:gd name="adj" fmla="val 7829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生产设备互联</a:t>
              </a:r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: 圆角 57"/>
            <p:cNvSpPr/>
            <p:nvPr/>
          </p:nvSpPr>
          <p:spPr>
            <a:xfrm>
              <a:off x="4793735" y="2705050"/>
              <a:ext cx="1255531" cy="309520"/>
            </a:xfrm>
            <a:prstGeom prst="roundRect">
              <a:avLst>
                <a:gd name="adj" fmla="val 7829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物品识别定位</a:t>
              </a:r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: 圆角 58"/>
            <p:cNvSpPr/>
            <p:nvPr/>
          </p:nvSpPr>
          <p:spPr>
            <a:xfrm>
              <a:off x="6092555" y="2705050"/>
              <a:ext cx="1255531" cy="309520"/>
            </a:xfrm>
            <a:prstGeom prst="roundRect">
              <a:avLst>
                <a:gd name="adj" fmla="val 7829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能耗自动监测</a:t>
              </a:r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: 圆角 59"/>
            <p:cNvSpPr/>
            <p:nvPr/>
          </p:nvSpPr>
          <p:spPr>
            <a:xfrm>
              <a:off x="7391377" y="2705050"/>
              <a:ext cx="1255531" cy="309520"/>
            </a:xfrm>
            <a:prstGeom prst="roundRect">
              <a:avLst>
                <a:gd name="adj" fmla="val 7829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设备状态监测</a:t>
              </a:r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: 圆角 60"/>
            <p:cNvSpPr/>
            <p:nvPr/>
          </p:nvSpPr>
          <p:spPr>
            <a:xfrm>
              <a:off x="8690195" y="2705050"/>
              <a:ext cx="1255531" cy="309520"/>
            </a:xfrm>
            <a:prstGeom prst="roundRect">
              <a:avLst>
                <a:gd name="adj" fmla="val 7829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矩形: 圆角 63"/>
            <p:cNvSpPr/>
            <p:nvPr/>
          </p:nvSpPr>
          <p:spPr>
            <a:xfrm>
              <a:off x="3178025" y="3141192"/>
              <a:ext cx="1499580" cy="309520"/>
            </a:xfrm>
            <a:prstGeom prst="roundRect">
              <a:avLst>
                <a:gd name="adj" fmla="val 7829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产品远程运维</a:t>
              </a:r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矩形: 圆角 64"/>
            <p:cNvSpPr/>
            <p:nvPr/>
          </p:nvSpPr>
          <p:spPr>
            <a:xfrm>
              <a:off x="4941973" y="3135643"/>
              <a:ext cx="1499580" cy="309520"/>
            </a:xfrm>
            <a:prstGeom prst="roundRect">
              <a:avLst>
                <a:gd name="adj" fmla="val 7829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配件产品追溯</a:t>
              </a:r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: 圆角 73"/>
            <p:cNvSpPr/>
            <p:nvPr/>
          </p:nvSpPr>
          <p:spPr>
            <a:xfrm>
              <a:off x="10128448" y="1724156"/>
              <a:ext cx="1494293" cy="4571110"/>
            </a:xfrm>
            <a:prstGeom prst="roundRect">
              <a:avLst>
                <a:gd name="adj" fmla="val 782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: 圆角 65"/>
            <p:cNvSpPr/>
            <p:nvPr/>
          </p:nvSpPr>
          <p:spPr>
            <a:xfrm>
              <a:off x="6692249" y="3138890"/>
              <a:ext cx="1499580" cy="309520"/>
            </a:xfrm>
            <a:prstGeom prst="roundRect">
              <a:avLst>
                <a:gd name="adj" fmla="val 7829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生产业绩考核</a:t>
              </a:r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: 圆角 74"/>
            <p:cNvSpPr/>
            <p:nvPr/>
          </p:nvSpPr>
          <p:spPr>
            <a:xfrm>
              <a:off x="10181877" y="2113628"/>
              <a:ext cx="592027" cy="312585"/>
            </a:xfrm>
            <a:prstGeom prst="roundRect">
              <a:avLst>
                <a:gd name="adj" fmla="val 7829"/>
              </a:avLst>
            </a:prstGeom>
            <a:solidFill>
              <a:srgbClr val="007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权限</a:t>
              </a:r>
              <a:endParaRPr lang="en-US" altLang="zh-CN" sz="8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: 圆角 76"/>
            <p:cNvSpPr/>
            <p:nvPr/>
          </p:nvSpPr>
          <p:spPr>
            <a:xfrm>
              <a:off x="10181879" y="2552738"/>
              <a:ext cx="592027" cy="312585"/>
            </a:xfrm>
            <a:prstGeom prst="roundRect">
              <a:avLst>
                <a:gd name="adj" fmla="val 7829"/>
              </a:avLst>
            </a:prstGeom>
            <a:solidFill>
              <a:srgbClr val="007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流程</a:t>
              </a:r>
              <a:endParaRPr lang="en-US" altLang="zh-CN" sz="8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审批</a:t>
              </a:r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: 圆角 77"/>
            <p:cNvSpPr/>
            <p:nvPr/>
          </p:nvSpPr>
          <p:spPr>
            <a:xfrm>
              <a:off x="10193169" y="2985142"/>
              <a:ext cx="592027" cy="312585"/>
            </a:xfrm>
            <a:prstGeom prst="roundRect">
              <a:avLst>
                <a:gd name="adj" fmla="val 7829"/>
              </a:avLst>
            </a:prstGeom>
            <a:solidFill>
              <a:srgbClr val="007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报表</a:t>
              </a:r>
              <a:endParaRPr lang="en-US" altLang="zh-CN" sz="8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: 圆角 78"/>
            <p:cNvSpPr/>
            <p:nvPr/>
          </p:nvSpPr>
          <p:spPr>
            <a:xfrm>
              <a:off x="10193169" y="3418900"/>
              <a:ext cx="592027" cy="312585"/>
            </a:xfrm>
            <a:prstGeom prst="roundRect">
              <a:avLst>
                <a:gd name="adj" fmla="val 7829"/>
              </a:avLst>
            </a:prstGeom>
            <a:solidFill>
              <a:srgbClr val="007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可视化</a:t>
              </a:r>
            </a:p>
          </p:txBody>
        </p:sp>
        <p:sp>
          <p:nvSpPr>
            <p:cNvPr id="174" name="矩形: 圆角 79"/>
            <p:cNvSpPr/>
            <p:nvPr/>
          </p:nvSpPr>
          <p:spPr>
            <a:xfrm>
              <a:off x="10188414" y="3852657"/>
              <a:ext cx="592027" cy="312585"/>
            </a:xfrm>
            <a:prstGeom prst="roundRect">
              <a:avLst>
                <a:gd name="adj" fmla="val 7829"/>
              </a:avLst>
            </a:prstGeom>
            <a:solidFill>
              <a:srgbClr val="007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</a:t>
              </a:r>
              <a:endParaRPr lang="en-US" altLang="zh-CN" sz="8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组态</a:t>
              </a:r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: 圆角 80"/>
            <p:cNvSpPr/>
            <p:nvPr/>
          </p:nvSpPr>
          <p:spPr>
            <a:xfrm>
              <a:off x="10188412" y="4284731"/>
              <a:ext cx="592027" cy="312585"/>
            </a:xfrm>
            <a:prstGeom prst="roundRect">
              <a:avLst>
                <a:gd name="adj" fmla="val 7829"/>
              </a:avLst>
            </a:prstGeom>
            <a:solidFill>
              <a:srgbClr val="007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en-US" altLang="zh-CN" sz="8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建模</a:t>
              </a:r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: 圆角 81"/>
            <p:cNvSpPr/>
            <p:nvPr/>
          </p:nvSpPr>
          <p:spPr>
            <a:xfrm>
              <a:off x="10193169" y="4722224"/>
              <a:ext cx="592027" cy="312585"/>
            </a:xfrm>
            <a:prstGeom prst="roundRect">
              <a:avLst>
                <a:gd name="adj" fmla="val 7829"/>
              </a:avLst>
            </a:prstGeom>
            <a:solidFill>
              <a:srgbClr val="007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自助</a:t>
              </a:r>
              <a:endParaRPr lang="en-US" altLang="zh-CN" sz="8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: 圆角 82"/>
            <p:cNvSpPr/>
            <p:nvPr/>
          </p:nvSpPr>
          <p:spPr>
            <a:xfrm>
              <a:off x="10802777" y="2114366"/>
              <a:ext cx="761314" cy="208128"/>
            </a:xfrm>
            <a:prstGeom prst="roundRect">
              <a:avLst>
                <a:gd name="adj" fmla="val 50000"/>
              </a:avLst>
            </a:prstGeom>
            <a:solidFill>
              <a:srgbClr val="226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GIS</a:t>
              </a:r>
              <a:r>
                <a:rPr lang="zh-CN" altLang="en-US" sz="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</a:p>
          </p:txBody>
        </p:sp>
        <p:sp>
          <p:nvSpPr>
            <p:cNvPr id="178" name="矩形: 圆角 83"/>
            <p:cNvSpPr/>
            <p:nvPr/>
          </p:nvSpPr>
          <p:spPr>
            <a:xfrm>
              <a:off x="10802777" y="2650496"/>
              <a:ext cx="761314" cy="208128"/>
            </a:xfrm>
            <a:prstGeom prst="roundRect">
              <a:avLst>
                <a:gd name="adj" fmla="val 50000"/>
              </a:avLst>
            </a:prstGeom>
            <a:solidFill>
              <a:srgbClr val="226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视频服务</a:t>
              </a:r>
            </a:p>
          </p:txBody>
        </p:sp>
        <p:sp>
          <p:nvSpPr>
            <p:cNvPr id="179" name="矩形: 圆角 84"/>
            <p:cNvSpPr/>
            <p:nvPr/>
          </p:nvSpPr>
          <p:spPr>
            <a:xfrm>
              <a:off x="10802777" y="3174741"/>
              <a:ext cx="761314" cy="208128"/>
            </a:xfrm>
            <a:prstGeom prst="roundRect">
              <a:avLst>
                <a:gd name="adj" fmla="val 50000"/>
              </a:avLst>
            </a:prstGeom>
            <a:solidFill>
              <a:srgbClr val="226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工作流</a:t>
              </a:r>
            </a:p>
          </p:txBody>
        </p:sp>
        <p:sp>
          <p:nvSpPr>
            <p:cNvPr id="180" name="矩形: 圆角 89"/>
            <p:cNvSpPr/>
            <p:nvPr/>
          </p:nvSpPr>
          <p:spPr>
            <a:xfrm>
              <a:off x="10802777" y="3696189"/>
              <a:ext cx="761314" cy="208128"/>
            </a:xfrm>
            <a:prstGeom prst="roundRect">
              <a:avLst>
                <a:gd name="adj" fmla="val 50000"/>
              </a:avLst>
            </a:prstGeom>
            <a:solidFill>
              <a:srgbClr val="226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语音引擎</a:t>
              </a:r>
            </a:p>
          </p:txBody>
        </p:sp>
        <p:sp>
          <p:nvSpPr>
            <p:cNvPr id="181" name="矩形: 圆角 90"/>
            <p:cNvSpPr/>
            <p:nvPr/>
          </p:nvSpPr>
          <p:spPr>
            <a:xfrm>
              <a:off x="10802777" y="4217637"/>
              <a:ext cx="761314" cy="208128"/>
            </a:xfrm>
            <a:prstGeom prst="roundRect">
              <a:avLst>
                <a:gd name="adj" fmla="val 50000"/>
              </a:avLst>
            </a:prstGeom>
            <a:solidFill>
              <a:srgbClr val="226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全文检索</a:t>
              </a:r>
            </a:p>
          </p:txBody>
        </p:sp>
        <p:sp>
          <p:nvSpPr>
            <p:cNvPr id="182" name="矩形: 圆角 91"/>
            <p:cNvSpPr/>
            <p:nvPr/>
          </p:nvSpPr>
          <p:spPr>
            <a:xfrm>
              <a:off x="10802777" y="4739085"/>
              <a:ext cx="761314" cy="208128"/>
            </a:xfrm>
            <a:prstGeom prst="roundRect">
              <a:avLst>
                <a:gd name="adj" fmla="val 50000"/>
              </a:avLst>
            </a:prstGeom>
            <a:solidFill>
              <a:srgbClr val="226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3D</a:t>
              </a:r>
              <a:r>
                <a:rPr lang="zh-CN" altLang="en-US" sz="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引擎</a:t>
              </a:r>
            </a:p>
          </p:txBody>
        </p:sp>
        <p:sp>
          <p:nvSpPr>
            <p:cNvPr id="183" name="矩形: 圆角 92"/>
            <p:cNvSpPr/>
            <p:nvPr/>
          </p:nvSpPr>
          <p:spPr>
            <a:xfrm>
              <a:off x="10802777" y="2383017"/>
              <a:ext cx="761314" cy="208128"/>
            </a:xfrm>
            <a:prstGeom prst="roundRect">
              <a:avLst>
                <a:gd name="adj" fmla="val 50000"/>
              </a:avLst>
            </a:prstGeom>
            <a:solidFill>
              <a:srgbClr val="226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</a:t>
              </a:r>
            </a:p>
          </p:txBody>
        </p:sp>
        <p:sp>
          <p:nvSpPr>
            <p:cNvPr id="184" name="矩形: 圆角 93"/>
            <p:cNvSpPr/>
            <p:nvPr/>
          </p:nvSpPr>
          <p:spPr>
            <a:xfrm>
              <a:off x="10802777" y="2914016"/>
              <a:ext cx="761314" cy="208128"/>
            </a:xfrm>
            <a:prstGeom prst="roundRect">
              <a:avLst>
                <a:gd name="adj" fmla="val 50000"/>
              </a:avLst>
            </a:prstGeom>
            <a:solidFill>
              <a:srgbClr val="226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认证服务</a:t>
              </a:r>
            </a:p>
          </p:txBody>
        </p:sp>
        <p:sp>
          <p:nvSpPr>
            <p:cNvPr id="185" name="矩形: 圆角 94"/>
            <p:cNvSpPr/>
            <p:nvPr/>
          </p:nvSpPr>
          <p:spPr>
            <a:xfrm>
              <a:off x="10802777" y="3435465"/>
              <a:ext cx="761314" cy="208128"/>
            </a:xfrm>
            <a:prstGeom prst="roundRect">
              <a:avLst>
                <a:gd name="adj" fmla="val 50000"/>
              </a:avLst>
            </a:prstGeom>
            <a:solidFill>
              <a:srgbClr val="226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图像识别</a:t>
              </a:r>
            </a:p>
          </p:txBody>
        </p:sp>
        <p:sp>
          <p:nvSpPr>
            <p:cNvPr id="186" name="矩形: 圆角 95"/>
            <p:cNvSpPr/>
            <p:nvPr/>
          </p:nvSpPr>
          <p:spPr>
            <a:xfrm>
              <a:off x="10802777" y="3956913"/>
              <a:ext cx="761314" cy="208128"/>
            </a:xfrm>
            <a:prstGeom prst="roundRect">
              <a:avLst>
                <a:gd name="adj" fmla="val 50000"/>
              </a:avLst>
            </a:prstGeom>
            <a:solidFill>
              <a:srgbClr val="226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模型管理</a:t>
              </a:r>
            </a:p>
          </p:txBody>
        </p:sp>
        <p:sp>
          <p:nvSpPr>
            <p:cNvPr id="187" name="矩形: 圆角 96"/>
            <p:cNvSpPr/>
            <p:nvPr/>
          </p:nvSpPr>
          <p:spPr>
            <a:xfrm>
              <a:off x="10802777" y="4478361"/>
              <a:ext cx="761314" cy="208128"/>
            </a:xfrm>
            <a:prstGeom prst="roundRect">
              <a:avLst>
                <a:gd name="adj" fmla="val 50000"/>
              </a:avLst>
            </a:prstGeom>
            <a:solidFill>
              <a:srgbClr val="226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报表服务</a:t>
              </a:r>
            </a:p>
          </p:txBody>
        </p:sp>
        <p:sp>
          <p:nvSpPr>
            <p:cNvPr id="188" name="矩形: 圆角 97"/>
            <p:cNvSpPr/>
            <p:nvPr/>
          </p:nvSpPr>
          <p:spPr>
            <a:xfrm>
              <a:off x="10802777" y="4999809"/>
              <a:ext cx="761314" cy="208128"/>
            </a:xfrm>
            <a:prstGeom prst="roundRect">
              <a:avLst>
                <a:gd name="adj" fmla="val 50000"/>
              </a:avLst>
            </a:prstGeom>
            <a:solidFill>
              <a:srgbClr val="226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安全策略</a:t>
              </a:r>
            </a:p>
          </p:txBody>
        </p:sp>
        <p:sp>
          <p:nvSpPr>
            <p:cNvPr id="190" name="矩形: 圆角 102"/>
            <p:cNvSpPr/>
            <p:nvPr/>
          </p:nvSpPr>
          <p:spPr>
            <a:xfrm>
              <a:off x="2990193" y="3586536"/>
              <a:ext cx="7105689" cy="1302996"/>
            </a:xfrm>
            <a:prstGeom prst="roundRect">
              <a:avLst>
                <a:gd name="adj" fmla="val 782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1" name="组合 190"/>
            <p:cNvGrpSpPr/>
            <p:nvPr/>
          </p:nvGrpSpPr>
          <p:grpSpPr>
            <a:xfrm>
              <a:off x="2636945" y="3592232"/>
              <a:ext cx="423257" cy="1304073"/>
              <a:chOff x="5881562" y="1756143"/>
              <a:chExt cx="279208" cy="420049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251" name="矩形: 圆顶角 100"/>
              <p:cNvSpPr/>
              <p:nvPr/>
            </p:nvSpPr>
            <p:spPr>
              <a:xfrm rot="16200000">
                <a:off x="5811141" y="1826564"/>
                <a:ext cx="420049" cy="279208"/>
              </a:xfrm>
              <a:prstGeom prst="round2SameRect">
                <a:avLst>
                  <a:gd name="adj1" fmla="val 12001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文本框 251"/>
              <p:cNvSpPr txBox="1"/>
              <p:nvPr/>
            </p:nvSpPr>
            <p:spPr>
              <a:xfrm>
                <a:off x="5885428" y="1874034"/>
                <a:ext cx="265896" cy="178446"/>
              </a:xfrm>
              <a:prstGeom prst="rect">
                <a:avLst/>
              </a:prstGeom>
              <a:grp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</a:t>
                </a:r>
                <a:endParaRPr lang="en-US" altLang="zh-CN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据</a:t>
                </a:r>
                <a:endParaRPr lang="en-US" altLang="zh-CN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2" name="矩形: 圆角 103"/>
            <p:cNvSpPr/>
            <p:nvPr/>
          </p:nvSpPr>
          <p:spPr>
            <a:xfrm>
              <a:off x="5095075" y="3593855"/>
              <a:ext cx="3133016" cy="30952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</a:t>
              </a:r>
              <a:r>
                <a:rPr lang="zh-CN" altLang="en-US" sz="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大数据分析 </a:t>
              </a:r>
              <a:r>
                <a:rPr lang="en-US" altLang="zh-CN" sz="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ProcessAI</a:t>
              </a:r>
              <a:endParaRPr lang="zh-CN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3" name="组合 192"/>
            <p:cNvGrpSpPr/>
            <p:nvPr/>
          </p:nvGrpSpPr>
          <p:grpSpPr>
            <a:xfrm>
              <a:off x="3178025" y="3857544"/>
              <a:ext cx="2158951" cy="309520"/>
              <a:chOff x="6238489" y="4334876"/>
              <a:chExt cx="1424183" cy="262193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248" name="矩形: 圆角 104"/>
              <p:cNvSpPr/>
              <p:nvPr/>
            </p:nvSpPr>
            <p:spPr>
              <a:xfrm>
                <a:off x="6238489" y="4334876"/>
                <a:ext cx="1424183" cy="262193"/>
              </a:xfrm>
              <a:prstGeom prst="roundRect">
                <a:avLst>
                  <a:gd name="adj" fmla="val 782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9" name="文本框 248"/>
              <p:cNvSpPr txBox="1"/>
              <p:nvPr/>
            </p:nvSpPr>
            <p:spPr>
              <a:xfrm>
                <a:off x="6565993" y="4356484"/>
                <a:ext cx="701965" cy="23599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</a:t>
                </a:r>
                <a:r>
                  <a:rPr lang="zh-CN" altLang="en-US" sz="9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  <a:r>
                  <a:rPr lang="zh-CN" altLang="en-US" sz="9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集成</a:t>
                </a:r>
                <a:endParaRPr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4" name="组合 193"/>
            <p:cNvGrpSpPr/>
            <p:nvPr/>
          </p:nvGrpSpPr>
          <p:grpSpPr>
            <a:xfrm>
              <a:off x="5506353" y="3857542"/>
              <a:ext cx="2158951" cy="309520"/>
              <a:chOff x="6238489" y="4334876"/>
              <a:chExt cx="1424183" cy="262193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245" name="矩形: 圆角 108"/>
              <p:cNvSpPr/>
              <p:nvPr/>
            </p:nvSpPr>
            <p:spPr>
              <a:xfrm>
                <a:off x="6238489" y="4334876"/>
                <a:ext cx="1424183" cy="262193"/>
              </a:xfrm>
              <a:prstGeom prst="roundRect">
                <a:avLst>
                  <a:gd name="adj" fmla="val 782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6" name="文本框 245"/>
              <p:cNvSpPr txBox="1"/>
              <p:nvPr/>
            </p:nvSpPr>
            <p:spPr>
              <a:xfrm>
                <a:off x="6511516" y="4357734"/>
                <a:ext cx="654769" cy="19553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时序数据库服务</a:t>
                </a:r>
                <a:endParaRPr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5" name="组合 194"/>
            <p:cNvGrpSpPr/>
            <p:nvPr/>
          </p:nvGrpSpPr>
          <p:grpSpPr>
            <a:xfrm>
              <a:off x="7772570" y="3857542"/>
              <a:ext cx="2158952" cy="309520"/>
              <a:chOff x="6238489" y="4334876"/>
              <a:chExt cx="1424183" cy="262193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242" name="矩形: 圆角 112"/>
              <p:cNvSpPr/>
              <p:nvPr/>
            </p:nvSpPr>
            <p:spPr>
              <a:xfrm>
                <a:off x="6238489" y="4334876"/>
                <a:ext cx="1424183" cy="262193"/>
              </a:xfrm>
              <a:prstGeom prst="roundRect">
                <a:avLst>
                  <a:gd name="adj" fmla="val 782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3" name="文本框 242"/>
              <p:cNvSpPr txBox="1"/>
              <p:nvPr/>
            </p:nvSpPr>
            <p:spPr>
              <a:xfrm>
                <a:off x="6542780" y="4357734"/>
                <a:ext cx="914681" cy="23599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关系数据库</a:t>
                </a:r>
                <a:r>
                  <a:rPr lang="zh-CN" altLang="en-US" sz="9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集成</a:t>
                </a:r>
                <a:endParaRPr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6" name="矩形: 圆角 115"/>
            <p:cNvSpPr/>
            <p:nvPr/>
          </p:nvSpPr>
          <p:spPr>
            <a:xfrm>
              <a:off x="5095075" y="4117687"/>
              <a:ext cx="3133016" cy="30952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微服务引擎</a:t>
              </a:r>
            </a:p>
          </p:txBody>
        </p:sp>
        <p:sp>
          <p:nvSpPr>
            <p:cNvPr id="197" name="矩形: 圆角 116"/>
            <p:cNvSpPr/>
            <p:nvPr/>
          </p:nvSpPr>
          <p:spPr>
            <a:xfrm>
              <a:off x="3166613" y="4384926"/>
              <a:ext cx="2158951" cy="20812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服务编排</a:t>
              </a:r>
            </a:p>
          </p:txBody>
        </p:sp>
        <p:sp>
          <p:nvSpPr>
            <p:cNvPr id="198" name="矩形: 圆角 117"/>
            <p:cNvSpPr/>
            <p:nvPr/>
          </p:nvSpPr>
          <p:spPr>
            <a:xfrm>
              <a:off x="5502710" y="4384926"/>
              <a:ext cx="2158951" cy="20812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服务监控</a:t>
              </a:r>
            </a:p>
          </p:txBody>
        </p:sp>
        <p:sp>
          <p:nvSpPr>
            <p:cNvPr id="199" name="矩形: 圆角 118"/>
            <p:cNvSpPr/>
            <p:nvPr/>
          </p:nvSpPr>
          <p:spPr>
            <a:xfrm>
              <a:off x="7773714" y="4384926"/>
              <a:ext cx="2158951" cy="20812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负载均衡</a:t>
              </a:r>
            </a:p>
          </p:txBody>
        </p:sp>
        <p:sp>
          <p:nvSpPr>
            <p:cNvPr id="200" name="矩形: 圆角 122"/>
            <p:cNvSpPr/>
            <p:nvPr/>
          </p:nvSpPr>
          <p:spPr>
            <a:xfrm>
              <a:off x="3166613" y="4646056"/>
              <a:ext cx="2158951" cy="20812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弹性伸缩</a:t>
              </a:r>
            </a:p>
          </p:txBody>
        </p:sp>
        <p:sp>
          <p:nvSpPr>
            <p:cNvPr id="201" name="矩形: 圆角 123"/>
            <p:cNvSpPr/>
            <p:nvPr/>
          </p:nvSpPr>
          <p:spPr>
            <a:xfrm>
              <a:off x="5502710" y="4646056"/>
              <a:ext cx="2158951" cy="20812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任务管理</a:t>
              </a:r>
            </a:p>
          </p:txBody>
        </p:sp>
        <p:sp>
          <p:nvSpPr>
            <p:cNvPr id="202" name="矩形: 圆角 124"/>
            <p:cNvSpPr/>
            <p:nvPr/>
          </p:nvSpPr>
          <p:spPr>
            <a:xfrm>
              <a:off x="7773714" y="4646056"/>
              <a:ext cx="2158951" cy="20812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配置中心</a:t>
              </a:r>
            </a:p>
          </p:txBody>
        </p:sp>
        <p:sp>
          <p:nvSpPr>
            <p:cNvPr id="203" name="矩形: 圆角 134"/>
            <p:cNvSpPr/>
            <p:nvPr/>
          </p:nvSpPr>
          <p:spPr>
            <a:xfrm>
              <a:off x="2990193" y="4947325"/>
              <a:ext cx="7105689" cy="671223"/>
            </a:xfrm>
            <a:prstGeom prst="roundRect">
              <a:avLst>
                <a:gd name="adj" fmla="val 782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4" name="组合 203"/>
            <p:cNvGrpSpPr/>
            <p:nvPr/>
          </p:nvGrpSpPr>
          <p:grpSpPr>
            <a:xfrm>
              <a:off x="2640745" y="4938607"/>
              <a:ext cx="423548" cy="692202"/>
              <a:chOff x="5881555" y="1756143"/>
              <a:chExt cx="285077" cy="446197"/>
            </a:xfrm>
            <a:solidFill>
              <a:schemeClr val="accent5"/>
            </a:solidFill>
          </p:grpSpPr>
          <p:sp>
            <p:nvSpPr>
              <p:cNvPr id="240" name="矩形: 圆顶角 132"/>
              <p:cNvSpPr/>
              <p:nvPr/>
            </p:nvSpPr>
            <p:spPr>
              <a:xfrm rot="16200000">
                <a:off x="5798060" y="1839638"/>
                <a:ext cx="446197" cy="279208"/>
              </a:xfrm>
              <a:prstGeom prst="round2SameRect">
                <a:avLst>
                  <a:gd name="adj1" fmla="val 12001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文本框 240"/>
              <p:cNvSpPr txBox="1"/>
              <p:nvPr/>
            </p:nvSpPr>
            <p:spPr>
              <a:xfrm>
                <a:off x="5890679" y="1789822"/>
                <a:ext cx="275953" cy="357110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10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传输层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5" name="矩形: 圆角 135"/>
            <p:cNvSpPr/>
            <p:nvPr/>
          </p:nvSpPr>
          <p:spPr>
            <a:xfrm>
              <a:off x="5095075" y="4918372"/>
              <a:ext cx="3133016" cy="30952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</a:t>
              </a:r>
              <a:r>
                <a:rPr lang="zh-CN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联网数据</a:t>
              </a:r>
              <a:r>
                <a:rPr lang="zh-CN" altLang="en-US" sz="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 </a:t>
              </a:r>
              <a:r>
                <a:rPr lang="en-US" altLang="zh-CN" sz="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Process Cluster</a:t>
              </a:r>
              <a:endParaRPr lang="zh-CN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6" name="组合 205"/>
            <p:cNvGrpSpPr/>
            <p:nvPr/>
          </p:nvGrpSpPr>
          <p:grpSpPr>
            <a:xfrm>
              <a:off x="3178025" y="5194834"/>
              <a:ext cx="1679638" cy="309520"/>
              <a:chOff x="6238489" y="4377407"/>
              <a:chExt cx="1107997" cy="262193"/>
            </a:xfrm>
            <a:solidFill>
              <a:schemeClr val="accent5"/>
            </a:solidFill>
          </p:grpSpPr>
          <p:sp>
            <p:nvSpPr>
              <p:cNvPr id="237" name="矩形: 圆角 137"/>
              <p:cNvSpPr/>
              <p:nvPr/>
            </p:nvSpPr>
            <p:spPr>
              <a:xfrm>
                <a:off x="6238489" y="4377407"/>
                <a:ext cx="1107997" cy="262193"/>
              </a:xfrm>
              <a:prstGeom prst="roundRect">
                <a:avLst>
                  <a:gd name="adj" fmla="val 782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8" name="文本框 237"/>
              <p:cNvSpPr txBox="1"/>
              <p:nvPr/>
            </p:nvSpPr>
            <p:spPr>
              <a:xfrm>
                <a:off x="6366922" y="4388444"/>
                <a:ext cx="922068" cy="235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3G/4G/5G</a:t>
                </a:r>
                <a:r>
                  <a:rPr lang="zh-CN" altLang="en-US" sz="9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</a:t>
                </a:r>
                <a:endParaRPr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206"/>
            <p:cNvGrpSpPr/>
            <p:nvPr/>
          </p:nvGrpSpPr>
          <p:grpSpPr>
            <a:xfrm>
              <a:off x="4890625" y="5194834"/>
              <a:ext cx="1994211" cy="309520"/>
              <a:chOff x="6238489" y="4377407"/>
              <a:chExt cx="1107997" cy="262193"/>
            </a:xfrm>
            <a:solidFill>
              <a:schemeClr val="accent5"/>
            </a:solidFill>
          </p:grpSpPr>
          <p:sp>
            <p:nvSpPr>
              <p:cNvPr id="234" name="矩形: 圆角 141"/>
              <p:cNvSpPr/>
              <p:nvPr/>
            </p:nvSpPr>
            <p:spPr>
              <a:xfrm>
                <a:off x="6238489" y="4377407"/>
                <a:ext cx="1107997" cy="262193"/>
              </a:xfrm>
              <a:prstGeom prst="roundRect">
                <a:avLst>
                  <a:gd name="adj" fmla="val 782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5" name="文本框 234"/>
              <p:cNvSpPr txBox="1"/>
              <p:nvPr/>
            </p:nvSpPr>
            <p:spPr>
              <a:xfrm>
                <a:off x="6488144" y="4388444"/>
                <a:ext cx="527782" cy="23600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WIFI</a:t>
                </a:r>
                <a:r>
                  <a:rPr lang="zh-CN" altLang="en-US" sz="9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</a:t>
                </a:r>
                <a:endParaRPr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6935049" y="5194834"/>
              <a:ext cx="1596881" cy="309520"/>
              <a:chOff x="6238489" y="4377407"/>
              <a:chExt cx="887237" cy="262193"/>
            </a:xfrm>
            <a:solidFill>
              <a:schemeClr val="accent5"/>
            </a:solidFill>
          </p:grpSpPr>
          <p:sp>
            <p:nvSpPr>
              <p:cNvPr id="231" name="矩形: 圆角 145"/>
              <p:cNvSpPr/>
              <p:nvPr/>
            </p:nvSpPr>
            <p:spPr>
              <a:xfrm>
                <a:off x="6238489" y="4377407"/>
                <a:ext cx="887237" cy="262193"/>
              </a:xfrm>
              <a:prstGeom prst="roundRect">
                <a:avLst>
                  <a:gd name="adj" fmla="val 782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2" name="文本框 231"/>
              <p:cNvSpPr txBox="1"/>
              <p:nvPr/>
            </p:nvSpPr>
            <p:spPr>
              <a:xfrm>
                <a:off x="6370404" y="4388444"/>
                <a:ext cx="631048" cy="23599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b="1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Zigbee</a:t>
                </a:r>
                <a:r>
                  <a:rPr lang="zh-CN" altLang="en-US" sz="9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</a:t>
                </a:r>
                <a:endParaRPr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8558026" y="5194834"/>
              <a:ext cx="1373489" cy="309520"/>
              <a:chOff x="6238490" y="4377407"/>
              <a:chExt cx="763119" cy="262193"/>
            </a:xfrm>
            <a:solidFill>
              <a:schemeClr val="accent5"/>
            </a:solidFill>
          </p:grpSpPr>
          <p:sp>
            <p:nvSpPr>
              <p:cNvPr id="229" name="矩形: 圆角 149"/>
              <p:cNvSpPr/>
              <p:nvPr/>
            </p:nvSpPr>
            <p:spPr>
              <a:xfrm>
                <a:off x="6238490" y="4377407"/>
                <a:ext cx="763119" cy="262193"/>
              </a:xfrm>
              <a:prstGeom prst="roundRect">
                <a:avLst>
                  <a:gd name="adj" fmla="val 782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0" name="文本框 229"/>
              <p:cNvSpPr txBox="1"/>
              <p:nvPr/>
            </p:nvSpPr>
            <p:spPr>
              <a:xfrm>
                <a:off x="6247387" y="4388444"/>
                <a:ext cx="687038" cy="235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Internet</a:t>
                </a:r>
                <a:r>
                  <a:rPr lang="zh-CN" altLang="en-US" sz="9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</a:t>
                </a:r>
                <a:endParaRPr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0" name="矩形: 圆角 166"/>
            <p:cNvSpPr/>
            <p:nvPr/>
          </p:nvSpPr>
          <p:spPr>
            <a:xfrm>
              <a:off x="3000240" y="5674768"/>
              <a:ext cx="7105689" cy="626673"/>
            </a:xfrm>
            <a:prstGeom prst="roundRect">
              <a:avLst>
                <a:gd name="adj" fmla="val 782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1" name="组合 210"/>
            <p:cNvGrpSpPr/>
            <p:nvPr/>
          </p:nvGrpSpPr>
          <p:grpSpPr>
            <a:xfrm>
              <a:off x="2634146" y="5679775"/>
              <a:ext cx="426076" cy="629545"/>
              <a:chOff x="5879703" y="1756143"/>
              <a:chExt cx="281067" cy="420049"/>
            </a:xfrm>
          </p:grpSpPr>
          <p:sp>
            <p:nvSpPr>
              <p:cNvPr id="227" name="矩形: 圆顶角 153"/>
              <p:cNvSpPr/>
              <p:nvPr/>
            </p:nvSpPr>
            <p:spPr>
              <a:xfrm rot="16200000">
                <a:off x="5811141" y="1826564"/>
                <a:ext cx="420049" cy="279208"/>
              </a:xfrm>
              <a:prstGeom prst="round2SameRect">
                <a:avLst>
                  <a:gd name="adj1" fmla="val 12001"/>
                  <a:gd name="adj2" fmla="val 0"/>
                </a:avLst>
              </a:prstGeom>
              <a:solidFill>
                <a:srgbClr val="607D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文本框 227"/>
              <p:cNvSpPr txBox="1"/>
              <p:nvPr/>
            </p:nvSpPr>
            <p:spPr>
              <a:xfrm>
                <a:off x="5879703" y="1797173"/>
                <a:ext cx="281054" cy="369642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采集</a:t>
                </a:r>
                <a:r>
                  <a:rPr lang="zh-CN" altLang="en-US" sz="10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2" name="矩形: 圆角 155"/>
            <p:cNvSpPr/>
            <p:nvPr/>
          </p:nvSpPr>
          <p:spPr>
            <a:xfrm>
              <a:off x="3178026" y="5897873"/>
              <a:ext cx="927745" cy="309520"/>
            </a:xfrm>
            <a:prstGeom prst="roundRect">
              <a:avLst>
                <a:gd name="adj" fmla="val 7829"/>
              </a:avLst>
            </a:prstGeom>
            <a:solidFill>
              <a:srgbClr val="607D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传感器</a:t>
              </a:r>
            </a:p>
          </p:txBody>
        </p:sp>
        <p:sp>
          <p:nvSpPr>
            <p:cNvPr id="213" name="矩形: 圆角 159"/>
            <p:cNvSpPr/>
            <p:nvPr/>
          </p:nvSpPr>
          <p:spPr>
            <a:xfrm>
              <a:off x="7083013" y="5897873"/>
              <a:ext cx="927745" cy="309520"/>
            </a:xfrm>
            <a:prstGeom prst="roundRect">
              <a:avLst>
                <a:gd name="adj" fmla="val 7829"/>
              </a:avLst>
            </a:prstGeom>
            <a:solidFill>
              <a:srgbClr val="607D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语音</a:t>
              </a:r>
            </a:p>
          </p:txBody>
        </p:sp>
        <p:sp>
          <p:nvSpPr>
            <p:cNvPr id="214" name="矩形: 圆角 161"/>
            <p:cNvSpPr/>
            <p:nvPr/>
          </p:nvSpPr>
          <p:spPr>
            <a:xfrm>
              <a:off x="9035504" y="5897873"/>
              <a:ext cx="927745" cy="309520"/>
            </a:xfrm>
            <a:prstGeom prst="roundRect">
              <a:avLst>
                <a:gd name="adj" fmla="val 7829"/>
              </a:avLst>
            </a:prstGeom>
            <a:solidFill>
              <a:srgbClr val="607D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</a:t>
              </a:r>
            </a:p>
          </p:txBody>
        </p:sp>
        <p:grpSp>
          <p:nvGrpSpPr>
            <p:cNvPr id="215" name="组合 214"/>
            <p:cNvGrpSpPr/>
            <p:nvPr/>
          </p:nvGrpSpPr>
          <p:grpSpPr>
            <a:xfrm>
              <a:off x="4017842" y="5888166"/>
              <a:ext cx="1239810" cy="319227"/>
              <a:chOff x="6792487" y="6312858"/>
              <a:chExt cx="817858" cy="270416"/>
            </a:xfrm>
          </p:grpSpPr>
          <p:sp>
            <p:nvSpPr>
              <p:cNvPr id="225" name="矩形: 圆角 156"/>
              <p:cNvSpPr/>
              <p:nvPr/>
            </p:nvSpPr>
            <p:spPr>
              <a:xfrm>
                <a:off x="6882485" y="6321081"/>
                <a:ext cx="612000" cy="262193"/>
              </a:xfrm>
              <a:prstGeom prst="roundRect">
                <a:avLst>
                  <a:gd name="adj" fmla="val 7829"/>
                </a:avLst>
              </a:prstGeom>
              <a:solidFill>
                <a:srgbClr val="607D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6" name="矩形: 圆角 162"/>
              <p:cNvSpPr/>
              <p:nvPr/>
            </p:nvSpPr>
            <p:spPr>
              <a:xfrm>
                <a:off x="6792487" y="6312858"/>
                <a:ext cx="817858" cy="262193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PLC/</a:t>
                </a:r>
              </a:p>
              <a:p>
                <a:pPr algn="ctr"/>
                <a:r>
                  <a: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控制系统</a:t>
                </a:r>
              </a:p>
            </p:txBody>
          </p:sp>
        </p:grpSp>
        <p:grpSp>
          <p:nvGrpSpPr>
            <p:cNvPr id="216" name="组合 215"/>
            <p:cNvGrpSpPr/>
            <p:nvPr/>
          </p:nvGrpSpPr>
          <p:grpSpPr>
            <a:xfrm>
              <a:off x="4982369" y="5889688"/>
              <a:ext cx="1239810" cy="317705"/>
              <a:chOff x="7428750" y="6314147"/>
              <a:chExt cx="817858" cy="269127"/>
            </a:xfrm>
          </p:grpSpPr>
          <p:sp>
            <p:nvSpPr>
              <p:cNvPr id="223" name="矩形: 圆角 157"/>
              <p:cNvSpPr/>
              <p:nvPr/>
            </p:nvSpPr>
            <p:spPr>
              <a:xfrm>
                <a:off x="7526480" y="6321081"/>
                <a:ext cx="612000" cy="262193"/>
              </a:xfrm>
              <a:prstGeom prst="roundRect">
                <a:avLst>
                  <a:gd name="adj" fmla="val 7829"/>
                </a:avLst>
              </a:prstGeom>
              <a:solidFill>
                <a:srgbClr val="607D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4" name="矩形: 圆角 163"/>
              <p:cNvSpPr/>
              <p:nvPr/>
            </p:nvSpPr>
            <p:spPr>
              <a:xfrm>
                <a:off x="7428750" y="6314147"/>
                <a:ext cx="817858" cy="262193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</a:t>
                </a:r>
                <a:endParaRPr lang="en-US" altLang="zh-CN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仪器</a:t>
                </a:r>
                <a:r>
                  <a:rPr lang="en-US" altLang="zh-CN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仪表</a:t>
                </a:r>
              </a:p>
            </p:txBody>
          </p:sp>
        </p:grpSp>
        <p:grpSp>
          <p:nvGrpSpPr>
            <p:cNvPr id="217" name="组合 216"/>
            <p:cNvGrpSpPr/>
            <p:nvPr/>
          </p:nvGrpSpPr>
          <p:grpSpPr>
            <a:xfrm>
              <a:off x="5946581" y="5877272"/>
              <a:ext cx="1239810" cy="330121"/>
              <a:chOff x="8064806" y="6303630"/>
              <a:chExt cx="817858" cy="279644"/>
            </a:xfrm>
          </p:grpSpPr>
          <p:sp>
            <p:nvSpPr>
              <p:cNvPr id="221" name="矩形: 圆角 158"/>
              <p:cNvSpPr/>
              <p:nvPr/>
            </p:nvSpPr>
            <p:spPr>
              <a:xfrm>
                <a:off x="8170475" y="6321081"/>
                <a:ext cx="612000" cy="262193"/>
              </a:xfrm>
              <a:prstGeom prst="roundRect">
                <a:avLst>
                  <a:gd name="adj" fmla="val 7829"/>
                </a:avLst>
              </a:prstGeom>
              <a:solidFill>
                <a:srgbClr val="607D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2" name="矩形: 圆角 164"/>
              <p:cNvSpPr/>
              <p:nvPr/>
            </p:nvSpPr>
            <p:spPr>
              <a:xfrm>
                <a:off x="8064806" y="6303630"/>
                <a:ext cx="817858" cy="262193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图像</a:t>
                </a:r>
                <a:r>
                  <a:rPr lang="en-US" altLang="zh-CN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视频</a:t>
                </a:r>
              </a:p>
            </p:txBody>
          </p:sp>
        </p:grpSp>
        <p:grpSp>
          <p:nvGrpSpPr>
            <p:cNvPr id="218" name="组合 217"/>
            <p:cNvGrpSpPr/>
            <p:nvPr/>
          </p:nvGrpSpPr>
          <p:grpSpPr>
            <a:xfrm>
              <a:off x="7899073" y="5896869"/>
              <a:ext cx="1239810" cy="310524"/>
              <a:chOff x="9352796" y="6320230"/>
              <a:chExt cx="817858" cy="263044"/>
            </a:xfrm>
          </p:grpSpPr>
          <p:sp>
            <p:nvSpPr>
              <p:cNvPr id="219" name="矩形: 圆角 160"/>
              <p:cNvSpPr/>
              <p:nvPr/>
            </p:nvSpPr>
            <p:spPr>
              <a:xfrm>
                <a:off x="9458465" y="6321081"/>
                <a:ext cx="612000" cy="262193"/>
              </a:xfrm>
              <a:prstGeom prst="roundRect">
                <a:avLst>
                  <a:gd name="adj" fmla="val 7829"/>
                </a:avLst>
              </a:prstGeom>
              <a:solidFill>
                <a:srgbClr val="607D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0" name="矩形: 圆角 165"/>
              <p:cNvSpPr/>
              <p:nvPr/>
            </p:nvSpPr>
            <p:spPr>
              <a:xfrm>
                <a:off x="9352796" y="6320230"/>
                <a:ext cx="817858" cy="262193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互联网数据</a:t>
                </a:r>
              </a:p>
            </p:txBody>
          </p:sp>
        </p:grpSp>
        <p:sp>
          <p:nvSpPr>
            <p:cNvPr id="260" name="矩形: 圆角 65"/>
            <p:cNvSpPr/>
            <p:nvPr/>
          </p:nvSpPr>
          <p:spPr>
            <a:xfrm>
              <a:off x="8442525" y="3135643"/>
              <a:ext cx="1499580" cy="309520"/>
            </a:xfrm>
            <a:prstGeom prst="roundRect">
              <a:avLst>
                <a:gd name="adj" fmla="val 7829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工厂</a:t>
              </a:r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环境监测</a:t>
              </a:r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1" name="矩形: 圆角 50"/>
            <p:cNvSpPr/>
            <p:nvPr/>
          </p:nvSpPr>
          <p:spPr>
            <a:xfrm>
              <a:off x="8426521" y="2169494"/>
              <a:ext cx="1508710" cy="304144"/>
            </a:xfrm>
            <a:prstGeom prst="roundRect">
              <a:avLst>
                <a:gd name="adj" fmla="val 7829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可穿戴设备</a:t>
              </a:r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2" name="矩形: 圆角 48"/>
            <p:cNvSpPr/>
            <p:nvPr/>
          </p:nvSpPr>
          <p:spPr>
            <a:xfrm>
              <a:off x="3178025" y="1792903"/>
              <a:ext cx="2120417" cy="304144"/>
            </a:xfrm>
            <a:prstGeom prst="roundRect">
              <a:avLst>
                <a:gd name="adj" fmla="val 7829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实时可视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4" name="矩形: 圆角 48"/>
            <p:cNvSpPr/>
            <p:nvPr/>
          </p:nvSpPr>
          <p:spPr>
            <a:xfrm>
              <a:off x="7818722" y="1787249"/>
              <a:ext cx="2115190" cy="304144"/>
            </a:xfrm>
            <a:prstGeom prst="roundRect">
              <a:avLst>
                <a:gd name="adj" fmla="val 7829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智能可控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5" name="矩形: 圆角 50"/>
            <p:cNvSpPr/>
            <p:nvPr/>
          </p:nvSpPr>
          <p:spPr>
            <a:xfrm>
              <a:off x="5514466" y="1787249"/>
              <a:ext cx="2120416" cy="304144"/>
            </a:xfrm>
            <a:prstGeom prst="roundRect">
              <a:avLst>
                <a:gd name="adj" fmla="val 7829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精准可管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7" name="矩形: 圆角 103"/>
            <p:cNvSpPr/>
            <p:nvPr/>
          </p:nvSpPr>
          <p:spPr>
            <a:xfrm>
              <a:off x="10128448" y="1801236"/>
              <a:ext cx="1494293" cy="30952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</a:t>
              </a:r>
              <a:r>
                <a:rPr lang="zh-CN" altLang="en-US" sz="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  <a:endParaRPr lang="en-US" altLang="zh-CN" sz="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8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HiProcessor</a:t>
              </a:r>
              <a:r>
                <a:rPr lang="en-US" altLang="zh-CN" sz="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IDE</a:t>
              </a:r>
              <a:endParaRPr lang="zh-CN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8" name="矩形: 圆角 81"/>
            <p:cNvSpPr/>
            <p:nvPr/>
          </p:nvSpPr>
          <p:spPr>
            <a:xfrm>
              <a:off x="10193167" y="5156075"/>
              <a:ext cx="592027" cy="312585"/>
            </a:xfrm>
            <a:prstGeom prst="roundRect">
              <a:avLst>
                <a:gd name="adj" fmla="val 7829"/>
              </a:avLst>
            </a:prstGeom>
            <a:solidFill>
              <a:srgbClr val="007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en-US" altLang="zh-CN" sz="8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9" name="矩形: 圆角 97"/>
            <p:cNvSpPr/>
            <p:nvPr/>
          </p:nvSpPr>
          <p:spPr>
            <a:xfrm>
              <a:off x="10822939" y="5260533"/>
              <a:ext cx="761314" cy="208128"/>
            </a:xfrm>
            <a:prstGeom prst="roundRect">
              <a:avLst>
                <a:gd name="adj" fmla="val 50000"/>
              </a:avLst>
            </a:prstGeom>
            <a:solidFill>
              <a:srgbClr val="226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0" name="圆柱形 269"/>
            <p:cNvSpPr/>
            <p:nvPr/>
          </p:nvSpPr>
          <p:spPr>
            <a:xfrm>
              <a:off x="10193167" y="5589240"/>
              <a:ext cx="1370924" cy="576064"/>
            </a:xfrm>
            <a:prstGeom prst="can">
              <a:avLst/>
            </a:prstGeom>
            <a:solidFill>
              <a:srgbClr val="007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1" name="文本框 270"/>
            <p:cNvSpPr txBox="1"/>
            <p:nvPr/>
          </p:nvSpPr>
          <p:spPr>
            <a:xfrm>
              <a:off x="10265676" y="5805264"/>
              <a:ext cx="1243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组件库  模型库</a:t>
              </a:r>
              <a:endParaRPr lang="en-US" altLang="zh-CN" sz="8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8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算法库  工具库</a:t>
              </a:r>
              <a:endParaRPr lang="zh-CN" altLang="en-US" sz="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2" name="矩形: 圆角 135"/>
            <p:cNvSpPr/>
            <p:nvPr/>
          </p:nvSpPr>
          <p:spPr>
            <a:xfrm>
              <a:off x="5087888" y="5639760"/>
              <a:ext cx="3133016" cy="30952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</a:t>
              </a:r>
              <a:r>
                <a:rPr lang="zh-CN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联网</a:t>
              </a:r>
              <a:r>
                <a:rPr lang="zh-CN" altLang="en-US" sz="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数据采集 </a:t>
              </a:r>
              <a:r>
                <a:rPr lang="en-US" altLang="zh-CN" sz="8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ProcessGateway</a:t>
              </a:r>
              <a:endParaRPr lang="zh-CN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8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heme/theme1.xml><?xml version="1.0" encoding="utf-8"?>
<a:theme xmlns:a="http://schemas.openxmlformats.org/drawingml/2006/main" name="B141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12010</TotalTime>
  <Words>3346</Words>
  <Application>Microsoft Office PowerPoint</Application>
  <PresentationFormat>宽屏</PresentationFormat>
  <Paragraphs>977</Paragraphs>
  <Slides>41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62" baseType="lpstr">
      <vt:lpstr>Arial Unicode MS</vt:lpstr>
      <vt:lpstr>GE Inspira</vt:lpstr>
      <vt:lpstr>GE Inspira Medium</vt:lpstr>
      <vt:lpstr>GE Inspira Pitch</vt:lpstr>
      <vt:lpstr>Gulim</vt:lpstr>
      <vt:lpstr>メイリオ</vt:lpstr>
      <vt:lpstr>ＭＳ ゴシック</vt:lpstr>
      <vt:lpstr>ＭＳ Ｐゴシック</vt:lpstr>
      <vt:lpstr>Yu Gothic UI Semibold</vt:lpstr>
      <vt:lpstr>黑体</vt:lpstr>
      <vt:lpstr>宋体</vt:lpstr>
      <vt:lpstr>微软雅黑</vt:lpstr>
      <vt:lpstr>幼圆</vt:lpstr>
      <vt:lpstr>Arial</vt:lpstr>
      <vt:lpstr>Arial Black</vt:lpstr>
      <vt:lpstr>Calibri</vt:lpstr>
      <vt:lpstr>Cambria Math</vt:lpstr>
      <vt:lpstr>HP Simplified</vt:lpstr>
      <vt:lpstr>Times New Roman</vt:lpstr>
      <vt:lpstr>Wingdings</vt:lpstr>
      <vt:lpstr>B141</vt:lpstr>
      <vt:lpstr> HiProcessorTM工业物联网平台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HiProcessorTM—统一的开发环境</vt:lpstr>
      <vt:lpstr>HiProcessorTM—统一的平台架构</vt:lpstr>
      <vt:lpstr>HiProcessorTM—统一的信息通信</vt:lpstr>
      <vt:lpstr>HiProcessorTM—统一的编程和组态</vt:lpstr>
      <vt:lpstr>HiProcessorTM—统一的数据管理</vt:lpstr>
      <vt:lpstr>HiProcessorTM—统一的数据管理</vt:lpstr>
      <vt:lpstr>HiProcessorTM—统一的软硬接口</vt:lpstr>
      <vt:lpstr>HiProcessorTM—统一的工程平台</vt:lpstr>
      <vt:lpstr>HiProcessorTM—统一的安全标准</vt:lpstr>
      <vt:lpstr>HiProcessorTM—核心时序数据库性能比较</vt:lpstr>
      <vt:lpstr>HiProcessorTM—核心时序数据库性能比较</vt:lpstr>
      <vt:lpstr>HiProcessorTM—平台功能比较</vt:lpstr>
      <vt:lpstr>平台优势</vt:lpstr>
      <vt:lpstr>服务优势</vt:lpstr>
      <vt:lpstr>PowerPoint 演示文稿</vt:lpstr>
      <vt:lpstr>聚合赋能  工业智造</vt:lpstr>
      <vt:lpstr>聚合赋能  工业智造</vt:lpstr>
      <vt:lpstr>聚合赋能  工业智造</vt:lpstr>
      <vt:lpstr>聚合赋能  工业智造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案例-烟台港智能港口平台</vt:lpstr>
      <vt:lpstr>案例-烟台港智能港口平台</vt:lpstr>
      <vt:lpstr>案例-烟台港智能港口平台</vt:lpstr>
      <vt:lpstr>案例-烟台港智能港口平台</vt:lpstr>
      <vt:lpstr>案例-中石油西部管线健康诊断平台</vt:lpstr>
      <vt:lpstr>案例-中石油西部管线健康诊断平台</vt:lpstr>
      <vt:lpstr>案例-中石油西部管线健康诊断平台</vt:lpstr>
      <vt:lpstr>案例-中石油西部管线健康诊断平台</vt:lpstr>
      <vt:lpstr>PowerPoint 演示文稿</vt:lpstr>
    </vt:vector>
  </TitlesOfParts>
  <Company>鞝曥湦欤?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HiProcessorTM 工业互联网平台</dc:title>
  <dc:creator>Hu, Zhen-Hua (Jason,ES-Apps-GD-SH)</dc:creator>
  <cp:lastModifiedBy>hu zhenhua</cp:lastModifiedBy>
  <cp:revision>442</cp:revision>
  <dcterms:created xsi:type="dcterms:W3CDTF">2019-05-13T23:07:00Z</dcterms:created>
  <dcterms:modified xsi:type="dcterms:W3CDTF">2021-07-15T06:35:11Z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